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bookmarkIdSeed="2">
  <p:sldMasterIdLst>
    <p:sldMasterId id="2147483660" r:id="rId1"/>
  </p:sldMasterIdLst>
  <p:notesMasterIdLst>
    <p:notesMasterId r:id="rId248"/>
  </p:notesMasterIdLst>
  <p:handoutMasterIdLst>
    <p:handoutMasterId r:id="rId249"/>
  </p:handoutMasterIdLst>
  <p:sldIdLst>
    <p:sldId id="648" r:id="rId2"/>
    <p:sldId id="663" r:id="rId3"/>
    <p:sldId id="664" r:id="rId4"/>
    <p:sldId id="665" r:id="rId5"/>
    <p:sldId id="666" r:id="rId6"/>
    <p:sldId id="667" r:id="rId7"/>
    <p:sldId id="668" r:id="rId8"/>
    <p:sldId id="669" r:id="rId9"/>
    <p:sldId id="670" r:id="rId10"/>
    <p:sldId id="671" r:id="rId11"/>
    <p:sldId id="649" r:id="rId12"/>
    <p:sldId id="650" r:id="rId13"/>
    <p:sldId id="651" r:id="rId14"/>
    <p:sldId id="652" r:id="rId15"/>
    <p:sldId id="653" r:id="rId16"/>
    <p:sldId id="654" r:id="rId17"/>
    <p:sldId id="655" r:id="rId18"/>
    <p:sldId id="656" r:id="rId19"/>
    <p:sldId id="657" r:id="rId20"/>
    <p:sldId id="658" r:id="rId21"/>
    <p:sldId id="659" r:id="rId22"/>
    <p:sldId id="660" r:id="rId23"/>
    <p:sldId id="661" r:id="rId24"/>
    <p:sldId id="662" r:id="rId25"/>
    <p:sldId id="256" r:id="rId26"/>
    <p:sldId id="259" r:id="rId27"/>
    <p:sldId id="626" r:id="rId28"/>
    <p:sldId id="534" r:id="rId29"/>
    <p:sldId id="571" r:id="rId30"/>
    <p:sldId id="536" r:id="rId31"/>
    <p:sldId id="577" r:id="rId32"/>
    <p:sldId id="535" r:id="rId33"/>
    <p:sldId id="537" r:id="rId34"/>
    <p:sldId id="578" r:id="rId35"/>
    <p:sldId id="538" r:id="rId36"/>
    <p:sldId id="539" r:id="rId37"/>
    <p:sldId id="540" r:id="rId38"/>
    <p:sldId id="548" r:id="rId39"/>
    <p:sldId id="579" r:id="rId40"/>
    <p:sldId id="547" r:id="rId41"/>
    <p:sldId id="580" r:id="rId42"/>
    <p:sldId id="587" r:id="rId43"/>
    <p:sldId id="581" r:id="rId44"/>
    <p:sldId id="582" r:id="rId45"/>
    <p:sldId id="583" r:id="rId46"/>
    <p:sldId id="584" r:id="rId47"/>
    <p:sldId id="543" r:id="rId48"/>
    <p:sldId id="586" r:id="rId49"/>
    <p:sldId id="585" r:id="rId50"/>
    <p:sldId id="562" r:id="rId51"/>
    <p:sldId id="563" r:id="rId52"/>
    <p:sldId id="588" r:id="rId53"/>
    <p:sldId id="589" r:id="rId54"/>
    <p:sldId id="590" r:id="rId55"/>
    <p:sldId id="591" r:id="rId56"/>
    <p:sldId id="544" r:id="rId57"/>
    <p:sldId id="632" r:id="rId58"/>
    <p:sldId id="633" r:id="rId59"/>
    <p:sldId id="634" r:id="rId60"/>
    <p:sldId id="635" r:id="rId61"/>
    <p:sldId id="636" r:id="rId62"/>
    <p:sldId id="637" r:id="rId63"/>
    <p:sldId id="559" r:id="rId64"/>
    <p:sldId id="592" r:id="rId65"/>
    <p:sldId id="593" r:id="rId66"/>
    <p:sldId id="545" r:id="rId67"/>
    <p:sldId id="546" r:id="rId68"/>
    <p:sldId id="594" r:id="rId69"/>
    <p:sldId id="595" r:id="rId70"/>
    <p:sldId id="318" r:id="rId71"/>
    <p:sldId id="319" r:id="rId72"/>
    <p:sldId id="320" r:id="rId73"/>
    <p:sldId id="321" r:id="rId74"/>
    <p:sldId id="322" r:id="rId75"/>
    <p:sldId id="324" r:id="rId76"/>
    <p:sldId id="451" r:id="rId77"/>
    <p:sldId id="325" r:id="rId78"/>
    <p:sldId id="452" r:id="rId79"/>
    <p:sldId id="326" r:id="rId80"/>
    <p:sldId id="453" r:id="rId81"/>
    <p:sldId id="329" r:id="rId82"/>
    <p:sldId id="454" r:id="rId83"/>
    <p:sldId id="330" r:id="rId84"/>
    <p:sldId id="328" r:id="rId85"/>
    <p:sldId id="331" r:id="rId86"/>
    <p:sldId id="455" r:id="rId87"/>
    <p:sldId id="333" r:id="rId88"/>
    <p:sldId id="356" r:id="rId89"/>
    <p:sldId id="456" r:id="rId90"/>
    <p:sldId id="357" r:id="rId91"/>
    <p:sldId id="457" r:id="rId92"/>
    <p:sldId id="338" r:id="rId93"/>
    <p:sldId id="458" r:id="rId94"/>
    <p:sldId id="335" r:id="rId95"/>
    <p:sldId id="459" r:id="rId96"/>
    <p:sldId id="336" r:id="rId97"/>
    <p:sldId id="460" r:id="rId98"/>
    <p:sldId id="337" r:id="rId99"/>
    <p:sldId id="339" r:id="rId100"/>
    <p:sldId id="461" r:id="rId101"/>
    <p:sldId id="340" r:id="rId102"/>
    <p:sldId id="342" r:id="rId103"/>
    <p:sldId id="462" r:id="rId104"/>
    <p:sldId id="343" r:id="rId105"/>
    <p:sldId id="317" r:id="rId106"/>
    <p:sldId id="348" r:id="rId107"/>
    <p:sldId id="390" r:id="rId108"/>
    <p:sldId id="391" r:id="rId109"/>
    <p:sldId id="392" r:id="rId110"/>
    <p:sldId id="397" r:id="rId111"/>
    <p:sldId id="400" r:id="rId112"/>
    <p:sldId id="401" r:id="rId113"/>
    <p:sldId id="402" r:id="rId114"/>
    <p:sldId id="403" r:id="rId115"/>
    <p:sldId id="404" r:id="rId116"/>
    <p:sldId id="405" r:id="rId117"/>
    <p:sldId id="406" r:id="rId118"/>
    <p:sldId id="463" r:id="rId119"/>
    <p:sldId id="408" r:id="rId120"/>
    <p:sldId id="409" r:id="rId121"/>
    <p:sldId id="410" r:id="rId122"/>
    <p:sldId id="411" r:id="rId123"/>
    <p:sldId id="412" r:id="rId124"/>
    <p:sldId id="419" r:id="rId125"/>
    <p:sldId id="420" r:id="rId126"/>
    <p:sldId id="358" r:id="rId127"/>
    <p:sldId id="428" r:id="rId128"/>
    <p:sldId id="628" r:id="rId129"/>
    <p:sldId id="627" r:id="rId130"/>
    <p:sldId id="629" r:id="rId131"/>
    <p:sldId id="630" r:id="rId132"/>
    <p:sldId id="417" r:id="rId133"/>
    <p:sldId id="421" r:id="rId134"/>
    <p:sldId id="371" r:id="rId135"/>
    <p:sldId id="429" r:id="rId136"/>
    <p:sldId id="430" r:id="rId137"/>
    <p:sldId id="422" r:id="rId138"/>
    <p:sldId id="464" r:id="rId139"/>
    <p:sldId id="423" r:id="rId140"/>
    <p:sldId id="354" r:id="rId141"/>
    <p:sldId id="466" r:id="rId142"/>
    <p:sldId id="467" r:id="rId143"/>
    <p:sldId id="468" r:id="rId144"/>
    <p:sldId id="414" r:id="rId145"/>
    <p:sldId id="431" r:id="rId146"/>
    <p:sldId id="415" r:id="rId147"/>
    <p:sldId id="469" r:id="rId148"/>
    <p:sldId id="470" r:id="rId149"/>
    <p:sldId id="416" r:id="rId150"/>
    <p:sldId id="413" r:id="rId151"/>
    <p:sldId id="370" r:id="rId152"/>
    <p:sldId id="432" r:id="rId153"/>
    <p:sldId id="352" r:id="rId154"/>
    <p:sldId id="434" r:id="rId155"/>
    <p:sldId id="425" r:id="rId156"/>
    <p:sldId id="471" r:id="rId157"/>
    <p:sldId id="424" r:id="rId158"/>
    <p:sldId id="472" r:id="rId159"/>
    <p:sldId id="426" r:id="rId160"/>
    <p:sldId id="473" r:id="rId161"/>
    <p:sldId id="474" r:id="rId162"/>
    <p:sldId id="475" r:id="rId163"/>
    <p:sldId id="427" r:id="rId164"/>
    <p:sldId id="435" r:id="rId165"/>
    <p:sldId id="360" r:id="rId166"/>
    <p:sldId id="476" r:id="rId167"/>
    <p:sldId id="364" r:id="rId168"/>
    <p:sldId id="618" r:id="rId169"/>
    <p:sldId id="369" r:id="rId170"/>
    <p:sldId id="619" r:id="rId171"/>
    <p:sldId id="260" r:id="rId172"/>
    <p:sldId id="631" r:id="rId173"/>
    <p:sldId id="574" r:id="rId174"/>
    <p:sldId id="575" r:id="rId175"/>
    <p:sldId id="612" r:id="rId176"/>
    <p:sldId id="261" r:id="rId177"/>
    <p:sldId id="301" r:id="rId178"/>
    <p:sldId id="302" r:id="rId179"/>
    <p:sldId id="375" r:id="rId180"/>
    <p:sldId id="376" r:id="rId181"/>
    <p:sldId id="377" r:id="rId182"/>
    <p:sldId id="303" r:id="rId183"/>
    <p:sldId id="378" r:id="rId184"/>
    <p:sldId id="374" r:id="rId185"/>
    <p:sldId id="465" r:id="rId186"/>
    <p:sldId id="372" r:id="rId187"/>
    <p:sldId id="437" r:id="rId188"/>
    <p:sldId id="438" r:id="rId189"/>
    <p:sldId id="436" r:id="rId190"/>
    <p:sldId id="439" r:id="rId191"/>
    <p:sldId id="440" r:id="rId192"/>
    <p:sldId id="258" r:id="rId193"/>
    <p:sldId id="262" r:id="rId194"/>
    <p:sldId id="620" r:id="rId195"/>
    <p:sldId id="613" r:id="rId196"/>
    <p:sldId id="622" r:id="rId197"/>
    <p:sldId id="615" r:id="rId198"/>
    <p:sldId id="623" r:id="rId199"/>
    <p:sldId id="616" r:id="rId200"/>
    <p:sldId id="617" r:id="rId201"/>
    <p:sldId id="379" r:id="rId202"/>
    <p:sldId id="441" r:id="rId203"/>
    <p:sldId id="263" r:id="rId204"/>
    <p:sldId id="380" r:id="rId205"/>
    <p:sldId id="308" r:id="rId206"/>
    <p:sldId id="442" r:id="rId207"/>
    <p:sldId id="443" r:id="rId208"/>
    <p:sldId id="381" r:id="rId209"/>
    <p:sldId id="382" r:id="rId210"/>
    <p:sldId id="448" r:id="rId211"/>
    <p:sldId id="444" r:id="rId212"/>
    <p:sldId id="445" r:id="rId213"/>
    <p:sldId id="383" r:id="rId214"/>
    <p:sldId id="449" r:id="rId215"/>
    <p:sldId id="446" r:id="rId216"/>
    <p:sldId id="384" r:id="rId217"/>
    <p:sldId id="385" r:id="rId218"/>
    <p:sldId id="386" r:id="rId219"/>
    <p:sldId id="624" r:id="rId220"/>
    <p:sldId id="477" r:id="rId221"/>
    <p:sldId id="625" r:id="rId222"/>
    <p:sldId id="479" r:id="rId223"/>
    <p:sldId id="498" r:id="rId224"/>
    <p:sldId id="499" r:id="rId225"/>
    <p:sldId id="486" r:id="rId226"/>
    <p:sldId id="500" r:id="rId227"/>
    <p:sldId id="501" r:id="rId228"/>
    <p:sldId id="481" r:id="rId229"/>
    <p:sldId id="504" r:id="rId230"/>
    <p:sldId id="505" r:id="rId231"/>
    <p:sldId id="496" r:id="rId232"/>
    <p:sldId id="480" r:id="rId233"/>
    <p:sldId id="482" r:id="rId234"/>
    <p:sldId id="507" r:id="rId235"/>
    <p:sldId id="508" r:id="rId236"/>
    <p:sldId id="483" r:id="rId237"/>
    <p:sldId id="509" r:id="rId238"/>
    <p:sldId id="510" r:id="rId239"/>
    <p:sldId id="484" r:id="rId240"/>
    <p:sldId id="511" r:id="rId241"/>
    <p:sldId id="512" r:id="rId242"/>
    <p:sldId id="513" r:id="rId243"/>
    <p:sldId id="485" r:id="rId244"/>
    <p:sldId id="514" r:id="rId245"/>
    <p:sldId id="515" r:id="rId246"/>
    <p:sldId id="497" r:id="rId247"/>
  </p:sldIdLst>
  <p:sldSz cx="9144000" cy="6858000" type="screen4x3"/>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epaso" id="{3E5640EA-2AFC-45BE-A015-CE3AE2E27005}">
          <p14:sldIdLst>
            <p14:sldId id="648"/>
            <p14:sldId id="663"/>
            <p14:sldId id="664"/>
            <p14:sldId id="665"/>
            <p14:sldId id="666"/>
            <p14:sldId id="667"/>
            <p14:sldId id="668"/>
            <p14:sldId id="669"/>
            <p14:sldId id="670"/>
            <p14:sldId id="671"/>
            <p14:sldId id="649"/>
            <p14:sldId id="650"/>
            <p14:sldId id="651"/>
            <p14:sldId id="652"/>
            <p14:sldId id="653"/>
            <p14:sldId id="654"/>
            <p14:sldId id="655"/>
            <p14:sldId id="656"/>
            <p14:sldId id="657"/>
            <p14:sldId id="658"/>
            <p14:sldId id="659"/>
            <p14:sldId id="660"/>
            <p14:sldId id="661"/>
            <p14:sldId id="662"/>
          </p14:sldIdLst>
        </p14:section>
        <p14:section name="Conceptos" id="{51BF9654-125A-B141-8EA5-84C17335F87B}">
          <p14:sldIdLst>
            <p14:sldId id="256"/>
            <p14:sldId id="259"/>
            <p14:sldId id="626"/>
            <p14:sldId id="534"/>
            <p14:sldId id="571"/>
            <p14:sldId id="536"/>
            <p14:sldId id="577"/>
            <p14:sldId id="535"/>
            <p14:sldId id="537"/>
            <p14:sldId id="578"/>
            <p14:sldId id="538"/>
            <p14:sldId id="539"/>
            <p14:sldId id="540"/>
            <p14:sldId id="548"/>
            <p14:sldId id="579"/>
            <p14:sldId id="547"/>
            <p14:sldId id="580"/>
            <p14:sldId id="587"/>
            <p14:sldId id="581"/>
            <p14:sldId id="582"/>
            <p14:sldId id="583"/>
            <p14:sldId id="584"/>
            <p14:sldId id="543"/>
            <p14:sldId id="586"/>
            <p14:sldId id="585"/>
            <p14:sldId id="562"/>
            <p14:sldId id="563"/>
            <p14:sldId id="588"/>
            <p14:sldId id="589"/>
            <p14:sldId id="590"/>
            <p14:sldId id="591"/>
            <p14:sldId id="544"/>
            <p14:sldId id="632"/>
            <p14:sldId id="633"/>
            <p14:sldId id="634"/>
            <p14:sldId id="635"/>
            <p14:sldId id="636"/>
            <p14:sldId id="637"/>
            <p14:sldId id="559"/>
            <p14:sldId id="592"/>
            <p14:sldId id="593"/>
            <p14:sldId id="545"/>
            <p14:sldId id="546"/>
            <p14:sldId id="594"/>
            <p14:sldId id="595"/>
            <p14:sldId id="318"/>
            <p14:sldId id="319"/>
            <p14:sldId id="320"/>
            <p14:sldId id="321"/>
            <p14:sldId id="322"/>
            <p14:sldId id="324"/>
            <p14:sldId id="451"/>
            <p14:sldId id="325"/>
            <p14:sldId id="452"/>
            <p14:sldId id="326"/>
            <p14:sldId id="453"/>
            <p14:sldId id="329"/>
            <p14:sldId id="454"/>
            <p14:sldId id="330"/>
            <p14:sldId id="328"/>
            <p14:sldId id="331"/>
            <p14:sldId id="455"/>
            <p14:sldId id="333"/>
            <p14:sldId id="356"/>
            <p14:sldId id="456"/>
            <p14:sldId id="357"/>
            <p14:sldId id="457"/>
            <p14:sldId id="338"/>
            <p14:sldId id="458"/>
            <p14:sldId id="335"/>
            <p14:sldId id="459"/>
            <p14:sldId id="336"/>
            <p14:sldId id="460"/>
            <p14:sldId id="337"/>
            <p14:sldId id="339"/>
            <p14:sldId id="461"/>
            <p14:sldId id="340"/>
            <p14:sldId id="342"/>
            <p14:sldId id="462"/>
            <p14:sldId id="343"/>
            <p14:sldId id="317"/>
            <p14:sldId id="348"/>
            <p14:sldId id="390"/>
            <p14:sldId id="391"/>
            <p14:sldId id="392"/>
            <p14:sldId id="397"/>
            <p14:sldId id="400"/>
            <p14:sldId id="401"/>
            <p14:sldId id="402"/>
            <p14:sldId id="403"/>
            <p14:sldId id="404"/>
            <p14:sldId id="405"/>
            <p14:sldId id="406"/>
            <p14:sldId id="463"/>
            <p14:sldId id="408"/>
            <p14:sldId id="409"/>
            <p14:sldId id="410"/>
            <p14:sldId id="411"/>
            <p14:sldId id="412"/>
            <p14:sldId id="419"/>
            <p14:sldId id="420"/>
            <p14:sldId id="358"/>
            <p14:sldId id="428"/>
            <p14:sldId id="628"/>
            <p14:sldId id="627"/>
            <p14:sldId id="629"/>
            <p14:sldId id="630"/>
            <p14:sldId id="417"/>
            <p14:sldId id="421"/>
            <p14:sldId id="371"/>
            <p14:sldId id="429"/>
            <p14:sldId id="430"/>
            <p14:sldId id="422"/>
            <p14:sldId id="464"/>
            <p14:sldId id="423"/>
            <p14:sldId id="354"/>
            <p14:sldId id="466"/>
            <p14:sldId id="467"/>
            <p14:sldId id="468"/>
            <p14:sldId id="414"/>
            <p14:sldId id="431"/>
            <p14:sldId id="415"/>
            <p14:sldId id="469"/>
            <p14:sldId id="470"/>
            <p14:sldId id="416"/>
            <p14:sldId id="413"/>
            <p14:sldId id="370"/>
            <p14:sldId id="432"/>
            <p14:sldId id="352"/>
            <p14:sldId id="434"/>
            <p14:sldId id="425"/>
            <p14:sldId id="471"/>
            <p14:sldId id="424"/>
            <p14:sldId id="472"/>
            <p14:sldId id="426"/>
            <p14:sldId id="473"/>
            <p14:sldId id="474"/>
            <p14:sldId id="475"/>
            <p14:sldId id="427"/>
            <p14:sldId id="435"/>
            <p14:sldId id="360"/>
            <p14:sldId id="476"/>
            <p14:sldId id="364"/>
            <p14:sldId id="618"/>
            <p14:sldId id="369"/>
            <p14:sldId id="619"/>
          </p14:sldIdLst>
        </p14:section>
        <p14:section name="Ejercicios" id="{834E32D9-3A73-9C43-B805-E6F6458F6209}">
          <p14:sldIdLst>
            <p14:sldId id="260"/>
            <p14:sldId id="631"/>
            <p14:sldId id="574"/>
            <p14:sldId id="575"/>
            <p14:sldId id="612"/>
            <p14:sldId id="261"/>
            <p14:sldId id="301"/>
            <p14:sldId id="302"/>
            <p14:sldId id="375"/>
            <p14:sldId id="376"/>
            <p14:sldId id="377"/>
            <p14:sldId id="303"/>
            <p14:sldId id="378"/>
            <p14:sldId id="374"/>
            <p14:sldId id="465"/>
            <p14:sldId id="372"/>
            <p14:sldId id="437"/>
            <p14:sldId id="438"/>
            <p14:sldId id="436"/>
            <p14:sldId id="439"/>
            <p14:sldId id="440"/>
            <p14:sldId id="258"/>
          </p14:sldIdLst>
        </p14:section>
        <p14:section name="Resolución" id="{21731FF2-E669-DA4D-8C98-EBA50549C89C}">
          <p14:sldIdLst>
            <p14:sldId id="262"/>
            <p14:sldId id="620"/>
            <p14:sldId id="613"/>
            <p14:sldId id="622"/>
            <p14:sldId id="615"/>
            <p14:sldId id="623"/>
            <p14:sldId id="616"/>
            <p14:sldId id="617"/>
            <p14:sldId id="379"/>
            <p14:sldId id="441"/>
            <p14:sldId id="263"/>
            <p14:sldId id="380"/>
            <p14:sldId id="308"/>
            <p14:sldId id="442"/>
            <p14:sldId id="443"/>
            <p14:sldId id="381"/>
            <p14:sldId id="382"/>
            <p14:sldId id="448"/>
            <p14:sldId id="444"/>
            <p14:sldId id="445"/>
            <p14:sldId id="383"/>
            <p14:sldId id="449"/>
            <p14:sldId id="446"/>
            <p14:sldId id="384"/>
            <p14:sldId id="385"/>
            <p14:sldId id="386"/>
            <p14:sldId id="624"/>
            <p14:sldId id="477"/>
            <p14:sldId id="625"/>
            <p14:sldId id="479"/>
            <p14:sldId id="498"/>
            <p14:sldId id="499"/>
            <p14:sldId id="486"/>
            <p14:sldId id="500"/>
            <p14:sldId id="501"/>
            <p14:sldId id="481"/>
            <p14:sldId id="504"/>
            <p14:sldId id="505"/>
            <p14:sldId id="496"/>
            <p14:sldId id="480"/>
            <p14:sldId id="482"/>
            <p14:sldId id="507"/>
            <p14:sldId id="508"/>
            <p14:sldId id="483"/>
            <p14:sldId id="509"/>
            <p14:sldId id="510"/>
            <p14:sldId id="484"/>
            <p14:sldId id="511"/>
            <p14:sldId id="512"/>
            <p14:sldId id="513"/>
            <p14:sldId id="485"/>
            <p14:sldId id="514"/>
            <p14:sldId id="515"/>
            <p14:sldId id="49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3449"/>
    <a:srgbClr val="5A3A92"/>
    <a:srgbClr val="1DC1DC"/>
    <a:srgbClr val="F25B2C"/>
    <a:srgbClr val="FFFFFF"/>
    <a:srgbClr val="0195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785" autoAdjust="0"/>
    <p:restoredTop sz="94533" autoAdjust="0"/>
  </p:normalViewPr>
  <p:slideViewPr>
    <p:cSldViewPr snapToGrid="0" snapToObjects="1">
      <p:cViewPr varScale="1">
        <p:scale>
          <a:sx n="55" d="100"/>
          <a:sy n="55" d="100"/>
        </p:scale>
        <p:origin x="84" y="222"/>
      </p:cViewPr>
      <p:guideLst/>
    </p:cSldViewPr>
  </p:slideViewPr>
  <p:notesTextViewPr>
    <p:cViewPr>
      <p:scale>
        <a:sx n="1" d="1"/>
        <a:sy n="1" d="1"/>
      </p:scale>
      <p:origin x="0" y="0"/>
    </p:cViewPr>
  </p:notesTextViewPr>
  <p:notesViewPr>
    <p:cSldViewPr snapToGrid="0" snapToObjects="1">
      <p:cViewPr varScale="1">
        <p:scale>
          <a:sx n="121" d="100"/>
          <a:sy n="121" d="100"/>
        </p:scale>
        <p:origin x="3536" y="168"/>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226" Type="http://schemas.openxmlformats.org/officeDocument/2006/relationships/slide" Target="slides/slide225.xml"/><Relationship Id="rId247" Type="http://schemas.openxmlformats.org/officeDocument/2006/relationships/slide" Target="slides/slide246.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slide" Target="slides/slide236.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notesMaster" Target="notesMasters/notesMaster1.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217" Type="http://schemas.openxmlformats.org/officeDocument/2006/relationships/slide" Target="slides/slide216.xml"/><Relationship Id="rId1" Type="http://schemas.openxmlformats.org/officeDocument/2006/relationships/slideMaster" Target="slideMasters/slideMaster1.xml"/><Relationship Id="rId6" Type="http://schemas.openxmlformats.org/officeDocument/2006/relationships/slide" Target="slides/slide5.xml"/><Relationship Id="rId212" Type="http://schemas.openxmlformats.org/officeDocument/2006/relationships/slide" Target="slides/slide211.xml"/><Relationship Id="rId233" Type="http://schemas.openxmlformats.org/officeDocument/2006/relationships/slide" Target="slides/slide232.xml"/><Relationship Id="rId238" Type="http://schemas.openxmlformats.org/officeDocument/2006/relationships/slide" Target="slides/slide237.xml"/><Relationship Id="rId254" Type="http://schemas.microsoft.com/office/2015/10/relationships/revisionInfo" Target="revisionInfo.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slide" Target="slides/slide201.xml"/><Relationship Id="rId207" Type="http://schemas.openxmlformats.org/officeDocument/2006/relationships/slide" Target="slides/slide206.xml"/><Relationship Id="rId223" Type="http://schemas.openxmlformats.org/officeDocument/2006/relationships/slide" Target="slides/slide222.xml"/><Relationship Id="rId228" Type="http://schemas.openxmlformats.org/officeDocument/2006/relationships/slide" Target="slides/slide227.xml"/><Relationship Id="rId244" Type="http://schemas.openxmlformats.org/officeDocument/2006/relationships/slide" Target="slides/slide243.xml"/><Relationship Id="rId249" Type="http://schemas.openxmlformats.org/officeDocument/2006/relationships/handoutMaster" Target="handoutMasters/handoutMaster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13" Type="http://schemas.openxmlformats.org/officeDocument/2006/relationships/slide" Target="slides/slide212.xml"/><Relationship Id="rId218" Type="http://schemas.openxmlformats.org/officeDocument/2006/relationships/slide" Target="slides/slide217.xml"/><Relationship Id="rId234" Type="http://schemas.openxmlformats.org/officeDocument/2006/relationships/slide" Target="slides/slide233.xml"/><Relationship Id="rId239" Type="http://schemas.openxmlformats.org/officeDocument/2006/relationships/slide" Target="slides/slide238.xml"/><Relationship Id="rId2" Type="http://schemas.openxmlformats.org/officeDocument/2006/relationships/slide" Target="slides/slide1.xml"/><Relationship Id="rId29" Type="http://schemas.openxmlformats.org/officeDocument/2006/relationships/slide" Target="slides/slide28.xml"/><Relationship Id="rId250" Type="http://schemas.openxmlformats.org/officeDocument/2006/relationships/presProps" Target="presProps.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slide" Target="slides/slide202.xml"/><Relationship Id="rId208" Type="http://schemas.openxmlformats.org/officeDocument/2006/relationships/slide" Target="slides/slide207.xml"/><Relationship Id="rId229" Type="http://schemas.openxmlformats.org/officeDocument/2006/relationships/slide" Target="slides/slide228.xml"/><Relationship Id="rId19" Type="http://schemas.openxmlformats.org/officeDocument/2006/relationships/slide" Target="slides/slide18.xml"/><Relationship Id="rId224" Type="http://schemas.openxmlformats.org/officeDocument/2006/relationships/slide" Target="slides/slide223.xml"/><Relationship Id="rId240" Type="http://schemas.openxmlformats.org/officeDocument/2006/relationships/slide" Target="slides/slide239.xml"/><Relationship Id="rId245" Type="http://schemas.openxmlformats.org/officeDocument/2006/relationships/slide" Target="slides/slide244.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219" Type="http://schemas.openxmlformats.org/officeDocument/2006/relationships/slide" Target="slides/slide218.xml"/><Relationship Id="rId3" Type="http://schemas.openxmlformats.org/officeDocument/2006/relationships/slide" Target="slides/slide2.xml"/><Relationship Id="rId214" Type="http://schemas.openxmlformats.org/officeDocument/2006/relationships/slide" Target="slides/slide213.xml"/><Relationship Id="rId230" Type="http://schemas.openxmlformats.org/officeDocument/2006/relationships/slide" Target="slides/slide229.xml"/><Relationship Id="rId235" Type="http://schemas.openxmlformats.org/officeDocument/2006/relationships/slide" Target="slides/slide234.xml"/><Relationship Id="rId251" Type="http://schemas.openxmlformats.org/officeDocument/2006/relationships/viewProps" Target="viewProps.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220" Type="http://schemas.openxmlformats.org/officeDocument/2006/relationships/slide" Target="slides/slide219.xml"/><Relationship Id="rId225" Type="http://schemas.openxmlformats.org/officeDocument/2006/relationships/slide" Target="slides/slide224.xml"/><Relationship Id="rId241" Type="http://schemas.openxmlformats.org/officeDocument/2006/relationships/slide" Target="slides/slide240.xml"/><Relationship Id="rId246" Type="http://schemas.openxmlformats.org/officeDocument/2006/relationships/slide" Target="slides/slide245.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slide" Target="slides/slide214.xml"/><Relationship Id="rId236" Type="http://schemas.openxmlformats.org/officeDocument/2006/relationships/slide" Target="slides/slide235.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theme" Target="theme/theme1.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tableStyles" Target="tableStyles.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47BB6F4-23E1-814D-8DBC-753DCD8F7CD3}" type="datetimeFigureOut">
              <a:rPr lang="es-ES_tradnl" smtClean="0"/>
              <a:t>09/10/2017</a:t>
            </a:fld>
            <a:endParaRPr lang="es-ES_tradnl"/>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88F0ACC-9D08-B743-BC76-14D8CF8E6938}" type="slidenum">
              <a:rPr lang="es-ES_tradnl" smtClean="0"/>
              <a:t>‹#›</a:t>
            </a:fld>
            <a:endParaRPr lang="es-ES_tradnl"/>
          </a:p>
        </p:txBody>
      </p:sp>
    </p:spTree>
    <p:extLst>
      <p:ext uri="{BB962C8B-B14F-4D97-AF65-F5344CB8AC3E}">
        <p14:creationId xmlns:p14="http://schemas.microsoft.com/office/powerpoint/2010/main" val="274200429"/>
      </p:ext>
    </p:extLst>
  </p:cSld>
  <p:clrMap bg1="lt1" tx1="dk1" bg2="lt2" tx2="dk2" accent1="accent1" accent2="accent2" accent3="accent3" accent4="accent4" accent5="accent5" accent6="accent6" hlink="hlink" folHlink="folHlink"/>
</p:handoutMaster>
</file>

<file path=ppt/media/image1.jpeg>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jpeg>
</file>

<file path=ppt/media/image30.png>
</file>

<file path=ppt/media/image31.png>
</file>

<file path=ppt/media/image3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328938-2154-AC49-8423-1D92A390099E}" type="datetimeFigureOut">
              <a:rPr lang="es-ES_tradnl" smtClean="0"/>
              <a:t>09/10/2017</a:t>
            </a:fld>
            <a:endParaRPr lang="es-ES_tradnl"/>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23A042-DB59-4F46-A5FA-899CA8111283}" type="slidenum">
              <a:rPr lang="es-ES_tradnl" smtClean="0"/>
              <a:t>‹#›</a:t>
            </a:fld>
            <a:endParaRPr lang="es-ES_tradnl"/>
          </a:p>
        </p:txBody>
      </p:sp>
    </p:spTree>
    <p:extLst>
      <p:ext uri="{BB962C8B-B14F-4D97-AF65-F5344CB8AC3E}">
        <p14:creationId xmlns:p14="http://schemas.microsoft.com/office/powerpoint/2010/main" val="973501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76</a:t>
            </a:fld>
            <a:endParaRPr lang="es-ES_tradnl"/>
          </a:p>
        </p:txBody>
      </p:sp>
    </p:spTree>
    <p:extLst>
      <p:ext uri="{BB962C8B-B14F-4D97-AF65-F5344CB8AC3E}">
        <p14:creationId xmlns:p14="http://schemas.microsoft.com/office/powerpoint/2010/main" val="1975998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156</a:t>
            </a:fld>
            <a:endParaRPr lang="es-ES_tradnl"/>
          </a:p>
        </p:txBody>
      </p:sp>
    </p:spTree>
    <p:extLst>
      <p:ext uri="{BB962C8B-B14F-4D97-AF65-F5344CB8AC3E}">
        <p14:creationId xmlns:p14="http://schemas.microsoft.com/office/powerpoint/2010/main" val="1725240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157</a:t>
            </a:fld>
            <a:endParaRPr lang="es-ES_tradnl"/>
          </a:p>
        </p:txBody>
      </p:sp>
    </p:spTree>
    <p:extLst>
      <p:ext uri="{BB962C8B-B14F-4D97-AF65-F5344CB8AC3E}">
        <p14:creationId xmlns:p14="http://schemas.microsoft.com/office/powerpoint/2010/main" val="37387670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158</a:t>
            </a:fld>
            <a:endParaRPr lang="es-ES_tradnl"/>
          </a:p>
        </p:txBody>
      </p:sp>
    </p:spTree>
    <p:extLst>
      <p:ext uri="{BB962C8B-B14F-4D97-AF65-F5344CB8AC3E}">
        <p14:creationId xmlns:p14="http://schemas.microsoft.com/office/powerpoint/2010/main" val="4213012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159</a:t>
            </a:fld>
            <a:endParaRPr lang="es-ES_tradnl"/>
          </a:p>
        </p:txBody>
      </p:sp>
    </p:spTree>
    <p:extLst>
      <p:ext uri="{BB962C8B-B14F-4D97-AF65-F5344CB8AC3E}">
        <p14:creationId xmlns:p14="http://schemas.microsoft.com/office/powerpoint/2010/main" val="832706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160</a:t>
            </a:fld>
            <a:endParaRPr lang="es-ES_tradnl"/>
          </a:p>
        </p:txBody>
      </p:sp>
    </p:spTree>
    <p:extLst>
      <p:ext uri="{BB962C8B-B14F-4D97-AF65-F5344CB8AC3E}">
        <p14:creationId xmlns:p14="http://schemas.microsoft.com/office/powerpoint/2010/main" val="40698692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161</a:t>
            </a:fld>
            <a:endParaRPr lang="es-ES_tradnl"/>
          </a:p>
        </p:txBody>
      </p:sp>
    </p:spTree>
    <p:extLst>
      <p:ext uri="{BB962C8B-B14F-4D97-AF65-F5344CB8AC3E}">
        <p14:creationId xmlns:p14="http://schemas.microsoft.com/office/powerpoint/2010/main" val="3167684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162</a:t>
            </a:fld>
            <a:endParaRPr lang="es-ES_tradnl"/>
          </a:p>
        </p:txBody>
      </p:sp>
    </p:spTree>
    <p:extLst>
      <p:ext uri="{BB962C8B-B14F-4D97-AF65-F5344CB8AC3E}">
        <p14:creationId xmlns:p14="http://schemas.microsoft.com/office/powerpoint/2010/main" val="30256961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163</a:t>
            </a:fld>
            <a:endParaRPr lang="es-ES_tradnl"/>
          </a:p>
        </p:txBody>
      </p:sp>
    </p:spTree>
    <p:extLst>
      <p:ext uri="{BB962C8B-B14F-4D97-AF65-F5344CB8AC3E}">
        <p14:creationId xmlns:p14="http://schemas.microsoft.com/office/powerpoint/2010/main" val="2128426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77</a:t>
            </a:fld>
            <a:endParaRPr lang="es-ES_tradnl"/>
          </a:p>
        </p:txBody>
      </p:sp>
    </p:spTree>
    <p:extLst>
      <p:ext uri="{BB962C8B-B14F-4D97-AF65-F5344CB8AC3E}">
        <p14:creationId xmlns:p14="http://schemas.microsoft.com/office/powerpoint/2010/main" val="1478182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104</a:t>
            </a:fld>
            <a:endParaRPr lang="es-ES_tradnl"/>
          </a:p>
        </p:txBody>
      </p:sp>
    </p:spTree>
    <p:extLst>
      <p:ext uri="{BB962C8B-B14F-4D97-AF65-F5344CB8AC3E}">
        <p14:creationId xmlns:p14="http://schemas.microsoft.com/office/powerpoint/2010/main" val="473266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105</a:t>
            </a:fld>
            <a:endParaRPr lang="es-ES_tradnl"/>
          </a:p>
        </p:txBody>
      </p:sp>
    </p:spTree>
    <p:extLst>
      <p:ext uri="{BB962C8B-B14F-4D97-AF65-F5344CB8AC3E}">
        <p14:creationId xmlns:p14="http://schemas.microsoft.com/office/powerpoint/2010/main" val="36785527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126</a:t>
            </a:fld>
            <a:endParaRPr lang="es-ES_tradnl"/>
          </a:p>
        </p:txBody>
      </p:sp>
    </p:spTree>
    <p:extLst>
      <p:ext uri="{BB962C8B-B14F-4D97-AF65-F5344CB8AC3E}">
        <p14:creationId xmlns:p14="http://schemas.microsoft.com/office/powerpoint/2010/main" val="2979405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152</a:t>
            </a:fld>
            <a:endParaRPr lang="es-ES_tradnl"/>
          </a:p>
        </p:txBody>
      </p:sp>
    </p:spTree>
    <p:extLst>
      <p:ext uri="{BB962C8B-B14F-4D97-AF65-F5344CB8AC3E}">
        <p14:creationId xmlns:p14="http://schemas.microsoft.com/office/powerpoint/2010/main" val="2513153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153</a:t>
            </a:fld>
            <a:endParaRPr lang="es-ES_tradnl"/>
          </a:p>
        </p:txBody>
      </p:sp>
    </p:spTree>
    <p:extLst>
      <p:ext uri="{BB962C8B-B14F-4D97-AF65-F5344CB8AC3E}">
        <p14:creationId xmlns:p14="http://schemas.microsoft.com/office/powerpoint/2010/main" val="22244418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154</a:t>
            </a:fld>
            <a:endParaRPr lang="es-ES_tradnl"/>
          </a:p>
        </p:txBody>
      </p:sp>
    </p:spTree>
    <p:extLst>
      <p:ext uri="{BB962C8B-B14F-4D97-AF65-F5344CB8AC3E}">
        <p14:creationId xmlns:p14="http://schemas.microsoft.com/office/powerpoint/2010/main" val="42928775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155</a:t>
            </a:fld>
            <a:endParaRPr lang="es-ES_tradnl"/>
          </a:p>
        </p:txBody>
      </p:sp>
    </p:spTree>
    <p:extLst>
      <p:ext uri="{BB962C8B-B14F-4D97-AF65-F5344CB8AC3E}">
        <p14:creationId xmlns:p14="http://schemas.microsoft.com/office/powerpoint/2010/main" val="10634982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7.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9.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 Id="rId5" Type="http://schemas.openxmlformats.org/officeDocument/2006/relationships/image" Target="../media/image10.emf"/><Relationship Id="rId4"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14" name="Rectángulo 13"/>
          <p:cNvSpPr/>
          <p:nvPr userDrawn="1"/>
        </p:nvSpPr>
        <p:spPr>
          <a:xfrm>
            <a:off x="-2881" y="4636859"/>
            <a:ext cx="9146881" cy="1989667"/>
          </a:xfrm>
          <a:prstGeom prst="rect">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12" name="Imagen 11"/>
          <p:cNvPicPr>
            <a:picLocks noChangeAspect="1"/>
          </p:cNvPicPr>
          <p:nvPr userDrawn="1"/>
        </p:nvPicPr>
        <p:blipFill>
          <a:blip r:embed="rId2"/>
          <a:stretch>
            <a:fillRect/>
          </a:stretch>
        </p:blipFill>
        <p:spPr>
          <a:xfrm>
            <a:off x="4632295" y="1177183"/>
            <a:ext cx="4511710" cy="2531218"/>
          </a:xfrm>
          <a:prstGeom prst="rect">
            <a:avLst/>
          </a:prstGeom>
        </p:spPr>
      </p:pic>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sp>
        <p:nvSpPr>
          <p:cNvPr id="21" name="Rectángulo 20"/>
          <p:cNvSpPr/>
          <p:nvPr userDrawn="1"/>
        </p:nvSpPr>
        <p:spPr>
          <a:xfrm>
            <a:off x="-2885" y="0"/>
            <a:ext cx="1303867" cy="736598"/>
          </a:xfrm>
          <a:prstGeom prst="rect">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20120236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Filmina - Resolución">
    <p:spTree>
      <p:nvGrpSpPr>
        <p:cNvPr id="1" name=""/>
        <p:cNvGrpSpPr/>
        <p:nvPr/>
      </p:nvGrpSpPr>
      <p:grpSpPr>
        <a:xfrm>
          <a:off x="0" y="0"/>
          <a:ext cx="0" cy="0"/>
          <a:chOff x="0" y="0"/>
          <a:chExt cx="0" cy="0"/>
        </a:xfrm>
      </p:grpSpPr>
      <p:sp>
        <p:nvSpPr>
          <p:cNvPr id="4" name="Rectángulo 3"/>
          <p:cNvSpPr/>
          <p:nvPr userDrawn="1"/>
        </p:nvSpPr>
        <p:spPr>
          <a:xfrm>
            <a:off x="32" y="0"/>
            <a:ext cx="9143968" cy="744876"/>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1" y="6575425"/>
            <a:ext cx="3381829"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grpSp>
        <p:nvGrpSpPr>
          <p:cNvPr id="19" name="Agrupar 18"/>
          <p:cNvGrpSpPr/>
          <p:nvPr userDrawn="1"/>
        </p:nvGrpSpPr>
        <p:grpSpPr>
          <a:xfrm>
            <a:off x="301948" y="65315"/>
            <a:ext cx="800089" cy="635901"/>
            <a:chOff x="5701496" y="1402249"/>
            <a:chExt cx="2670843" cy="2122755"/>
          </a:xfrm>
        </p:grpSpPr>
        <p:pic>
          <p:nvPicPr>
            <p:cNvPr id="20" name="Imagen 19"/>
            <p:cNvPicPr>
              <a:picLocks noChangeAspect="1"/>
            </p:cNvPicPr>
            <p:nvPr userDrawn="1"/>
          </p:nvPicPr>
          <p:blipFill>
            <a:blip r:embed="rId2"/>
            <a:stretch>
              <a:fillRect/>
            </a:stretch>
          </p:blipFill>
          <p:spPr>
            <a:xfrm>
              <a:off x="5701496" y="1402249"/>
              <a:ext cx="2670843" cy="2122755"/>
            </a:xfrm>
            <a:prstGeom prst="rect">
              <a:avLst/>
            </a:prstGeom>
          </p:spPr>
        </p:pic>
        <p:sp>
          <p:nvSpPr>
            <p:cNvPr id="21" name="Rectángulo 20"/>
            <p:cNvSpPr/>
            <p:nvPr userDrawn="1"/>
          </p:nvSpPr>
          <p:spPr>
            <a:xfrm>
              <a:off x="6557853" y="1402249"/>
              <a:ext cx="621234" cy="30090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2" name="Rectángulo 21"/>
            <p:cNvSpPr/>
            <p:nvPr userDrawn="1"/>
          </p:nvSpPr>
          <p:spPr>
            <a:xfrm>
              <a:off x="6612255" y="1711774"/>
              <a:ext cx="45719" cy="8754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3" name="Rectángulo 22"/>
            <p:cNvSpPr/>
            <p:nvPr userDrawn="1"/>
          </p:nvSpPr>
          <p:spPr>
            <a:xfrm>
              <a:off x="6588125" y="1895475"/>
              <a:ext cx="69850" cy="10859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userDrawn="1"/>
          </p:nvSpPr>
          <p:spPr>
            <a:xfrm flipV="1">
              <a:off x="6589396" y="1779358"/>
              <a:ext cx="45719" cy="152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5" name="Rectángulo 24"/>
            <p:cNvSpPr/>
            <p:nvPr userDrawn="1"/>
          </p:nvSpPr>
          <p:spPr>
            <a:xfrm flipH="1">
              <a:off x="7061199" y="1700662"/>
              <a:ext cx="200025" cy="4876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6" name="Rectángulo 25"/>
            <p:cNvSpPr/>
            <p:nvPr userDrawn="1"/>
          </p:nvSpPr>
          <p:spPr>
            <a:xfrm flipH="1">
              <a:off x="6535101" y="1700449"/>
              <a:ext cx="200025" cy="25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1205085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s-ES_tradnl" dirty="0"/>
              <a:t>Clic para editar título</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dirty="0"/>
              <a:t>Haga clic para modificar el estilo de texto del patrón</a:t>
            </a:r>
          </a:p>
        </p:txBody>
      </p:sp>
      <p:grpSp>
        <p:nvGrpSpPr>
          <p:cNvPr id="13" name="6 Grupo"/>
          <p:cNvGrpSpPr/>
          <p:nvPr userDrawn="1"/>
        </p:nvGrpSpPr>
        <p:grpSpPr>
          <a:xfrm>
            <a:off x="0" y="0"/>
            <a:ext cx="9144000" cy="744278"/>
            <a:chOff x="0" y="0"/>
            <a:chExt cx="9144000" cy="744278"/>
          </a:xfrm>
        </p:grpSpPr>
        <p:pic>
          <p:nvPicPr>
            <p:cNvPr id="14" name="7 Imagen" descr="logos 111MIL-01.JPG"/>
            <p:cNvPicPr>
              <a:picLocks noChangeAspect="1"/>
            </p:cNvPicPr>
            <p:nvPr/>
          </p:nvPicPr>
          <p:blipFill>
            <a:blip r:embed="rId2" cstate="print"/>
            <a:stretch>
              <a:fillRect/>
            </a:stretch>
          </p:blipFill>
          <p:spPr>
            <a:xfrm>
              <a:off x="0" y="0"/>
              <a:ext cx="1321019" cy="744278"/>
            </a:xfrm>
            <a:prstGeom prst="rect">
              <a:avLst/>
            </a:prstGeom>
          </p:spPr>
        </p:pic>
        <p:pic>
          <p:nvPicPr>
            <p:cNvPr id="15" name="8 Imagen" descr="logos 111MIL-01.JPG"/>
            <p:cNvPicPr>
              <a:picLocks noChangeAspect="1"/>
            </p:cNvPicPr>
            <p:nvPr/>
          </p:nvPicPr>
          <p:blipFill>
            <a:blip r:embed="rId3"/>
            <a:srcRect l="86163"/>
            <a:stretch>
              <a:fillRect/>
            </a:stretch>
          </p:blipFill>
          <p:spPr>
            <a:xfrm>
              <a:off x="1214414" y="0"/>
              <a:ext cx="7929586" cy="744278"/>
            </a:xfrm>
            <a:prstGeom prst="rect">
              <a:avLst/>
            </a:prstGeom>
          </p:spPr>
        </p:pic>
      </p:grpSp>
      <p:sp>
        <p:nvSpPr>
          <p:cNvPr id="1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4860061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628650" y="900000"/>
            <a:ext cx="7886700" cy="1101111"/>
          </a:xfrm>
        </p:spPr>
        <p:txBody>
          <a:bodyPr/>
          <a:lstStyle/>
          <a:p>
            <a:r>
              <a:rPr lang="es-ES_tradnl" dirty="0"/>
              <a:t>Clic para editar título</a:t>
            </a:r>
            <a:endParaRPr lang="en-US" dirty="0"/>
          </a:p>
        </p:txBody>
      </p:sp>
      <p:sp>
        <p:nvSpPr>
          <p:cNvPr id="3" name="Content Placeholder 2"/>
          <p:cNvSpPr>
            <a:spLocks noGrp="1"/>
          </p:cNvSpPr>
          <p:nvPr>
            <p:ph sz="half" idx="1"/>
          </p:nvPr>
        </p:nvSpPr>
        <p:spPr>
          <a:xfrm>
            <a:off x="628650" y="2160000"/>
            <a:ext cx="38862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4" name="Content Placeholder 3"/>
          <p:cNvSpPr>
            <a:spLocks noGrp="1"/>
          </p:cNvSpPr>
          <p:nvPr>
            <p:ph sz="half" idx="2"/>
          </p:nvPr>
        </p:nvSpPr>
        <p:spPr>
          <a:xfrm>
            <a:off x="4629150" y="2160000"/>
            <a:ext cx="38862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grpSp>
        <p:nvGrpSpPr>
          <p:cNvPr id="14" name="6 Grupo"/>
          <p:cNvGrpSpPr/>
          <p:nvPr userDrawn="1"/>
        </p:nvGrpSpPr>
        <p:grpSpPr>
          <a:xfrm>
            <a:off x="0" y="0"/>
            <a:ext cx="9144000" cy="744278"/>
            <a:chOff x="0" y="0"/>
            <a:chExt cx="9144000" cy="744278"/>
          </a:xfrm>
        </p:grpSpPr>
        <p:pic>
          <p:nvPicPr>
            <p:cNvPr id="15" name="7 Imagen" descr="logos 111MIL-01.JPG"/>
            <p:cNvPicPr>
              <a:picLocks noChangeAspect="1"/>
            </p:cNvPicPr>
            <p:nvPr/>
          </p:nvPicPr>
          <p:blipFill>
            <a:blip r:embed="rId2" cstate="print"/>
            <a:stretch>
              <a:fillRect/>
            </a:stretch>
          </p:blipFill>
          <p:spPr>
            <a:xfrm>
              <a:off x="0" y="0"/>
              <a:ext cx="1321019" cy="744278"/>
            </a:xfrm>
            <a:prstGeom prst="rect">
              <a:avLst/>
            </a:prstGeom>
          </p:spPr>
        </p:pic>
        <p:pic>
          <p:nvPicPr>
            <p:cNvPr id="16" name="8 Imagen" descr="logos 111MIL-01.JPG"/>
            <p:cNvPicPr>
              <a:picLocks noChangeAspect="1"/>
            </p:cNvPicPr>
            <p:nvPr/>
          </p:nvPicPr>
          <p:blipFill>
            <a:blip r:embed="rId3"/>
            <a:srcRect l="86163"/>
            <a:stretch>
              <a:fillRect/>
            </a:stretch>
          </p:blipFill>
          <p:spPr>
            <a:xfrm>
              <a:off x="1214414" y="0"/>
              <a:ext cx="7929586" cy="744278"/>
            </a:xfrm>
            <a:prstGeom prst="rect">
              <a:avLst/>
            </a:prstGeom>
          </p:spPr>
        </p:pic>
      </p:grpSp>
      <p:sp>
        <p:nvSpPr>
          <p:cNvPr id="18"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9"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709518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810000"/>
            <a:ext cx="7886700" cy="1077811"/>
          </a:xfrm>
        </p:spPr>
        <p:txBody>
          <a:bodyPr/>
          <a:lstStyle/>
          <a:p>
            <a:r>
              <a:rPr lang="es-ES_tradnl" dirty="0"/>
              <a:t>Clic para editar título</a:t>
            </a:r>
            <a:endParaRPr lang="en-US" dirty="0"/>
          </a:p>
        </p:txBody>
      </p:sp>
      <p:sp>
        <p:nvSpPr>
          <p:cNvPr id="3" name="Text Placeholder 2"/>
          <p:cNvSpPr>
            <a:spLocks noGrp="1"/>
          </p:cNvSpPr>
          <p:nvPr>
            <p:ph type="body" idx="1"/>
          </p:nvPr>
        </p:nvSpPr>
        <p:spPr>
          <a:xfrm>
            <a:off x="629842" y="1980000"/>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dirty="0"/>
              <a:t>Haga clic para modificar el estilo de texto del patrón</a:t>
            </a:r>
          </a:p>
        </p:txBody>
      </p:sp>
      <p:sp>
        <p:nvSpPr>
          <p:cNvPr id="4" name="Content Placeholder 3"/>
          <p:cNvSpPr>
            <a:spLocks noGrp="1"/>
          </p:cNvSpPr>
          <p:nvPr>
            <p:ph sz="half" idx="2"/>
          </p:nvPr>
        </p:nvSpPr>
        <p:spPr>
          <a:xfrm>
            <a:off x="629842" y="2880000"/>
            <a:ext cx="3868340" cy="368458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Text Placeholder 4"/>
          <p:cNvSpPr>
            <a:spLocks noGrp="1"/>
          </p:cNvSpPr>
          <p:nvPr>
            <p:ph type="body" sz="quarter" idx="3"/>
          </p:nvPr>
        </p:nvSpPr>
        <p:spPr>
          <a:xfrm>
            <a:off x="4629150" y="1980000"/>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Content Placeholder 5"/>
          <p:cNvSpPr>
            <a:spLocks noGrp="1"/>
          </p:cNvSpPr>
          <p:nvPr>
            <p:ph sz="quarter" idx="4"/>
          </p:nvPr>
        </p:nvSpPr>
        <p:spPr>
          <a:xfrm>
            <a:off x="4629150" y="2880000"/>
            <a:ext cx="3887391" cy="368458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1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633612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28650" y="900000"/>
            <a:ext cx="7886700" cy="1139054"/>
          </a:xfrm>
        </p:spPr>
        <p:txBody>
          <a:bodyPr/>
          <a:lstStyle/>
          <a:p>
            <a:r>
              <a:rPr lang="es-ES_tradnl" dirty="0"/>
              <a:t>Clic para editar título</a:t>
            </a:r>
            <a:endParaRPr lang="en-US" dirty="0"/>
          </a:p>
        </p:txBody>
      </p:sp>
      <p:sp>
        <p:nvSpPr>
          <p:cNvPr id="13"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4"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9092817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Espacio en blanco">
    <p:spTree>
      <p:nvGrpSpPr>
        <p:cNvPr id="1" name=""/>
        <p:cNvGrpSpPr/>
        <p:nvPr/>
      </p:nvGrpSpPr>
      <p:grpSpPr>
        <a:xfrm>
          <a:off x="0" y="0"/>
          <a:ext cx="0" cy="0"/>
          <a:chOff x="0" y="0"/>
          <a:chExt cx="0" cy="0"/>
        </a:xfrm>
      </p:grpSpPr>
      <p:sp>
        <p:nvSpPr>
          <p:cNvPr id="9"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0"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3108215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987426"/>
            <a:ext cx="2949178" cy="1069974"/>
          </a:xfrm>
        </p:spPr>
        <p:txBody>
          <a:bodyPr anchor="b"/>
          <a:lstStyle>
            <a:lvl1pPr>
              <a:defRPr sz="3200"/>
            </a:lvl1pPr>
          </a:lstStyle>
          <a:p>
            <a:r>
              <a:rPr lang="es-ES_tradnl" dirty="0"/>
              <a:t>Clic para editar título</a:t>
            </a:r>
            <a:endParaRPr lang="en-US" dirty="0"/>
          </a:p>
        </p:txBody>
      </p:sp>
      <p:sp>
        <p:nvSpPr>
          <p:cNvPr id="3" name="Content Placeholder 2"/>
          <p:cNvSpPr>
            <a:spLocks noGrp="1"/>
          </p:cNvSpPr>
          <p:nvPr>
            <p:ph idx="1"/>
          </p:nvPr>
        </p:nvSpPr>
        <p:spPr>
          <a:xfrm>
            <a:off x="3887391" y="987426"/>
            <a:ext cx="4629150" cy="548957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4" name="Text Placeholder 3"/>
          <p:cNvSpPr>
            <a:spLocks noGrp="1"/>
          </p:cNvSpPr>
          <p:nvPr>
            <p:ph type="body" sz="half" idx="2"/>
          </p:nvPr>
        </p:nvSpPr>
        <p:spPr>
          <a:xfrm>
            <a:off x="629841" y="2057400"/>
            <a:ext cx="2949178" cy="4419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dirty="0"/>
              <a:t>Haga clic para modificar el estilo de texto del patrón</a:t>
            </a:r>
          </a:p>
        </p:txBody>
      </p:sp>
      <p:sp>
        <p:nvSpPr>
          <p:cNvPr id="15"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2134754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1032932"/>
            <a:ext cx="2949178" cy="1024467"/>
          </a:xfrm>
        </p:spPr>
        <p:txBody>
          <a:bodyPr anchor="b"/>
          <a:lstStyle>
            <a:lvl1pPr>
              <a:defRPr sz="3200"/>
            </a:lvl1pPr>
          </a:lstStyle>
          <a:p>
            <a:r>
              <a:rPr lang="es-ES_tradnl"/>
              <a:t>Clic para editar título</a:t>
            </a:r>
            <a:endParaRPr lang="en-US" dirty="0"/>
          </a:p>
        </p:txBody>
      </p:sp>
      <p:sp>
        <p:nvSpPr>
          <p:cNvPr id="3" name="Picture Placeholder 2"/>
          <p:cNvSpPr>
            <a:spLocks noGrp="1" noChangeAspect="1"/>
          </p:cNvSpPr>
          <p:nvPr>
            <p:ph type="pic" idx="1"/>
          </p:nvPr>
        </p:nvSpPr>
        <p:spPr>
          <a:xfrm>
            <a:off x="3887392" y="987426"/>
            <a:ext cx="4625567" cy="513000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_tradnl"/>
              <a:t>Arrastre la imagen al marcador de posición o haga clic en el icono para agregarla</a:t>
            </a:r>
            <a:endParaRPr lang="en-US" dirty="0"/>
          </a:p>
        </p:txBody>
      </p:sp>
      <p:sp>
        <p:nvSpPr>
          <p:cNvPr id="4" name="Text Placeholder 3"/>
          <p:cNvSpPr>
            <a:spLocks noGrp="1"/>
          </p:cNvSpPr>
          <p:nvPr>
            <p:ph type="body" sz="half" idx="2"/>
          </p:nvPr>
        </p:nvSpPr>
        <p:spPr>
          <a:xfrm>
            <a:off x="629841" y="2057400"/>
            <a:ext cx="2949178" cy="40600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14"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5"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5838951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a:xfrm>
            <a:off x="628650" y="810000"/>
            <a:ext cx="7886700" cy="1101111"/>
          </a:xfrm>
        </p:spPr>
        <p:txBody>
          <a:bodyPr/>
          <a:lstStyle/>
          <a:p>
            <a:r>
              <a:rPr lang="es-ES_tradnl" dirty="0"/>
              <a:t>Clic para editar título</a:t>
            </a:r>
            <a:endParaRPr lang="en-US" dirty="0"/>
          </a:p>
        </p:txBody>
      </p:sp>
      <p:sp>
        <p:nvSpPr>
          <p:cNvPr id="3" name="Vertical Text Placeholder 2"/>
          <p:cNvSpPr>
            <a:spLocks noGrp="1"/>
          </p:cNvSpPr>
          <p:nvPr>
            <p:ph type="body" orient="vert" idx="1"/>
          </p:nvPr>
        </p:nvSpPr>
        <p:spPr/>
        <p:txBody>
          <a:bodyPr vert="eaVert"/>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13"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4"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3182289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810000"/>
            <a:ext cx="1971675" cy="5765424"/>
          </a:xfrm>
        </p:spPr>
        <p:txBody>
          <a:bodyPr vert="eaVert"/>
          <a:lstStyle/>
          <a:p>
            <a:r>
              <a:rPr lang="es-ES_tradnl" dirty="0"/>
              <a:t>Clic para editar título</a:t>
            </a:r>
            <a:endParaRPr lang="en-US" dirty="0"/>
          </a:p>
        </p:txBody>
      </p:sp>
      <p:sp>
        <p:nvSpPr>
          <p:cNvPr id="3" name="Vertical Text Placeholder 2"/>
          <p:cNvSpPr>
            <a:spLocks noGrp="1"/>
          </p:cNvSpPr>
          <p:nvPr>
            <p:ph type="body" orient="vert" idx="1"/>
          </p:nvPr>
        </p:nvSpPr>
        <p:spPr>
          <a:xfrm>
            <a:off x="628650" y="810000"/>
            <a:ext cx="5800725" cy="5765424"/>
          </a:xfrm>
        </p:spPr>
        <p:txBody>
          <a:bodyPr vert="eaVert"/>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239278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803862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ítulo - Conceptos">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5" name="Imagen 4"/>
          <p:cNvPicPr>
            <a:picLocks noChangeAspect="1"/>
          </p:cNvPicPr>
          <p:nvPr userDrawn="1"/>
        </p:nvPicPr>
        <p:blipFill>
          <a:blip r:embed="rId2"/>
          <a:stretch>
            <a:fillRect/>
          </a:stretch>
        </p:blipFill>
        <p:spPr>
          <a:xfrm>
            <a:off x="5700045" y="1388803"/>
            <a:ext cx="2665272" cy="2106425"/>
          </a:xfrm>
          <a:prstGeom prst="rect">
            <a:avLst/>
          </a:prstGeom>
        </p:spPr>
      </p:pic>
      <p:sp>
        <p:nvSpPr>
          <p:cNvPr id="14" name="Rectángulo 13"/>
          <p:cNvSpPr/>
          <p:nvPr userDrawn="1"/>
        </p:nvSpPr>
        <p:spPr>
          <a:xfrm>
            <a:off x="-2885" y="4636859"/>
            <a:ext cx="9146881" cy="2279756"/>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1854087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Filmina - Conceptos">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1" y="6575425"/>
            <a:ext cx="3410857"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pic>
        <p:nvPicPr>
          <p:cNvPr id="10" name="Imagen 9"/>
          <p:cNvPicPr>
            <a:picLocks noChangeAspect="1"/>
          </p:cNvPicPr>
          <p:nvPr userDrawn="1"/>
        </p:nvPicPr>
        <p:blipFill>
          <a:blip r:embed="rId2"/>
          <a:stretch>
            <a:fillRect/>
          </a:stretch>
        </p:blipFill>
        <p:spPr>
          <a:xfrm>
            <a:off x="309997" y="60474"/>
            <a:ext cx="789459" cy="623927"/>
          </a:xfrm>
          <a:prstGeom prst="rect">
            <a:avLst/>
          </a:prstGeom>
        </p:spPr>
      </p:pic>
    </p:spTree>
    <p:extLst>
      <p:ext uri="{BB962C8B-B14F-4D97-AF65-F5344CB8AC3E}">
        <p14:creationId xmlns:p14="http://schemas.microsoft.com/office/powerpoint/2010/main" val="9972447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ítulo - Ejercicios">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7" name="Imagen 6"/>
          <p:cNvPicPr>
            <a:picLocks noChangeAspect="1"/>
          </p:cNvPicPr>
          <p:nvPr userDrawn="1"/>
        </p:nvPicPr>
        <p:blipFill>
          <a:blip r:embed="rId2"/>
          <a:stretch>
            <a:fillRect/>
          </a:stretch>
        </p:blipFill>
        <p:spPr>
          <a:xfrm>
            <a:off x="5703734" y="1402250"/>
            <a:ext cx="2668606" cy="2122755"/>
          </a:xfrm>
          <a:prstGeom prst="rect">
            <a:avLst/>
          </a:prstGeom>
        </p:spPr>
      </p:pic>
      <p:sp>
        <p:nvSpPr>
          <p:cNvPr id="14" name="Rectángulo 13"/>
          <p:cNvSpPr/>
          <p:nvPr userDrawn="1"/>
        </p:nvSpPr>
        <p:spPr>
          <a:xfrm>
            <a:off x="-2881" y="4636859"/>
            <a:ext cx="9146881" cy="2273492"/>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203614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Filmina - Ejercicios">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1" y="6575425"/>
            <a:ext cx="3410857"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pic>
        <p:nvPicPr>
          <p:cNvPr id="15" name="Imagen 14"/>
          <p:cNvPicPr>
            <a:picLocks noChangeAspect="1"/>
          </p:cNvPicPr>
          <p:nvPr userDrawn="1"/>
        </p:nvPicPr>
        <p:blipFill>
          <a:blip r:embed="rId2"/>
          <a:stretch>
            <a:fillRect/>
          </a:stretch>
        </p:blipFill>
        <p:spPr>
          <a:xfrm>
            <a:off x="304419" y="65316"/>
            <a:ext cx="795037" cy="632416"/>
          </a:xfrm>
          <a:prstGeom prst="rect">
            <a:avLst/>
          </a:prstGeom>
        </p:spPr>
      </p:pic>
    </p:spTree>
    <p:extLst>
      <p:ext uri="{BB962C8B-B14F-4D97-AF65-F5344CB8AC3E}">
        <p14:creationId xmlns:p14="http://schemas.microsoft.com/office/powerpoint/2010/main" val="2027408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ítulo - Repaso">
    <p:spTree>
      <p:nvGrpSpPr>
        <p:cNvPr id="1" name=""/>
        <p:cNvGrpSpPr/>
        <p:nvPr/>
      </p:nvGrpSpPr>
      <p:grpSpPr>
        <a:xfrm>
          <a:off x="0" y="0"/>
          <a:ext cx="0" cy="0"/>
          <a:chOff x="0" y="0"/>
          <a:chExt cx="0" cy="0"/>
        </a:xfrm>
      </p:grpSpPr>
      <p:sp>
        <p:nvSpPr>
          <p:cNvPr id="21" name="Rectángulo 20"/>
          <p:cNvSpPr/>
          <p:nvPr userDrawn="1"/>
        </p:nvSpPr>
        <p:spPr>
          <a:xfrm>
            <a:off x="-2881" y="0"/>
            <a:ext cx="9146881" cy="736598"/>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6" name="Imagen 5"/>
          <p:cNvPicPr>
            <a:picLocks noChangeAspect="1"/>
          </p:cNvPicPr>
          <p:nvPr userDrawn="1"/>
        </p:nvPicPr>
        <p:blipFill>
          <a:blip r:embed="rId2"/>
          <a:stretch>
            <a:fillRect/>
          </a:stretch>
        </p:blipFill>
        <p:spPr>
          <a:xfrm>
            <a:off x="5700045" y="1390912"/>
            <a:ext cx="2672294" cy="2118810"/>
          </a:xfrm>
          <a:prstGeom prst="rect">
            <a:avLst/>
          </a:prstGeom>
        </p:spPr>
      </p:pic>
      <p:sp>
        <p:nvSpPr>
          <p:cNvPr id="14" name="Rectángulo 13"/>
          <p:cNvSpPr/>
          <p:nvPr userDrawn="1"/>
        </p:nvSpPr>
        <p:spPr>
          <a:xfrm>
            <a:off x="-2881" y="4636859"/>
            <a:ext cx="9146881" cy="2285234"/>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42908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Filmina - Repaso">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1" y="6575425"/>
            <a:ext cx="3323771"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pic>
        <p:nvPicPr>
          <p:cNvPr id="10" name="Imagen 9"/>
          <p:cNvPicPr>
            <a:picLocks noChangeAspect="1"/>
          </p:cNvPicPr>
          <p:nvPr userDrawn="1"/>
        </p:nvPicPr>
        <p:blipFill>
          <a:blip r:embed="rId2"/>
          <a:stretch>
            <a:fillRect/>
          </a:stretch>
        </p:blipFill>
        <p:spPr>
          <a:xfrm>
            <a:off x="304420" y="65316"/>
            <a:ext cx="797618" cy="632416"/>
          </a:xfrm>
          <a:prstGeom prst="rect">
            <a:avLst/>
          </a:prstGeom>
        </p:spPr>
      </p:pic>
    </p:spTree>
    <p:extLst>
      <p:ext uri="{BB962C8B-B14F-4D97-AF65-F5344CB8AC3E}">
        <p14:creationId xmlns:p14="http://schemas.microsoft.com/office/powerpoint/2010/main" val="214261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ítulo - Resolución">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sp>
        <p:nvSpPr>
          <p:cNvPr id="14" name="Rectángulo 13"/>
          <p:cNvSpPr/>
          <p:nvPr userDrawn="1"/>
        </p:nvSpPr>
        <p:spPr>
          <a:xfrm>
            <a:off x="-2881" y="4636859"/>
            <a:ext cx="9146881" cy="2273809"/>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2"/>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3"/>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4"/>
          <a:stretch>
            <a:fillRect/>
          </a:stretch>
        </p:blipFill>
        <p:spPr>
          <a:xfrm>
            <a:off x="7120136" y="5339910"/>
            <a:ext cx="1440000" cy="1440000"/>
          </a:xfrm>
          <a:prstGeom prst="rect">
            <a:avLst/>
          </a:prstGeom>
        </p:spPr>
      </p:pic>
      <p:grpSp>
        <p:nvGrpSpPr>
          <p:cNvPr id="5" name="Agrupar 4"/>
          <p:cNvGrpSpPr/>
          <p:nvPr userDrawn="1"/>
        </p:nvGrpSpPr>
        <p:grpSpPr>
          <a:xfrm>
            <a:off x="5701496" y="1402249"/>
            <a:ext cx="2670843" cy="2122755"/>
            <a:chOff x="5701496" y="1402249"/>
            <a:chExt cx="2670843" cy="2122755"/>
          </a:xfrm>
        </p:grpSpPr>
        <p:pic>
          <p:nvPicPr>
            <p:cNvPr id="8" name="Imagen 7"/>
            <p:cNvPicPr>
              <a:picLocks noChangeAspect="1"/>
            </p:cNvPicPr>
            <p:nvPr userDrawn="1"/>
          </p:nvPicPr>
          <p:blipFill>
            <a:blip r:embed="rId5"/>
            <a:stretch>
              <a:fillRect/>
            </a:stretch>
          </p:blipFill>
          <p:spPr>
            <a:xfrm>
              <a:off x="5701496" y="1402249"/>
              <a:ext cx="2670843" cy="2122755"/>
            </a:xfrm>
            <a:prstGeom prst="rect">
              <a:avLst/>
            </a:prstGeom>
          </p:spPr>
        </p:pic>
        <p:sp>
          <p:nvSpPr>
            <p:cNvPr id="4" name="Rectángulo 3"/>
            <p:cNvSpPr/>
            <p:nvPr userDrawn="1"/>
          </p:nvSpPr>
          <p:spPr>
            <a:xfrm>
              <a:off x="6557853" y="1402249"/>
              <a:ext cx="621234" cy="30090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6612255" y="1711774"/>
              <a:ext cx="45719" cy="8754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6588125" y="1895475"/>
              <a:ext cx="69850" cy="10859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Rectángulo 17"/>
            <p:cNvSpPr/>
            <p:nvPr userDrawn="1"/>
          </p:nvSpPr>
          <p:spPr>
            <a:xfrm flipV="1">
              <a:off x="6589396" y="1779358"/>
              <a:ext cx="45719" cy="152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Rectángulo 18"/>
            <p:cNvSpPr/>
            <p:nvPr userDrawn="1"/>
          </p:nvSpPr>
          <p:spPr>
            <a:xfrm flipH="1">
              <a:off x="7061199" y="1700662"/>
              <a:ext cx="200025" cy="4876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userDrawn="1"/>
          </p:nvSpPr>
          <p:spPr>
            <a:xfrm flipH="1">
              <a:off x="6535101" y="1700449"/>
              <a:ext cx="200025" cy="25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817765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e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10000"/>
            <a:ext cx="7886700" cy="1310313"/>
          </a:xfrm>
          <a:prstGeom prst="rect">
            <a:avLst/>
          </a:prstGeom>
        </p:spPr>
        <p:txBody>
          <a:bodyPr vert="horz" lIns="91440" tIns="45720" rIns="91440" bIns="45720" rtlCol="0" anchor="ctr">
            <a:normAutofit/>
          </a:bodyPr>
          <a:lstStyle/>
          <a:p>
            <a:r>
              <a:rPr lang="es-ES_tradnl" dirty="0"/>
              <a:t>Título del Concepto Explicado</a:t>
            </a:r>
            <a:endParaRPr lang="en-US" dirty="0"/>
          </a:p>
        </p:txBody>
      </p:sp>
      <p:sp>
        <p:nvSpPr>
          <p:cNvPr id="3" name="Text Placeholder 2"/>
          <p:cNvSpPr>
            <a:spLocks noGrp="1"/>
          </p:cNvSpPr>
          <p:nvPr>
            <p:ph type="body" idx="1"/>
          </p:nvPr>
        </p:nvSpPr>
        <p:spPr>
          <a:xfrm>
            <a:off x="628650" y="2160000"/>
            <a:ext cx="7886700" cy="4351338"/>
          </a:xfrm>
          <a:prstGeom prst="rect">
            <a:avLst/>
          </a:prstGeom>
        </p:spPr>
        <p:txBody>
          <a:bodyPr vert="horz" lIns="91440" tIns="45720" rIns="91440" bIns="45720" rtlCol="0">
            <a:normAutofit/>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grpSp>
        <p:nvGrpSpPr>
          <p:cNvPr id="22" name="6 Grupo"/>
          <p:cNvGrpSpPr/>
          <p:nvPr userDrawn="1"/>
        </p:nvGrpSpPr>
        <p:grpSpPr>
          <a:xfrm>
            <a:off x="0" y="0"/>
            <a:ext cx="9144000" cy="744278"/>
            <a:chOff x="0" y="0"/>
            <a:chExt cx="9144000" cy="744278"/>
          </a:xfrm>
        </p:grpSpPr>
        <p:pic>
          <p:nvPicPr>
            <p:cNvPr id="23" name="7 Imagen" descr="logos 111MIL-01.JPG"/>
            <p:cNvPicPr>
              <a:picLocks noChangeAspect="1"/>
            </p:cNvPicPr>
            <p:nvPr/>
          </p:nvPicPr>
          <p:blipFill>
            <a:blip r:embed="rId21" cstate="print"/>
            <a:stretch>
              <a:fillRect/>
            </a:stretch>
          </p:blipFill>
          <p:spPr>
            <a:xfrm>
              <a:off x="0" y="0"/>
              <a:ext cx="1321019" cy="744278"/>
            </a:xfrm>
            <a:prstGeom prst="rect">
              <a:avLst/>
            </a:prstGeom>
          </p:spPr>
        </p:pic>
        <p:pic>
          <p:nvPicPr>
            <p:cNvPr id="24" name="8 Imagen" descr="logos 111MIL-01.JPG"/>
            <p:cNvPicPr>
              <a:picLocks noChangeAspect="1"/>
            </p:cNvPicPr>
            <p:nvPr/>
          </p:nvPicPr>
          <p:blipFill>
            <a:blip r:embed="rId22"/>
            <a:srcRect l="86163"/>
            <a:stretch>
              <a:fillRect/>
            </a:stretch>
          </p:blipFill>
          <p:spPr>
            <a:xfrm>
              <a:off x="1214414" y="0"/>
              <a:ext cx="7929586" cy="744278"/>
            </a:xfrm>
            <a:prstGeom prst="rect">
              <a:avLst/>
            </a:prstGeom>
          </p:spPr>
        </p:pic>
      </p:grpSp>
      <p:pic>
        <p:nvPicPr>
          <p:cNvPr id="28" name="11 Imagen" descr="logos 111MIL-01.JPG"/>
          <p:cNvPicPr>
            <a:picLocks noChangeAspect="1"/>
          </p:cNvPicPr>
          <p:nvPr userDrawn="1"/>
        </p:nvPicPr>
        <p:blipFill>
          <a:blip r:embed="rId22"/>
          <a:srcRect l="86163"/>
          <a:stretch>
            <a:fillRect/>
          </a:stretch>
        </p:blipFill>
        <p:spPr>
          <a:xfrm>
            <a:off x="0" y="6615112"/>
            <a:ext cx="9143968" cy="285752"/>
          </a:xfrm>
          <a:prstGeom prst="rect">
            <a:avLst/>
          </a:prstGeom>
        </p:spPr>
      </p:pic>
      <p:sp>
        <p:nvSpPr>
          <p:cNvPr id="29" name="Footer Placeholder 4"/>
          <p:cNvSpPr>
            <a:spLocks noGrp="1"/>
          </p:cNvSpPr>
          <p:nvPr>
            <p:ph type="ftr" sz="quarter" idx="3"/>
          </p:nvPr>
        </p:nvSpPr>
        <p:spPr>
          <a:xfrm>
            <a:off x="0" y="6575425"/>
            <a:ext cx="3086100" cy="365125"/>
          </a:xfrm>
          <a:prstGeom prst="rect">
            <a:avLst/>
          </a:prstGeom>
        </p:spPr>
        <p:txBody>
          <a:bodyPr anchor="ctr"/>
          <a:lstStyle>
            <a:lvl1pPr>
              <a:defRPr sz="1200">
                <a:solidFill>
                  <a:schemeClr val="bg1"/>
                </a:solidFill>
                <a:latin typeface="Arial" charset="0"/>
                <a:ea typeface="Arial" charset="0"/>
                <a:cs typeface="Arial" charset="0"/>
              </a:defRPr>
            </a:lvl1pPr>
          </a:lstStyle>
          <a:p>
            <a:r>
              <a:rPr lang="es-ES" dirty="0"/>
              <a:t>Módulo 1: Técnicas de Programación</a:t>
            </a:r>
            <a:endParaRPr lang="es-ES_tradnl" dirty="0"/>
          </a:p>
        </p:txBody>
      </p:sp>
      <p:sp>
        <p:nvSpPr>
          <p:cNvPr id="30" name="Slide Number Placeholder 5"/>
          <p:cNvSpPr>
            <a:spLocks noGrp="1"/>
          </p:cNvSpPr>
          <p:nvPr>
            <p:ph type="sldNum" sz="quarter" idx="4"/>
          </p:nvPr>
        </p:nvSpPr>
        <p:spPr>
          <a:xfrm>
            <a:off x="7086568" y="6575424"/>
            <a:ext cx="2057400" cy="365125"/>
          </a:xfrm>
          <a:prstGeom prst="rect">
            <a:avLst/>
          </a:prstGeom>
        </p:spPr>
        <p:txBody>
          <a:bodyPr anchor="ctr"/>
          <a:lstStyle>
            <a:lvl1pPr algn="r">
              <a:defRPr sz="1200">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4839495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6" r:id="rId3"/>
    <p:sldLayoutId id="2147483678" r:id="rId4"/>
    <p:sldLayoutId id="2147483673" r:id="rId5"/>
    <p:sldLayoutId id="2147483677" r:id="rId6"/>
    <p:sldLayoutId id="2147483674" r:id="rId7"/>
    <p:sldLayoutId id="2147483679" r:id="rId8"/>
    <p:sldLayoutId id="2147483675" r:id="rId9"/>
    <p:sldLayoutId id="2147483680" r:id="rId10"/>
    <p:sldLayoutId id="2147483663" r:id="rId11"/>
    <p:sldLayoutId id="2147483664" r:id="rId12"/>
    <p:sldLayoutId id="2147483665" r:id="rId13"/>
    <p:sldLayoutId id="2147483666" r:id="rId14"/>
    <p:sldLayoutId id="2147483672" r:id="rId15"/>
    <p:sldLayoutId id="2147483668" r:id="rId16"/>
    <p:sldLayoutId id="2147483669" r:id="rId17"/>
    <p:sldLayoutId id="2147483670" r:id="rId18"/>
    <p:sldLayoutId id="2147483671" r:id="rId19"/>
  </p:sldLayoutIdLst>
  <p:hf hdr="0" dt="0"/>
  <p:txStyles>
    <p:titleStyle>
      <a:lvl1pPr algn="ctr" defTabSz="914400" rtl="0" eaLnBrk="1" latinLnBrk="0" hangingPunct="1">
        <a:lnSpc>
          <a:spcPct val="90000"/>
        </a:lnSpc>
        <a:spcBef>
          <a:spcPct val="0"/>
        </a:spcBef>
        <a:buNone/>
        <a:defRPr sz="4000" b="0" kern="1200" baseline="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0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11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1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5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6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6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6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6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6.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6.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0.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ctrTitle"/>
          </p:nvPr>
        </p:nvSpPr>
        <p:spPr/>
        <p:txBody>
          <a:bodyPr>
            <a:normAutofit/>
          </a:bodyPr>
          <a:lstStyle/>
          <a:p>
            <a:r>
              <a:rPr lang="es-ES_tradnl" sz="4000" dirty="0"/>
              <a:t>Programación Orientada a Objetos</a:t>
            </a:r>
          </a:p>
        </p:txBody>
      </p:sp>
      <p:sp>
        <p:nvSpPr>
          <p:cNvPr id="7" name="Subtítulo 6"/>
          <p:cNvSpPr>
            <a:spLocks noGrp="1"/>
          </p:cNvSpPr>
          <p:nvPr>
            <p:ph type="subTitle" idx="1"/>
          </p:nvPr>
        </p:nvSpPr>
        <p:spPr/>
        <p:txBody>
          <a:bodyPr/>
          <a:lstStyle/>
          <a:p>
            <a:r>
              <a:rPr lang="es-ES_tradnl" dirty="0"/>
              <a:t>Estructuras de Control y Arreglos</a:t>
            </a:r>
          </a:p>
        </p:txBody>
      </p:sp>
      <p:sp>
        <p:nvSpPr>
          <p:cNvPr id="5" name="Marcador de número de diapositiva 4"/>
          <p:cNvSpPr>
            <a:spLocks noGrp="1"/>
          </p:cNvSpPr>
          <p:nvPr>
            <p:ph type="sldNum" sz="quarter" idx="4294967295"/>
          </p:nvPr>
        </p:nvSpPr>
        <p:spPr>
          <a:xfrm>
            <a:off x="7086600" y="6575425"/>
            <a:ext cx="2057400" cy="365125"/>
          </a:xfrm>
        </p:spPr>
        <p:txBody>
          <a:bodyPr/>
          <a:lstStyle/>
          <a:p>
            <a:fld id="{D802D9E1-0DDA-174F-9155-A972C397A999}" type="slidenum">
              <a:rPr lang="es-ES_tradnl" smtClean="0"/>
              <a:pPr/>
              <a:t>0</a:t>
            </a:fld>
            <a:endParaRPr lang="es-ES_tradnl" dirty="0"/>
          </a:p>
        </p:txBody>
      </p:sp>
    </p:spTree>
    <p:extLst>
      <p:ext uri="{BB962C8B-B14F-4D97-AF65-F5344CB8AC3E}">
        <p14:creationId xmlns:p14="http://schemas.microsoft.com/office/powerpoint/2010/main" val="329647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44759F2-F648-4099-A441-3B8BC7109660}"/>
              </a:ext>
            </a:extLst>
          </p:cNvPr>
          <p:cNvSpPr>
            <a:spLocks noGrp="1"/>
          </p:cNvSpPr>
          <p:nvPr>
            <p:ph type="title"/>
          </p:nvPr>
        </p:nvSpPr>
        <p:spPr/>
        <p:txBody>
          <a:bodyPr/>
          <a:lstStyle/>
          <a:p>
            <a:r>
              <a:rPr lang="es-ES" b="1" dirty="0"/>
              <a:t>Arreglos</a:t>
            </a:r>
          </a:p>
        </p:txBody>
      </p:sp>
      <p:sp>
        <p:nvSpPr>
          <p:cNvPr id="4" name="Marcador de pie de página 3">
            <a:extLst>
              <a:ext uri="{FF2B5EF4-FFF2-40B4-BE49-F238E27FC236}">
                <a16:creationId xmlns:a16="http://schemas.microsoft.com/office/drawing/2014/main" id="{FC9D9ECC-4233-4790-8964-A1ECD4D3DE84}"/>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id="{99972E76-87E4-4DD3-8140-6A0252522936}"/>
              </a:ext>
            </a:extLst>
          </p:cNvPr>
          <p:cNvSpPr>
            <a:spLocks noGrp="1"/>
          </p:cNvSpPr>
          <p:nvPr>
            <p:ph type="sldNum" sz="quarter" idx="12"/>
          </p:nvPr>
        </p:nvSpPr>
        <p:spPr/>
        <p:txBody>
          <a:bodyPr/>
          <a:lstStyle/>
          <a:p>
            <a:fld id="{D802D9E1-0DDA-174F-9155-A972C397A999}" type="slidenum">
              <a:rPr lang="es-ES_tradnl" smtClean="0"/>
              <a:pPr/>
              <a:t>9</a:t>
            </a:fld>
            <a:endParaRPr lang="es-ES_tradnl" dirty="0"/>
          </a:p>
        </p:txBody>
      </p:sp>
      <p:sp>
        <p:nvSpPr>
          <p:cNvPr id="6" name="Rectángulo 5">
            <a:extLst>
              <a:ext uri="{FF2B5EF4-FFF2-40B4-BE49-F238E27FC236}">
                <a16:creationId xmlns:a16="http://schemas.microsoft.com/office/drawing/2014/main" id="{7267924E-D336-41BB-8DBA-585B151D51A5}"/>
              </a:ext>
            </a:extLst>
          </p:cNvPr>
          <p:cNvSpPr/>
          <p:nvPr/>
        </p:nvSpPr>
        <p:spPr>
          <a:xfrm>
            <a:off x="299803" y="2352027"/>
            <a:ext cx="5129604" cy="1200329"/>
          </a:xfrm>
          <a:prstGeom prst="rect">
            <a:avLst/>
          </a:prstGeom>
        </p:spPr>
        <p:txBody>
          <a:bodyPr wrap="square">
            <a:spAutoFit/>
          </a:bodyPr>
          <a:lstStyle/>
          <a:p>
            <a:r>
              <a:rPr lang="es-ES_tradnl" sz="2400" dirty="0" err="1">
                <a:solidFill>
                  <a:srgbClr val="0000E6"/>
                </a:solidFill>
              </a:rPr>
              <a:t>int</a:t>
            </a:r>
            <a:r>
              <a:rPr lang="es-ES_tradnl" sz="2400" dirty="0"/>
              <a:t>[] </a:t>
            </a:r>
            <a:r>
              <a:rPr lang="es-ES_tradnl" sz="2400" dirty="0" err="1"/>
              <a:t>arregloPrueba</a:t>
            </a:r>
            <a:r>
              <a:rPr lang="es-ES_tradnl" sz="2400" dirty="0"/>
              <a:t>;</a:t>
            </a:r>
          </a:p>
          <a:p>
            <a:r>
              <a:rPr lang="es-ES_tradnl" sz="2400" dirty="0" err="1"/>
              <a:t>arregloPrueba</a:t>
            </a:r>
            <a:r>
              <a:rPr lang="es-ES_tradnl" sz="2400" dirty="0"/>
              <a:t> = </a:t>
            </a:r>
            <a:r>
              <a:rPr lang="es-ES_tradnl" sz="2400" dirty="0">
                <a:solidFill>
                  <a:srgbClr val="0000E6"/>
                </a:solidFill>
              </a:rPr>
              <a:t>new</a:t>
            </a:r>
            <a:r>
              <a:rPr lang="es-ES_tradnl" sz="2400" dirty="0"/>
              <a:t> </a:t>
            </a:r>
            <a:r>
              <a:rPr lang="es-ES_tradnl" sz="2400" dirty="0" err="1">
                <a:solidFill>
                  <a:srgbClr val="0000E6"/>
                </a:solidFill>
              </a:rPr>
              <a:t>int</a:t>
            </a:r>
            <a:r>
              <a:rPr lang="es-ES_tradnl" sz="2400" dirty="0"/>
              <a:t>[</a:t>
            </a:r>
            <a:r>
              <a:rPr lang="es-ES_tradnl" sz="2400" dirty="0" err="1"/>
              <a:t>dimension</a:t>
            </a:r>
            <a:r>
              <a:rPr lang="es-ES_tradnl" sz="2400" dirty="0"/>
              <a:t>];</a:t>
            </a:r>
          </a:p>
          <a:p>
            <a:r>
              <a:rPr lang="es-ES_tradnl" sz="2400" dirty="0" err="1">
                <a:solidFill>
                  <a:srgbClr val="0000E6"/>
                </a:solidFill>
              </a:rPr>
              <a:t>int</a:t>
            </a:r>
            <a:r>
              <a:rPr lang="es-ES_tradnl" sz="2400" dirty="0"/>
              <a:t> numero = </a:t>
            </a:r>
            <a:r>
              <a:rPr lang="es-ES_tradnl" sz="2400" dirty="0" err="1"/>
              <a:t>arregloPrueba</a:t>
            </a:r>
            <a:r>
              <a:rPr lang="es-ES_tradnl" sz="2400" dirty="0"/>
              <a:t>[8];</a:t>
            </a:r>
          </a:p>
        </p:txBody>
      </p:sp>
      <p:sp>
        <p:nvSpPr>
          <p:cNvPr id="7" name="Rectángulo 6">
            <a:extLst>
              <a:ext uri="{FF2B5EF4-FFF2-40B4-BE49-F238E27FC236}">
                <a16:creationId xmlns:a16="http://schemas.microsoft.com/office/drawing/2014/main" id="{F7C86663-7F75-42B3-BCF7-2F9782C4C6A2}"/>
              </a:ext>
            </a:extLst>
          </p:cNvPr>
          <p:cNvSpPr/>
          <p:nvPr/>
        </p:nvSpPr>
        <p:spPr>
          <a:xfrm>
            <a:off x="299803" y="4240431"/>
            <a:ext cx="8439463" cy="830997"/>
          </a:xfrm>
          <a:prstGeom prst="rect">
            <a:avLst/>
          </a:prstGeom>
        </p:spPr>
        <p:txBody>
          <a:bodyPr wrap="square">
            <a:spAutoFit/>
          </a:bodyPr>
          <a:lstStyle/>
          <a:p>
            <a:r>
              <a:rPr lang="es-ES_tradnl" sz="2400" dirty="0" err="1"/>
              <a:t>String</a:t>
            </a:r>
            <a:r>
              <a:rPr lang="es-ES_tradnl" sz="2400" dirty="0"/>
              <a:t>[][] </a:t>
            </a:r>
            <a:r>
              <a:rPr lang="es-ES_tradnl" sz="2400" dirty="0" err="1"/>
              <a:t>matrizMensajes</a:t>
            </a:r>
            <a:r>
              <a:rPr lang="es-ES_tradnl" sz="2400" dirty="0"/>
              <a:t> = </a:t>
            </a:r>
            <a:r>
              <a:rPr lang="es-ES_tradnl" sz="2400" dirty="0">
                <a:solidFill>
                  <a:srgbClr val="0000E6"/>
                </a:solidFill>
              </a:rPr>
              <a:t>new</a:t>
            </a:r>
            <a:r>
              <a:rPr lang="es-ES_tradnl" sz="2400" dirty="0"/>
              <a:t> </a:t>
            </a:r>
            <a:r>
              <a:rPr lang="es-ES_tradnl" sz="2400" dirty="0" err="1"/>
              <a:t>String</a:t>
            </a:r>
            <a:r>
              <a:rPr lang="es-ES_tradnl" sz="2400" dirty="0"/>
              <a:t>[dimension1][dimension2];</a:t>
            </a:r>
          </a:p>
          <a:p>
            <a:r>
              <a:rPr lang="es-ES_tradnl" sz="2400" dirty="0" err="1"/>
              <a:t>String</a:t>
            </a:r>
            <a:r>
              <a:rPr lang="es-ES_tradnl" sz="2400" dirty="0"/>
              <a:t> mensaje = </a:t>
            </a:r>
            <a:r>
              <a:rPr lang="es-ES_tradnl" sz="2400" dirty="0" err="1"/>
              <a:t>matrizMensajes</a:t>
            </a:r>
            <a:r>
              <a:rPr lang="es-ES_tradnl" sz="2400" dirty="0"/>
              <a:t>[3][5]</a:t>
            </a:r>
          </a:p>
        </p:txBody>
      </p:sp>
    </p:spTree>
    <p:extLst>
      <p:ext uri="{BB962C8B-B14F-4D97-AF65-F5344CB8AC3E}">
        <p14:creationId xmlns:p14="http://schemas.microsoft.com/office/powerpoint/2010/main" val="3278275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900000"/>
            <a:ext cx="9144000" cy="1220315"/>
          </a:xfrm>
        </p:spPr>
        <p:txBody>
          <a:bodyPr>
            <a:normAutofit fontScale="90000"/>
          </a:bodyPr>
          <a:lstStyle/>
          <a:p>
            <a:r>
              <a:rPr lang="es-AR" sz="4400" b="1" dirty="0"/>
              <a:t>Usos de la Palabra Clave </a:t>
            </a:r>
            <a:r>
              <a:rPr lang="es-AR" sz="4400" b="1" dirty="0">
                <a:latin typeface="Consolas" panose="020B0609020204030204" pitchFamily="49" charset="0"/>
              </a:rPr>
              <a:t>this</a:t>
            </a:r>
            <a:br>
              <a:rPr lang="es-AR" sz="4400" b="1" dirty="0">
                <a:latin typeface="Consolas" panose="020B0609020204030204" pitchFamily="49" charset="0"/>
              </a:rPr>
            </a:br>
            <a:r>
              <a:rPr lang="es-AR" sz="3100" i="1" dirty="0">
                <a:latin typeface="Arial" panose="020B0604020202020204" pitchFamily="34" charset="0"/>
                <a:cs typeface="Arial" panose="020B0604020202020204" pitchFamily="34" charset="0"/>
              </a:rPr>
              <a:t>Pasar como Argumento la Instancia Actual a un Método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99</a:t>
            </a:fld>
            <a:endParaRPr lang="es-AR" dirty="0"/>
          </a:p>
        </p:txBody>
      </p:sp>
      <p:pic>
        <p:nvPicPr>
          <p:cNvPr id="7"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8" name="CuadroTexto 7"/>
          <p:cNvSpPr txBox="1"/>
          <p:nvPr/>
        </p:nvSpPr>
        <p:spPr>
          <a:xfrm>
            <a:off x="5937491" y="2436843"/>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CuadroTexto 10"/>
          <p:cNvSpPr txBox="1"/>
          <p:nvPr/>
        </p:nvSpPr>
        <p:spPr>
          <a:xfrm>
            <a:off x="6785428" y="4106023"/>
            <a:ext cx="689429" cy="400110"/>
          </a:xfrm>
          <a:prstGeom prst="rect">
            <a:avLst/>
          </a:prstGeom>
          <a:noFill/>
        </p:spPr>
        <p:txBody>
          <a:bodyPr wrap="square" rtlCol="0">
            <a:spAutoFit/>
          </a:bodyPr>
          <a:lstStyle/>
          <a:p>
            <a:pPr algn="ctr"/>
            <a:r>
              <a:rPr lang="es-AR" sz="2000" dirty="0">
                <a:latin typeface="Consolas" panose="020B0609020204030204" pitchFamily="49" charset="0"/>
              </a:rPr>
              <a:t>10</a:t>
            </a:r>
          </a:p>
        </p:txBody>
      </p:sp>
      <p:sp>
        <p:nvSpPr>
          <p:cNvPr id="12" name="Rectángulo redondeado 11"/>
          <p:cNvSpPr/>
          <p:nvPr/>
        </p:nvSpPr>
        <p:spPr>
          <a:xfrm>
            <a:off x="485172" y="3575377"/>
            <a:ext cx="1880657" cy="387023"/>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3" name="Rectángulo 12"/>
          <p:cNvSpPr/>
          <p:nvPr/>
        </p:nvSpPr>
        <p:spPr>
          <a:xfrm>
            <a:off x="-1" y="1918185"/>
            <a:ext cx="5617029"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ET{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method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method1</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method1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ET 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br>
              <a:rPr lang="es-AR" dirty="0"/>
            </a:b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ET </a:t>
            </a:r>
            <a:r>
              <a:rPr lang="es-AR" dirty="0" err="1">
                <a:solidFill>
                  <a:srgbClr val="000000"/>
                </a:solidFill>
                <a:latin typeface="Consolas" panose="020B0609020204030204" pitchFamily="49" charset="0"/>
              </a:rPr>
              <a:t>obj</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ET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method</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358203427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p:cNvSpPr/>
          <p:nvPr/>
        </p:nvSpPr>
        <p:spPr>
          <a:xfrm>
            <a:off x="4732713" y="3320006"/>
            <a:ext cx="3917801" cy="2031325"/>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data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B </a:t>
            </a:r>
            <a:r>
              <a:rPr lang="es-AR" dirty="0" err="1">
                <a:solidFill>
                  <a:srgbClr val="000000"/>
                </a:solidFill>
                <a:latin typeface="Consolas" panose="020B0609020204030204" pitchFamily="49" charset="0"/>
              </a:rPr>
              <a:t>b</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 name="Título 1"/>
          <p:cNvSpPr>
            <a:spLocks noGrp="1"/>
          </p:cNvSpPr>
          <p:nvPr>
            <p:ph type="title"/>
          </p:nvPr>
        </p:nvSpPr>
        <p:spPr>
          <a:xfrm>
            <a:off x="-1" y="900000"/>
            <a:ext cx="9144001" cy="1220315"/>
          </a:xfrm>
        </p:spPr>
        <p:txBody>
          <a:bodyPr>
            <a:normAutofit fontScale="90000"/>
          </a:bodyPr>
          <a:lstStyle/>
          <a:p>
            <a:r>
              <a:rPr lang="es-AR" sz="4400" b="1" dirty="0"/>
              <a:t>Usos de la Palabra Clave </a:t>
            </a:r>
            <a:r>
              <a:rPr lang="es-AR" sz="4400" b="1" dirty="0">
                <a:latin typeface="Consolas" panose="020B0609020204030204" pitchFamily="49" charset="0"/>
              </a:rPr>
              <a:t>this</a:t>
            </a:r>
            <a:br>
              <a:rPr lang="es-AR" sz="4400" b="1" dirty="0">
                <a:latin typeface="Consolas" panose="020B0609020204030204" pitchFamily="49" charset="0"/>
              </a:rPr>
            </a:br>
            <a:r>
              <a:rPr lang="es-AR" sz="2900" i="1" dirty="0">
                <a:latin typeface="Arial" panose="020B0604020202020204" pitchFamily="34" charset="0"/>
                <a:cs typeface="Arial" panose="020B0604020202020204" pitchFamily="34" charset="0"/>
              </a:rPr>
              <a:t>Pasar como Argumento la Instancia Actual a un Constructor</a:t>
            </a:r>
          </a:p>
        </p:txBody>
      </p:sp>
      <p:sp>
        <p:nvSpPr>
          <p:cNvPr id="3" name="Marcador de contenido 2"/>
          <p:cNvSpPr>
            <a:spLocks noGrp="1"/>
          </p:cNvSpPr>
          <p:nvPr>
            <p:ph idx="1"/>
          </p:nvPr>
        </p:nvSpPr>
        <p:spPr>
          <a:xfrm>
            <a:off x="0" y="2160000"/>
            <a:ext cx="9144000" cy="4351338"/>
          </a:xfrm>
        </p:spPr>
        <p:txBody>
          <a:bodyPr>
            <a:normAutofit/>
          </a:bodyPr>
          <a:lstStyle/>
          <a:p>
            <a:r>
              <a:rPr lang="es-AR" sz="2100" dirty="0">
                <a:latin typeface="Consolas" panose="020B0609020204030204" pitchFamily="49" charset="0"/>
              </a:rPr>
              <a:t>this</a:t>
            </a:r>
            <a:r>
              <a:rPr lang="es-AR" sz="2100" dirty="0"/>
              <a:t> también puede ser utilizado para pasar la referencia a la instancia en el constructor.</a:t>
            </a:r>
          </a:p>
          <a:p>
            <a:r>
              <a:rPr lang="es-AR" sz="2100" dirty="0"/>
              <a:t>Es útil cuando se debe utilizar un objeto en múltiples clases.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100</a:t>
            </a:fld>
            <a:endParaRPr lang="es-AR" dirty="0"/>
          </a:p>
        </p:txBody>
      </p:sp>
      <p:sp>
        <p:nvSpPr>
          <p:cNvPr id="9" name="Rectángulo redondeado 8"/>
          <p:cNvSpPr/>
          <p:nvPr/>
        </p:nvSpPr>
        <p:spPr>
          <a:xfrm>
            <a:off x="6029629" y="4181589"/>
            <a:ext cx="1677457" cy="28881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0" name="Rectángulo 9"/>
          <p:cNvSpPr/>
          <p:nvPr/>
        </p:nvSpPr>
        <p:spPr>
          <a:xfrm>
            <a:off x="0" y="3203166"/>
            <a:ext cx="7199086"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 </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data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880000"/>
                </a:solidFill>
                <a:latin typeface="Consolas" panose="020B0609020204030204" pitchFamily="49" charset="0"/>
              </a:rPr>
              <a:t>//utiliza el </a:t>
            </a:r>
          </a:p>
          <a:p>
            <a:r>
              <a:rPr lang="es-AR" dirty="0">
                <a:solidFill>
                  <a:srgbClr val="880000"/>
                </a:solidFill>
                <a:latin typeface="Consolas" panose="020B0609020204030204" pitchFamily="49" charset="0"/>
              </a:rPr>
              <a:t>miembro de la clase A</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p:txBody>
      </p:sp>
      <p:sp>
        <p:nvSpPr>
          <p:cNvPr id="12" name="Rectángulo 11"/>
          <p:cNvSpPr/>
          <p:nvPr/>
        </p:nvSpPr>
        <p:spPr>
          <a:xfrm>
            <a:off x="3773715" y="5675007"/>
            <a:ext cx="5370285"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t>
            </a:r>
            <a:r>
              <a:rPr lang="es-AR" dirty="0" err="1">
                <a:solidFill>
                  <a:srgbClr val="000000"/>
                </a:solidFill>
                <a:latin typeface="Consolas" panose="020B0609020204030204" pitchFamily="49" charset="0"/>
              </a:rPr>
              <a:t>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val="38361493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b="1" dirty="0">
                <a:latin typeface="Consolas" panose="020B0609020204030204" pitchFamily="49" charset="0"/>
              </a:rPr>
            </a:br>
            <a:r>
              <a:rPr lang="es-AR" sz="2800" i="1" dirty="0">
                <a:latin typeface="Arial" panose="020B0604020202020204" pitchFamily="34" charset="0"/>
                <a:cs typeface="Arial" panose="020B0604020202020204" pitchFamily="34" charset="0"/>
              </a:rPr>
              <a:t>Retornar la Instancia Actual en un Método</a:t>
            </a:r>
          </a:p>
        </p:txBody>
      </p:sp>
      <p:sp>
        <p:nvSpPr>
          <p:cNvPr id="3" name="Marcador de contenido 2"/>
          <p:cNvSpPr>
            <a:spLocks noGrp="1"/>
          </p:cNvSpPr>
          <p:nvPr>
            <p:ph idx="1"/>
          </p:nvPr>
        </p:nvSpPr>
        <p:spPr>
          <a:xfrm>
            <a:off x="-14288" y="2160000"/>
            <a:ext cx="9158256" cy="4351338"/>
          </a:xfrm>
        </p:spPr>
        <p:txBody>
          <a:bodyPr>
            <a:normAutofit/>
          </a:bodyPr>
          <a:lstStyle/>
          <a:p>
            <a:r>
              <a:rPr lang="es-AR" sz="2100" dirty="0">
                <a:latin typeface="Consolas" panose="020B0609020204030204" pitchFamily="49" charset="0"/>
              </a:rPr>
              <a:t>this</a:t>
            </a:r>
            <a:r>
              <a:rPr lang="es-AR" sz="2100" dirty="0"/>
              <a:t> puede ser utilizado en el retorno de los métodos.</a:t>
            </a:r>
          </a:p>
          <a:p>
            <a:r>
              <a:rPr lang="es-AR" sz="2100" dirty="0"/>
              <a:t>El tipo de retorno debe coincidir con el de la clase.</a:t>
            </a:r>
          </a:p>
          <a:p>
            <a:pPr lvl="1"/>
            <a:r>
              <a:rPr lang="es-AR" sz="2000" dirty="0"/>
              <a:t>No puede ser un tipo primitivo.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101</a:t>
            </a:fld>
            <a:endParaRPr lang="es-AR" dirty="0"/>
          </a:p>
        </p:txBody>
      </p:sp>
      <p:sp>
        <p:nvSpPr>
          <p:cNvPr id="10" name="CuadroTexto 9"/>
          <p:cNvSpPr txBox="1"/>
          <p:nvPr/>
        </p:nvSpPr>
        <p:spPr>
          <a:xfrm>
            <a:off x="6329376" y="3047175"/>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redondeado 10"/>
          <p:cNvSpPr/>
          <p:nvPr/>
        </p:nvSpPr>
        <p:spPr>
          <a:xfrm>
            <a:off x="441628" y="3820675"/>
            <a:ext cx="1677457" cy="34492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6" name="Rectángulo 15"/>
          <p:cNvSpPr/>
          <p:nvPr/>
        </p:nvSpPr>
        <p:spPr>
          <a:xfrm>
            <a:off x="-14288" y="3245374"/>
            <a:ext cx="4831269"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 </a:t>
            </a:r>
            <a:r>
              <a:rPr lang="es-AR" dirty="0" err="1">
                <a:solidFill>
                  <a:srgbClr val="000000"/>
                </a:solidFill>
                <a:latin typeface="Consolas" panose="020B0609020204030204" pitchFamily="49" charset="0"/>
              </a:rPr>
              <a:t>getA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mensaje</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Java!"</a:t>
            </a:r>
            <a:r>
              <a:rPr lang="es-AR" dirty="0">
                <a:solidFill>
                  <a:srgbClr val="666600"/>
                </a:solidFill>
                <a:latin typeface="Consolas" panose="020B0609020204030204" pitchFamily="49" charset="0"/>
              </a:rPr>
              <a:t>);</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7" name="Rectángulo 16"/>
          <p:cNvSpPr/>
          <p:nvPr/>
        </p:nvSpPr>
        <p:spPr>
          <a:xfrm>
            <a:off x="4098182" y="5000329"/>
            <a:ext cx="5443904"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Test</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main</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String</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args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 </a:t>
            </a:r>
            <a:r>
              <a:rPr lang="es-AR" sz="1700" dirty="0" err="1">
                <a:solidFill>
                  <a:srgbClr val="000000"/>
                </a:solidFill>
                <a:latin typeface="Consolas" panose="020B0609020204030204" pitchFamily="49" charset="0"/>
              </a:rPr>
              <a:t>a</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new</a:t>
            </a:r>
            <a:r>
              <a:rPr lang="es-AR" sz="1700" dirty="0">
                <a:solidFill>
                  <a:srgbClr val="000000"/>
                </a:solidFill>
                <a:latin typeface="Consolas" panose="020B0609020204030204" pitchFamily="49" charset="0"/>
              </a:rPr>
              <a:t> A</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getA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mensaje</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 </a:t>
            </a:r>
            <a:endParaRPr lang="es-AR" sz="1700" dirty="0"/>
          </a:p>
        </p:txBody>
      </p:sp>
    </p:spTree>
    <p:extLst>
      <p:ext uri="{BB962C8B-B14F-4D97-AF65-F5344CB8AC3E}">
        <p14:creationId xmlns:p14="http://schemas.microsoft.com/office/powerpoint/2010/main" val="363890263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b="1" dirty="0">
                <a:latin typeface="Consolas" panose="020B0609020204030204" pitchFamily="49" charset="0"/>
              </a:rPr>
            </a:br>
            <a:r>
              <a:rPr lang="es-AR" sz="2800" i="1" dirty="0">
                <a:latin typeface="Arial" panose="020B0604020202020204" pitchFamily="34" charset="0"/>
                <a:cs typeface="Arial" panose="020B0604020202020204" pitchFamily="34" charset="0"/>
              </a:rPr>
              <a:t>Retornar la Instancia Actual en un Método</a:t>
            </a:r>
          </a:p>
        </p:txBody>
      </p:sp>
      <p:sp>
        <p:nvSpPr>
          <p:cNvPr id="3" name="Marcador de contenido 2"/>
          <p:cNvSpPr>
            <a:spLocks noGrp="1"/>
          </p:cNvSpPr>
          <p:nvPr>
            <p:ph idx="1"/>
          </p:nvPr>
        </p:nvSpPr>
        <p:spPr>
          <a:xfrm>
            <a:off x="-14288" y="2160000"/>
            <a:ext cx="9158256" cy="4351338"/>
          </a:xfrm>
        </p:spPr>
        <p:txBody>
          <a:bodyPr>
            <a:normAutofit/>
          </a:bodyPr>
          <a:lstStyle/>
          <a:p>
            <a:r>
              <a:rPr lang="es-AR" sz="2100" dirty="0">
                <a:latin typeface="Consolas" panose="020B0609020204030204" pitchFamily="49" charset="0"/>
              </a:rPr>
              <a:t>this</a:t>
            </a:r>
            <a:r>
              <a:rPr lang="es-AR" sz="2100" dirty="0"/>
              <a:t> puede ser utilizado en el retorno de los métodos.</a:t>
            </a:r>
          </a:p>
          <a:p>
            <a:r>
              <a:rPr lang="es-AR" sz="2100" dirty="0"/>
              <a:t>El tipo de retorno debe coincidir con el de la clase.</a:t>
            </a:r>
          </a:p>
          <a:p>
            <a:pPr lvl="1"/>
            <a:r>
              <a:rPr lang="es-AR" sz="2000" dirty="0"/>
              <a:t>No puede ser un tipo primitivo.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102</a:t>
            </a:fld>
            <a:endParaRPr lang="es-AR" dirty="0"/>
          </a:p>
        </p:txBody>
      </p:sp>
      <p:sp>
        <p:nvSpPr>
          <p:cNvPr id="10" name="CuadroTexto 9"/>
          <p:cNvSpPr txBox="1"/>
          <p:nvPr/>
        </p:nvSpPr>
        <p:spPr>
          <a:xfrm>
            <a:off x="6329376" y="3047175"/>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redondeado 10"/>
          <p:cNvSpPr/>
          <p:nvPr/>
        </p:nvSpPr>
        <p:spPr>
          <a:xfrm>
            <a:off x="441628" y="3820675"/>
            <a:ext cx="1677457" cy="34492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2" name="CuadroTexto 11"/>
          <p:cNvSpPr txBox="1"/>
          <p:nvPr/>
        </p:nvSpPr>
        <p:spPr>
          <a:xfrm>
            <a:off x="6517593" y="3876945"/>
            <a:ext cx="2109936" cy="400110"/>
          </a:xfrm>
          <a:prstGeom prst="rect">
            <a:avLst/>
          </a:prstGeom>
          <a:noFill/>
        </p:spPr>
        <p:txBody>
          <a:bodyPr wrap="square" rtlCol="0">
            <a:spAutoFit/>
          </a:bodyPr>
          <a:lstStyle/>
          <a:p>
            <a:pPr algn="ctr"/>
            <a:r>
              <a:rPr lang="es-AR" sz="2000" dirty="0">
                <a:solidFill>
                  <a:srgbClr val="FF0000"/>
                </a:solidFill>
                <a:latin typeface="Consolas" panose="020B0609020204030204" pitchFamily="49" charset="0"/>
              </a:rPr>
              <a:t>Hola Java!</a:t>
            </a:r>
          </a:p>
        </p:txBody>
      </p:sp>
      <p:sp>
        <p:nvSpPr>
          <p:cNvPr id="16" name="Rectángulo 15"/>
          <p:cNvSpPr/>
          <p:nvPr/>
        </p:nvSpPr>
        <p:spPr>
          <a:xfrm>
            <a:off x="-14288" y="3245374"/>
            <a:ext cx="4831269"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 </a:t>
            </a:r>
            <a:r>
              <a:rPr lang="es-AR" dirty="0" err="1">
                <a:solidFill>
                  <a:srgbClr val="000000"/>
                </a:solidFill>
                <a:latin typeface="Consolas" panose="020B0609020204030204" pitchFamily="49" charset="0"/>
              </a:rPr>
              <a:t>getA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mensaje</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Java!"</a:t>
            </a:r>
            <a:r>
              <a:rPr lang="es-AR" dirty="0">
                <a:solidFill>
                  <a:srgbClr val="666600"/>
                </a:solidFill>
                <a:latin typeface="Consolas" panose="020B0609020204030204" pitchFamily="49" charset="0"/>
              </a:rPr>
              <a:t>);</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7" name="Rectángulo 16"/>
          <p:cNvSpPr/>
          <p:nvPr/>
        </p:nvSpPr>
        <p:spPr>
          <a:xfrm>
            <a:off x="4098182" y="5000329"/>
            <a:ext cx="5443904"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Test</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main</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String</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args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 </a:t>
            </a:r>
            <a:r>
              <a:rPr lang="es-AR" sz="1700" dirty="0" err="1">
                <a:solidFill>
                  <a:srgbClr val="000000"/>
                </a:solidFill>
                <a:latin typeface="Consolas" panose="020B0609020204030204" pitchFamily="49" charset="0"/>
              </a:rPr>
              <a:t>a</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new</a:t>
            </a:r>
            <a:r>
              <a:rPr lang="es-AR" sz="1700" dirty="0">
                <a:solidFill>
                  <a:srgbClr val="000000"/>
                </a:solidFill>
                <a:latin typeface="Consolas" panose="020B0609020204030204" pitchFamily="49" charset="0"/>
              </a:rPr>
              <a:t> A</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getA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mensaje</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 </a:t>
            </a:r>
            <a:endParaRPr lang="es-AR" sz="1700" dirty="0"/>
          </a:p>
        </p:txBody>
      </p:sp>
    </p:spTree>
    <p:extLst>
      <p:ext uri="{BB962C8B-B14F-4D97-AF65-F5344CB8AC3E}">
        <p14:creationId xmlns:p14="http://schemas.microsoft.com/office/powerpoint/2010/main" val="203332673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b="1" dirty="0">
                <a:latin typeface="Consolas" panose="020B0609020204030204" pitchFamily="49" charset="0"/>
              </a:rPr>
            </a:br>
            <a:r>
              <a:rPr lang="es-AR" sz="2800" i="1" dirty="0">
                <a:latin typeface="Arial" panose="020B0604020202020204" pitchFamily="34" charset="0"/>
                <a:cs typeface="Arial" panose="020B0604020202020204" pitchFamily="34" charset="0"/>
              </a:rPr>
              <a:t>Retornar la Instancia Actual en un Método</a:t>
            </a:r>
          </a:p>
        </p:txBody>
      </p:sp>
      <p:sp>
        <p:nvSpPr>
          <p:cNvPr id="3" name="Marcador de contenido 2"/>
          <p:cNvSpPr>
            <a:spLocks noGrp="1"/>
          </p:cNvSpPr>
          <p:nvPr>
            <p:ph idx="1"/>
          </p:nvPr>
        </p:nvSpPr>
        <p:spPr>
          <a:xfrm>
            <a:off x="-2" y="2120315"/>
            <a:ext cx="9144001" cy="4351338"/>
          </a:xfrm>
        </p:spPr>
        <p:txBody>
          <a:bodyPr/>
          <a:lstStyle/>
          <a:p>
            <a:r>
              <a:rPr lang="es-AR" dirty="0"/>
              <a:t>Probemos que </a:t>
            </a:r>
            <a:r>
              <a:rPr lang="es-AR" dirty="0">
                <a:latin typeface="Consolas" panose="020B0609020204030204" pitchFamily="49" charset="0"/>
              </a:rPr>
              <a:t>this</a:t>
            </a:r>
            <a:r>
              <a:rPr lang="es-AR" dirty="0"/>
              <a:t> se refiere a la instancia actual.</a:t>
            </a:r>
          </a:p>
          <a:p>
            <a:r>
              <a:rPr lang="es-AR" dirty="0"/>
              <a:t>¿Cómo?</a:t>
            </a:r>
          </a:p>
          <a:p>
            <a:pPr lvl="1"/>
            <a:r>
              <a:rPr lang="es-AR" dirty="0"/>
              <a:t>Si se imprime la instancia y el </a:t>
            </a:r>
            <a:r>
              <a:rPr lang="es-AR" dirty="0">
                <a:latin typeface="Consolas" panose="020B0609020204030204" pitchFamily="49" charset="0"/>
              </a:rPr>
              <a:t>this</a:t>
            </a:r>
            <a:r>
              <a:rPr lang="es-AR" dirty="0"/>
              <a:t>, la salida debiera ser la misma.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103</a:t>
            </a:fld>
            <a:endParaRPr lang="es-AR" dirty="0"/>
          </a:p>
        </p:txBody>
      </p:sp>
      <p:sp>
        <p:nvSpPr>
          <p:cNvPr id="21" name="CuadroTexto 20"/>
          <p:cNvSpPr txBox="1"/>
          <p:nvPr/>
        </p:nvSpPr>
        <p:spPr>
          <a:xfrm>
            <a:off x="7179518" y="5134343"/>
            <a:ext cx="1968079" cy="1323439"/>
          </a:xfrm>
          <a:prstGeom prst="rect">
            <a:avLst/>
          </a:prstGeom>
          <a:noFill/>
        </p:spPr>
        <p:txBody>
          <a:bodyPr wrap="square" rtlCol="0">
            <a:spAutoFit/>
          </a:bodyPr>
          <a:lstStyle/>
          <a:p>
            <a:r>
              <a:rPr lang="es-AR" altLang="en-US" sz="2000" dirty="0">
                <a:solidFill>
                  <a:srgbClr val="000000"/>
                </a:solidFill>
                <a:latin typeface="Arial" panose="020B0604020202020204" pitchFamily="34" charset="0"/>
                <a:cs typeface="Arial" panose="020B0604020202020204" pitchFamily="34" charset="0"/>
              </a:rPr>
              <a:t>Salida:</a:t>
            </a:r>
          </a:p>
          <a:p>
            <a:endParaRPr lang="es-AR" altLang="en-US" sz="2000" dirty="0">
              <a:solidFill>
                <a:srgbClr val="000000"/>
              </a:solidFill>
              <a:latin typeface="Arial" panose="020B0604020202020204" pitchFamily="34" charset="0"/>
              <a:cs typeface="Arial" panose="020B0604020202020204" pitchFamily="34" charset="0"/>
            </a:endParaRPr>
          </a:p>
          <a:p>
            <a:r>
              <a:rPr lang="es-AR" altLang="en-US" sz="2000" dirty="0">
                <a:solidFill>
                  <a:srgbClr val="000000"/>
                </a:solidFill>
                <a:latin typeface="Consolas" panose="020B0609020204030204" pitchFamily="49" charset="0"/>
                <a:cs typeface="Arial" panose="020B0604020202020204" pitchFamily="34" charset="0"/>
              </a:rPr>
              <a:t>A5@22b3ea59 </a:t>
            </a:r>
            <a:r>
              <a:rPr lang="es-AR" altLang="en-US" sz="2000" dirty="0" err="1">
                <a:solidFill>
                  <a:srgbClr val="000000"/>
                </a:solidFill>
                <a:latin typeface="Consolas" panose="020B0609020204030204" pitchFamily="49" charset="0"/>
                <a:cs typeface="Arial" panose="020B0604020202020204" pitchFamily="34" charset="0"/>
              </a:rPr>
              <a:t>A5@22b3ea59</a:t>
            </a:r>
            <a:endParaRPr lang="es-AR" altLang="en-US" sz="4400" dirty="0">
              <a:latin typeface="Consolas" panose="020B0609020204030204" pitchFamily="49" charset="0"/>
              <a:cs typeface="Arial" panose="020B0604020202020204" pitchFamily="34" charset="0"/>
            </a:endParaRPr>
          </a:p>
        </p:txBody>
      </p:sp>
      <p:sp>
        <p:nvSpPr>
          <p:cNvPr id="22" name="Rectángulo 21"/>
          <p:cNvSpPr/>
          <p:nvPr/>
        </p:nvSpPr>
        <p:spPr>
          <a:xfrm>
            <a:off x="1938969" y="3443324"/>
            <a:ext cx="6176299"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br>
              <a:rPr lang="es-AR" dirty="0"/>
            </a:b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3" name="Rectángulo redondeado 22"/>
          <p:cNvSpPr/>
          <p:nvPr/>
        </p:nvSpPr>
        <p:spPr>
          <a:xfrm>
            <a:off x="4757421" y="4037183"/>
            <a:ext cx="911860" cy="28881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4" name="Rectángulo redondeado 23"/>
          <p:cNvSpPr/>
          <p:nvPr/>
        </p:nvSpPr>
        <p:spPr>
          <a:xfrm>
            <a:off x="2194560" y="5401903"/>
            <a:ext cx="3171191" cy="28881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51320460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4000" dirty="0"/>
              <a:t>Programación Orientada a Objetos</a:t>
            </a:r>
          </a:p>
        </p:txBody>
      </p:sp>
      <p:sp>
        <p:nvSpPr>
          <p:cNvPr id="3" name="Subtítulo 2"/>
          <p:cNvSpPr>
            <a:spLocks noGrp="1"/>
          </p:cNvSpPr>
          <p:nvPr>
            <p:ph type="subTitle" idx="1"/>
          </p:nvPr>
        </p:nvSpPr>
        <p:spPr/>
        <p:txBody>
          <a:bodyPr/>
          <a:lstStyle/>
          <a:p>
            <a:r>
              <a:rPr lang="es-AR" dirty="0"/>
              <a:t>Herencia</a:t>
            </a:r>
          </a:p>
        </p:txBody>
      </p:sp>
    </p:spTree>
    <p:extLst>
      <p:ext uri="{BB962C8B-B14F-4D97-AF65-F5344CB8AC3E}">
        <p14:creationId xmlns:p14="http://schemas.microsoft.com/office/powerpoint/2010/main" val="137904038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AR" b="1" dirty="0"/>
              <a:t>¿Qué es la Herencia?</a:t>
            </a:r>
          </a:p>
        </p:txBody>
      </p:sp>
      <p:sp>
        <p:nvSpPr>
          <p:cNvPr id="7" name="Marcador de contenido 6"/>
          <p:cNvSpPr>
            <a:spLocks noGrp="1"/>
          </p:cNvSpPr>
          <p:nvPr>
            <p:ph idx="1"/>
          </p:nvPr>
        </p:nvSpPr>
        <p:spPr/>
        <p:txBody>
          <a:bodyPr/>
          <a:lstStyle/>
          <a:p>
            <a:pPr algn="just">
              <a:buSzPct val="100000"/>
            </a:pPr>
            <a:r>
              <a:rPr lang="es-AR" dirty="0">
                <a:ea typeface="Arimo"/>
                <a:cs typeface="Arimo"/>
                <a:sym typeface="Arimo"/>
              </a:rPr>
              <a:t>El concepto de </a:t>
            </a:r>
            <a:r>
              <a:rPr lang="es-AR" b="1" dirty="0">
                <a:ea typeface="Arimo"/>
                <a:cs typeface="Arimo"/>
                <a:sym typeface="Arimo"/>
              </a:rPr>
              <a:t>herencia</a:t>
            </a:r>
            <a:r>
              <a:rPr lang="es-AR" dirty="0">
                <a:ea typeface="Arimo"/>
                <a:cs typeface="Arimo"/>
                <a:sym typeface="Arimo"/>
              </a:rPr>
              <a:t> refiere al hecho de trasmitir “algo” desde un organismo a otro.</a:t>
            </a:r>
          </a:p>
          <a:p>
            <a:pPr algn="just">
              <a:buSzPct val="100000"/>
            </a:pPr>
            <a:endParaRPr lang="es-AR" dirty="0">
              <a:ea typeface="Arimo"/>
              <a:cs typeface="Arimo"/>
              <a:sym typeface="Arimo"/>
            </a:endParaRPr>
          </a:p>
          <a:p>
            <a:pPr marL="0" indent="0" algn="ctr">
              <a:buSzPct val="100000"/>
              <a:buNone/>
            </a:pPr>
            <a:r>
              <a:rPr lang="es-AR" dirty="0">
                <a:ea typeface="Arimo"/>
                <a:cs typeface="Arimo"/>
                <a:sym typeface="Arimo"/>
              </a:rPr>
              <a:t>Supongamos que María tiene una hija entonces se espera que la hija de María, herede “cosas” de ella. </a:t>
            </a:r>
          </a:p>
          <a:p>
            <a:pPr marL="0" indent="0" algn="ctr">
              <a:buSzPct val="100000"/>
              <a:buNone/>
            </a:pPr>
            <a:endParaRPr lang="es-AR" dirty="0">
              <a:ea typeface="Arimo"/>
              <a:cs typeface="Arimo"/>
              <a:sym typeface="Arimo"/>
            </a:endParaRPr>
          </a:p>
          <a:p>
            <a:pPr marL="0" indent="0" algn="ctr">
              <a:buSzPct val="100000"/>
              <a:buNone/>
            </a:pPr>
            <a:r>
              <a:rPr lang="es-AR" dirty="0">
                <a:ea typeface="Arimo"/>
                <a:cs typeface="Arimo"/>
                <a:sym typeface="Arimo"/>
              </a:rPr>
              <a:t>¿Qué cosas se espera que herede?</a:t>
            </a:r>
          </a:p>
          <a:p>
            <a:endParaRPr lang="es-AR" dirty="0"/>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105</a:t>
            </a:fld>
            <a:endParaRPr lang="es-AR" dirty="0"/>
          </a:p>
        </p:txBody>
      </p:sp>
      <p:sp>
        <p:nvSpPr>
          <p:cNvPr id="8"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Tree>
    <p:extLst>
      <p:ext uri="{BB962C8B-B14F-4D97-AF65-F5344CB8AC3E}">
        <p14:creationId xmlns:p14="http://schemas.microsoft.com/office/powerpoint/2010/main" val="270250787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la Herencia?</a:t>
            </a:r>
          </a:p>
        </p:txBody>
      </p:sp>
      <p:sp>
        <p:nvSpPr>
          <p:cNvPr id="3" name="Marcador de contenido 2"/>
          <p:cNvSpPr>
            <a:spLocks noGrp="1"/>
          </p:cNvSpPr>
          <p:nvPr>
            <p:ph idx="1"/>
          </p:nvPr>
        </p:nvSpPr>
        <p:spPr/>
        <p:txBody>
          <a:bodyPr/>
          <a:lstStyle/>
          <a:p>
            <a:pPr marL="0" indent="0" algn="ctr">
              <a:buNone/>
            </a:pPr>
            <a:r>
              <a:rPr lang="es-AR" sz="2400" dirty="0">
                <a:ea typeface="Arimo"/>
                <a:cs typeface="Arimo"/>
                <a:sym typeface="Arimo"/>
              </a:rPr>
              <a:t>¿Qué cosas se espera que herede la hija de María?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106</a:t>
            </a:fld>
            <a:endParaRPr lang="es-AR" dirty="0"/>
          </a:p>
        </p:txBody>
      </p:sp>
      <p:pic>
        <p:nvPicPr>
          <p:cNvPr id="46082" name="Picture 2" descr="http://clipart-library.com/data_images/36657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86568" y="4530692"/>
            <a:ext cx="2044733" cy="2044733"/>
          </a:xfrm>
          <a:prstGeom prst="rect">
            <a:avLst/>
          </a:prstGeom>
          <a:noFill/>
          <a:extLst>
            <a:ext uri="{909E8E84-426E-40DD-AFC4-6F175D3DCCD1}">
              <a14:hiddenFill xmlns:a14="http://schemas.microsoft.com/office/drawing/2010/main">
                <a:solidFill>
                  <a:srgbClr val="FFFFFF"/>
                </a:solidFill>
              </a14:hiddenFill>
            </a:ext>
          </a:extLst>
        </p:spPr>
      </p:pic>
      <p:sp>
        <p:nvSpPr>
          <p:cNvPr id="7" name="Shape 113"/>
          <p:cNvSpPr/>
          <p:nvPr/>
        </p:nvSpPr>
        <p:spPr>
          <a:xfrm>
            <a:off x="954674" y="3201381"/>
            <a:ext cx="2376110" cy="288688"/>
          </a:xfrm>
          <a:prstGeom prst="rect">
            <a:avLst/>
          </a:prstGeom>
          <a:solidFill>
            <a:srgbClr val="CCCCFF"/>
          </a:solidFill>
          <a:ln w="9525" cap="flat" cmpd="sng">
            <a:solidFill>
              <a:srgbClr val="292929"/>
            </a:solidFill>
            <a:prstDash val="solid"/>
            <a:miter/>
            <a:headEnd type="none" w="med" len="med"/>
            <a:tailEnd type="none" w="med" len="med"/>
          </a:ln>
        </p:spPr>
        <p:txBody>
          <a:bodyPr lIns="89990" tIns="46795" rIns="89990" bIns="46795" anchor="ctr" anchorCtr="0">
            <a:no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Rasgos Físicos</a:t>
            </a:r>
          </a:p>
        </p:txBody>
      </p:sp>
      <p:sp>
        <p:nvSpPr>
          <p:cNvPr id="8" name="Shape 114"/>
          <p:cNvSpPr/>
          <p:nvPr/>
        </p:nvSpPr>
        <p:spPr>
          <a:xfrm>
            <a:off x="954313" y="5245445"/>
            <a:ext cx="2376471" cy="288688"/>
          </a:xfrm>
          <a:prstGeom prst="rect">
            <a:avLst/>
          </a:prstGeom>
          <a:solidFill>
            <a:srgbClr val="CCCCFF"/>
          </a:solidFill>
          <a:ln w="9525" cap="flat" cmpd="sng">
            <a:solidFill>
              <a:srgbClr val="292929"/>
            </a:solidFill>
            <a:prstDash val="solid"/>
            <a:miter/>
            <a:headEnd type="none" w="med" len="med"/>
            <a:tailEnd type="none" w="med" len="med"/>
          </a:ln>
        </p:spPr>
        <p:txBody>
          <a:bodyPr lIns="89990" tIns="46795" rIns="89990" bIns="46795" anchor="ctr" anchorCtr="0">
            <a:no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Nacionalidad</a:t>
            </a:r>
          </a:p>
        </p:txBody>
      </p:sp>
      <p:sp>
        <p:nvSpPr>
          <p:cNvPr id="9" name="Shape 115"/>
          <p:cNvSpPr/>
          <p:nvPr/>
        </p:nvSpPr>
        <p:spPr>
          <a:xfrm>
            <a:off x="2930811" y="3973517"/>
            <a:ext cx="2376110" cy="289049"/>
          </a:xfrm>
          <a:prstGeom prst="rect">
            <a:avLst/>
          </a:prstGeom>
          <a:solidFill>
            <a:srgbClr val="CCCCFF"/>
          </a:solidFill>
          <a:ln w="9525" cap="flat" cmpd="sng">
            <a:solidFill>
              <a:srgbClr val="292929"/>
            </a:solidFill>
            <a:prstDash val="solid"/>
            <a:miter/>
            <a:headEnd type="none" w="med" len="med"/>
            <a:tailEnd type="none" w="med" len="med"/>
          </a:ln>
        </p:spPr>
        <p:txBody>
          <a:bodyPr lIns="89990" tIns="46795" rIns="89990" bIns="46795" anchor="ctr" anchorCtr="0">
            <a:no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Color de Piel</a:t>
            </a:r>
          </a:p>
        </p:txBody>
      </p:sp>
      <p:sp>
        <p:nvSpPr>
          <p:cNvPr id="10" name="Shape 116"/>
          <p:cNvSpPr/>
          <p:nvPr/>
        </p:nvSpPr>
        <p:spPr>
          <a:xfrm>
            <a:off x="6139240" y="3370258"/>
            <a:ext cx="2376110" cy="288688"/>
          </a:xfrm>
          <a:prstGeom prst="rect">
            <a:avLst/>
          </a:prstGeom>
          <a:solidFill>
            <a:srgbClr val="CCCCFF"/>
          </a:solidFill>
          <a:ln w="9525" cap="flat" cmpd="sng">
            <a:solidFill>
              <a:srgbClr val="292929"/>
            </a:solidFill>
            <a:prstDash val="solid"/>
            <a:miter/>
            <a:headEnd type="none" w="med" len="med"/>
            <a:tailEnd type="none" w="med" len="med"/>
          </a:ln>
        </p:spPr>
        <p:txBody>
          <a:bodyPr lIns="89990" tIns="46795" rIns="89990" bIns="46795" anchor="ctr" anchorCtr="0">
            <a:no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Color de Ojos </a:t>
            </a:r>
          </a:p>
        </p:txBody>
      </p:sp>
      <p:sp>
        <p:nvSpPr>
          <p:cNvPr id="11" name="Shape 117"/>
          <p:cNvSpPr/>
          <p:nvPr/>
        </p:nvSpPr>
        <p:spPr>
          <a:xfrm>
            <a:off x="4572000" y="4796454"/>
            <a:ext cx="2376471" cy="288688"/>
          </a:xfrm>
          <a:prstGeom prst="rect">
            <a:avLst/>
          </a:prstGeom>
          <a:solidFill>
            <a:srgbClr val="CCCCFF"/>
          </a:solidFill>
          <a:ln w="9525" cap="flat" cmpd="sng">
            <a:solidFill>
              <a:srgbClr val="292929"/>
            </a:solidFill>
            <a:prstDash val="solid"/>
            <a:miter/>
            <a:headEnd type="none" w="med" len="med"/>
            <a:tailEnd type="none" w="med" len="med"/>
          </a:ln>
        </p:spPr>
        <p:txBody>
          <a:bodyPr lIns="89990" tIns="46795" rIns="89990" bIns="46795" anchor="ctr" anchorCtr="0">
            <a:no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Apellido</a:t>
            </a:r>
          </a:p>
        </p:txBody>
      </p:sp>
    </p:spTree>
    <p:extLst>
      <p:ext uri="{BB962C8B-B14F-4D97-AF65-F5344CB8AC3E}">
        <p14:creationId xmlns:p14="http://schemas.microsoft.com/office/powerpoint/2010/main" val="45745123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la Herencia?</a:t>
            </a:r>
          </a:p>
        </p:txBody>
      </p:sp>
      <p:sp>
        <p:nvSpPr>
          <p:cNvPr id="3" name="Marcador de contenido 2"/>
          <p:cNvSpPr>
            <a:spLocks noGrp="1"/>
          </p:cNvSpPr>
          <p:nvPr>
            <p:ph idx="1"/>
          </p:nvPr>
        </p:nvSpPr>
        <p:spPr>
          <a:xfrm>
            <a:off x="0" y="2117686"/>
            <a:ext cx="9143968" cy="4351338"/>
          </a:xfrm>
        </p:spPr>
        <p:txBody>
          <a:bodyPr>
            <a:normAutofit fontScale="85000" lnSpcReduction="20000"/>
          </a:bodyPr>
          <a:lstStyle/>
          <a:p>
            <a:r>
              <a:rPr lang="es-AR" dirty="0">
                <a:ea typeface="Arimo"/>
                <a:cs typeface="Arimo"/>
                <a:sym typeface="Arimo"/>
              </a:rPr>
              <a:t>La programación orientada a objetos permite a las clases expresar similitudes entre objetos que tienen algunas características y comportamiento común. </a:t>
            </a:r>
          </a:p>
          <a:p>
            <a:endParaRPr lang="es-AR" dirty="0">
              <a:ea typeface="Arimo"/>
              <a:cs typeface="Arimo"/>
              <a:sym typeface="Arimo"/>
            </a:endParaRPr>
          </a:p>
          <a:p>
            <a:r>
              <a:rPr lang="es-AR" dirty="0">
                <a:ea typeface="Arimo"/>
                <a:cs typeface="Arimo"/>
                <a:sym typeface="Arimo"/>
              </a:rPr>
              <a:t>Es un mecanismo por el cual un objeto adquiere las propiedades y comportamientos del objeto padre.</a:t>
            </a:r>
          </a:p>
          <a:p>
            <a:pPr lvl="1"/>
            <a:r>
              <a:rPr lang="es-AR" dirty="0">
                <a:ea typeface="Arimo"/>
                <a:cs typeface="Arimo"/>
                <a:sym typeface="Arimo"/>
              </a:rPr>
              <a:t>Puede agregar nuevas propiedades y comportamiento!</a:t>
            </a:r>
          </a:p>
          <a:p>
            <a:endParaRPr lang="es-AR" dirty="0">
              <a:ea typeface="Arimo"/>
              <a:cs typeface="Arimo"/>
              <a:sym typeface="Arimo"/>
            </a:endParaRPr>
          </a:p>
          <a:p>
            <a:r>
              <a:rPr lang="es-AR" dirty="0">
                <a:ea typeface="Arimo"/>
                <a:cs typeface="Arimo"/>
                <a:sym typeface="Arimo"/>
              </a:rPr>
              <a:t>La idea es que se pueden crear nuevas clases a partir de clases ya existentes.</a:t>
            </a:r>
          </a:p>
          <a:p>
            <a:pPr lvl="1"/>
            <a:r>
              <a:rPr lang="es-AR" dirty="0" err="1">
                <a:ea typeface="Arimo"/>
                <a:cs typeface="Arimo"/>
                <a:sym typeface="Arimo"/>
              </a:rPr>
              <a:t>Reuso</a:t>
            </a:r>
            <a:r>
              <a:rPr lang="es-AR" dirty="0">
                <a:ea typeface="Arimo"/>
                <a:cs typeface="Arimo"/>
                <a:sym typeface="Arimo"/>
              </a:rPr>
              <a:t> de código!</a:t>
            </a:r>
          </a:p>
          <a:p>
            <a:pPr lvl="1"/>
            <a:endParaRPr lang="es-AR" dirty="0">
              <a:ea typeface="Arimo"/>
              <a:cs typeface="Arimo"/>
              <a:sym typeface="Arimo"/>
            </a:endParaRPr>
          </a:p>
          <a:p>
            <a:r>
              <a:rPr lang="es-AR" dirty="0"/>
              <a:t>Representa la relación “</a:t>
            </a:r>
            <a:r>
              <a:rPr lang="es-AR" b="1" dirty="0"/>
              <a:t>ES UN</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107</a:t>
            </a:fld>
            <a:endParaRPr lang="es-AR" dirty="0"/>
          </a:p>
        </p:txBody>
      </p:sp>
      <p:pic>
        <p:nvPicPr>
          <p:cNvPr id="1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424381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la Herencia?</a:t>
            </a:r>
            <a:br>
              <a:rPr lang="es-AR" dirty="0"/>
            </a:br>
            <a:r>
              <a:rPr lang="es-AR" sz="2800" i="1" dirty="0"/>
              <a:t>Ejemplo</a:t>
            </a:r>
          </a:p>
        </p:txBody>
      </p:sp>
      <p:sp>
        <p:nvSpPr>
          <p:cNvPr id="3" name="Marcador de contenido 2"/>
          <p:cNvSpPr>
            <a:spLocks noGrp="1"/>
          </p:cNvSpPr>
          <p:nvPr>
            <p:ph idx="1"/>
          </p:nvPr>
        </p:nvSpPr>
        <p:spPr>
          <a:xfrm>
            <a:off x="186206" y="2188827"/>
            <a:ext cx="7886700" cy="4351338"/>
          </a:xfrm>
        </p:spPr>
        <p:txBody>
          <a:bodyPr>
            <a:normAutofit/>
          </a:bodyPr>
          <a:lstStyle/>
          <a:p>
            <a:r>
              <a:rPr lang="es-AR" sz="2000" dirty="0">
                <a:latin typeface="Consolas" panose="020B0609020204030204" pitchFamily="49" charset="0"/>
              </a:rPr>
              <a:t>Vestimenta</a:t>
            </a:r>
            <a:r>
              <a:rPr lang="es-AR" sz="2000" dirty="0"/>
              <a:t> tiene color y precio.</a:t>
            </a:r>
          </a:p>
          <a:p>
            <a:endParaRPr lang="es-AR" sz="1100" dirty="0"/>
          </a:p>
          <a:p>
            <a:r>
              <a:rPr lang="es-AR" sz="2000" dirty="0">
                <a:latin typeface="Consolas" panose="020B0609020204030204" pitchFamily="49" charset="0"/>
              </a:rPr>
              <a:t>Calzado</a:t>
            </a:r>
            <a:r>
              <a:rPr lang="es-AR" sz="2000" dirty="0"/>
              <a:t> hereda de </a:t>
            </a:r>
            <a:r>
              <a:rPr lang="es-AR" sz="2000" dirty="0">
                <a:latin typeface="Consolas" panose="020B0609020204030204" pitchFamily="49" charset="0"/>
              </a:rPr>
              <a:t>Vestimenta</a:t>
            </a:r>
            <a:r>
              <a:rPr lang="es-AR" sz="2000" dirty="0"/>
              <a:t> el </a:t>
            </a:r>
            <a:r>
              <a:rPr lang="es-AR" sz="2000" dirty="0">
                <a:latin typeface="Consolas" panose="020B0609020204030204" pitchFamily="49" charset="0"/>
              </a:rPr>
              <a:t>color</a:t>
            </a:r>
            <a:r>
              <a:rPr lang="es-AR" sz="2000" dirty="0"/>
              <a:t> y </a:t>
            </a:r>
            <a:r>
              <a:rPr lang="es-AR" sz="2000" dirty="0">
                <a:latin typeface="Consolas" panose="020B0609020204030204" pitchFamily="49" charset="0"/>
              </a:rPr>
              <a:t>precio</a:t>
            </a:r>
            <a:r>
              <a:rPr lang="es-AR" sz="2000" dirty="0"/>
              <a:t> y agrega el </a:t>
            </a:r>
            <a:r>
              <a:rPr lang="es-AR" sz="2000" dirty="0">
                <a:latin typeface="Consolas" panose="020B0609020204030204" pitchFamily="49" charset="0"/>
              </a:rPr>
              <a:t>numero</a:t>
            </a:r>
            <a:r>
              <a:rPr lang="es-AR" sz="2000" dirty="0"/>
              <a:t>.</a:t>
            </a:r>
          </a:p>
          <a:p>
            <a:endParaRPr lang="es-AR" sz="1100" dirty="0"/>
          </a:p>
          <a:p>
            <a:r>
              <a:rPr lang="es-AR" sz="2000" dirty="0">
                <a:latin typeface="Consolas" panose="020B0609020204030204" pitchFamily="49" charset="0"/>
              </a:rPr>
              <a:t>Remera</a:t>
            </a:r>
            <a:r>
              <a:rPr lang="es-AR" sz="2000" dirty="0"/>
              <a:t> hereda de </a:t>
            </a:r>
            <a:r>
              <a:rPr lang="es-AR" sz="2000" dirty="0">
                <a:latin typeface="Consolas" panose="020B0609020204030204" pitchFamily="49" charset="0"/>
              </a:rPr>
              <a:t>Vestimenta</a:t>
            </a:r>
            <a:r>
              <a:rPr lang="es-AR" sz="2000" dirty="0"/>
              <a:t> </a:t>
            </a:r>
            <a:r>
              <a:rPr lang="es-AR" sz="2000" dirty="0">
                <a:latin typeface="Consolas" panose="020B0609020204030204" pitchFamily="49" charset="0"/>
              </a:rPr>
              <a:t>color</a:t>
            </a:r>
            <a:r>
              <a:rPr lang="es-AR" sz="2000" dirty="0"/>
              <a:t> y </a:t>
            </a:r>
            <a:r>
              <a:rPr lang="es-AR" sz="2000" dirty="0">
                <a:latin typeface="Consolas" panose="020B0609020204030204" pitchFamily="49" charset="0"/>
              </a:rPr>
              <a:t>precio</a:t>
            </a:r>
            <a:r>
              <a:rPr lang="es-AR" sz="2000" dirty="0"/>
              <a:t> y agrega el </a:t>
            </a:r>
            <a:r>
              <a:rPr lang="es-AR" sz="2000" dirty="0" err="1">
                <a:latin typeface="Consolas" panose="020B0609020204030204" pitchFamily="49" charset="0"/>
              </a:rPr>
              <a:t>tipoManga</a:t>
            </a:r>
            <a:r>
              <a:rPr lang="es-AR" sz="2000" dirty="0"/>
              <a:t>.</a:t>
            </a:r>
          </a:p>
          <a:p>
            <a:endParaRPr lang="es-AR" sz="2000" dirty="0"/>
          </a:p>
          <a:p>
            <a:r>
              <a:rPr lang="es-AR" sz="2000" dirty="0">
                <a:latin typeface="Consolas" panose="020B0609020204030204" pitchFamily="49" charset="0"/>
              </a:rPr>
              <a:t>Calzado</a:t>
            </a:r>
            <a:r>
              <a:rPr lang="es-AR" sz="2000" dirty="0"/>
              <a:t> </a:t>
            </a:r>
            <a:r>
              <a:rPr lang="es-AR" sz="2000" b="1" dirty="0"/>
              <a:t>ES UN </a:t>
            </a:r>
            <a:r>
              <a:rPr lang="es-AR" sz="2000" dirty="0"/>
              <a:t>tipo de </a:t>
            </a:r>
            <a:r>
              <a:rPr lang="es-AR" sz="2000" dirty="0">
                <a:latin typeface="Consolas" panose="020B0609020204030204" pitchFamily="49" charset="0"/>
              </a:rPr>
              <a:t>Vestimenta</a:t>
            </a:r>
            <a:r>
              <a:rPr lang="es-AR" sz="2000" dirty="0"/>
              <a:t>.</a:t>
            </a:r>
          </a:p>
          <a:p>
            <a:r>
              <a:rPr lang="es-AR" sz="2000" dirty="0">
                <a:latin typeface="Consolas" panose="020B0609020204030204" pitchFamily="49" charset="0"/>
              </a:rPr>
              <a:t>Remera</a:t>
            </a:r>
            <a:r>
              <a:rPr lang="es-AR" sz="2000" dirty="0"/>
              <a:t> </a:t>
            </a:r>
            <a:r>
              <a:rPr lang="es-AR" sz="2000" b="1" dirty="0"/>
              <a:t>ES UN </a:t>
            </a:r>
            <a:r>
              <a:rPr lang="es-AR" sz="2000" dirty="0"/>
              <a:t>tipo de </a:t>
            </a:r>
            <a:r>
              <a:rPr lang="es-AR" sz="2000" dirty="0">
                <a:latin typeface="Consolas" panose="020B0609020204030204" pitchFamily="49" charset="0"/>
              </a:rPr>
              <a:t>Vestimenta</a:t>
            </a:r>
            <a:r>
              <a:rPr lang="es-AR" sz="2000" dirty="0"/>
              <a:t>.</a:t>
            </a:r>
          </a:p>
          <a:p>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108</a:t>
            </a:fld>
            <a:endParaRPr lang="es-AR" dirty="0"/>
          </a:p>
        </p:txBody>
      </p:sp>
      <p:sp>
        <p:nvSpPr>
          <p:cNvPr id="15" name="Rectángulo 14"/>
          <p:cNvSpPr/>
          <p:nvPr/>
        </p:nvSpPr>
        <p:spPr>
          <a:xfrm>
            <a:off x="6204255" y="4583749"/>
            <a:ext cx="1669143" cy="51076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Consolas" panose="020B0609020204030204" pitchFamily="49" charset="0"/>
              </a:rPr>
              <a:t>Vestimenta</a:t>
            </a:r>
          </a:p>
        </p:txBody>
      </p:sp>
      <p:sp>
        <p:nvSpPr>
          <p:cNvPr id="16" name="Rectángulo 15"/>
          <p:cNvSpPr/>
          <p:nvPr/>
        </p:nvSpPr>
        <p:spPr>
          <a:xfrm>
            <a:off x="5177064" y="6000570"/>
            <a:ext cx="1669143" cy="51076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Consolas" panose="020B0609020204030204" pitchFamily="49" charset="0"/>
              </a:rPr>
              <a:t>Calzado</a:t>
            </a:r>
          </a:p>
        </p:txBody>
      </p:sp>
      <p:sp>
        <p:nvSpPr>
          <p:cNvPr id="17" name="Rectángulo 16"/>
          <p:cNvSpPr/>
          <p:nvPr/>
        </p:nvSpPr>
        <p:spPr>
          <a:xfrm>
            <a:off x="7280696" y="6000570"/>
            <a:ext cx="1669143" cy="51076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Consolas" panose="020B0609020204030204" pitchFamily="49" charset="0"/>
              </a:rPr>
              <a:t>Remera</a:t>
            </a:r>
          </a:p>
        </p:txBody>
      </p:sp>
      <p:grpSp>
        <p:nvGrpSpPr>
          <p:cNvPr id="23" name="Grupo 22"/>
          <p:cNvGrpSpPr/>
          <p:nvPr/>
        </p:nvGrpSpPr>
        <p:grpSpPr>
          <a:xfrm rot="1860000">
            <a:off x="6129121" y="5044349"/>
            <a:ext cx="290286" cy="1027860"/>
            <a:chOff x="-1886857" y="3661511"/>
            <a:chExt cx="290286" cy="1027860"/>
          </a:xfrm>
        </p:grpSpPr>
        <p:sp>
          <p:nvSpPr>
            <p:cNvPr id="20" name="Triángulo isósceles 19"/>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2" name="Conector recto 21"/>
            <p:cNvCxnSpPr>
              <a:stCxn id="20"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4" name="Grupo 23"/>
          <p:cNvGrpSpPr/>
          <p:nvPr/>
        </p:nvGrpSpPr>
        <p:grpSpPr>
          <a:xfrm rot="19740000" flipH="1">
            <a:off x="7511512" y="5044349"/>
            <a:ext cx="290286" cy="1027860"/>
            <a:chOff x="-1886857" y="3661511"/>
            <a:chExt cx="290286" cy="1027860"/>
          </a:xfrm>
        </p:grpSpPr>
        <p:sp>
          <p:nvSpPr>
            <p:cNvPr id="25" name="Triángulo isósceles 24"/>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6" name="Conector recto 25"/>
            <p:cNvCxnSpPr>
              <a:stCxn id="25"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7" name="CuadroTexto 26"/>
          <p:cNvSpPr txBox="1"/>
          <p:nvPr/>
        </p:nvSpPr>
        <p:spPr>
          <a:xfrm rot="1497545">
            <a:off x="7844647" y="4195219"/>
            <a:ext cx="794968" cy="338554"/>
          </a:xfrm>
          <a:prstGeom prst="rect">
            <a:avLst/>
          </a:prstGeom>
          <a:noFill/>
        </p:spPr>
        <p:txBody>
          <a:bodyPr wrap="square" rtlCol="0">
            <a:spAutoFit/>
          </a:bodyPr>
          <a:lstStyle/>
          <a:p>
            <a:pPr algn="ctr"/>
            <a:r>
              <a:rPr lang="es-AR" sz="1600" dirty="0">
                <a:latin typeface="Consolas" panose="020B0609020204030204" pitchFamily="49" charset="0"/>
              </a:rPr>
              <a:t>color</a:t>
            </a:r>
          </a:p>
        </p:txBody>
      </p:sp>
      <p:sp>
        <p:nvSpPr>
          <p:cNvPr id="28" name="CuadroTexto 27"/>
          <p:cNvSpPr txBox="1"/>
          <p:nvPr/>
        </p:nvSpPr>
        <p:spPr>
          <a:xfrm rot="1497545">
            <a:off x="7987232" y="4711614"/>
            <a:ext cx="884216" cy="338554"/>
          </a:xfrm>
          <a:prstGeom prst="rect">
            <a:avLst/>
          </a:prstGeom>
          <a:noFill/>
        </p:spPr>
        <p:txBody>
          <a:bodyPr wrap="square" rtlCol="0">
            <a:spAutoFit/>
          </a:bodyPr>
          <a:lstStyle/>
          <a:p>
            <a:pPr algn="ctr"/>
            <a:r>
              <a:rPr lang="es-AR" sz="1600" dirty="0">
                <a:latin typeface="Consolas" panose="020B0609020204030204" pitchFamily="49" charset="0"/>
              </a:rPr>
              <a:t>precio</a:t>
            </a:r>
          </a:p>
        </p:txBody>
      </p:sp>
      <p:sp>
        <p:nvSpPr>
          <p:cNvPr id="29" name="CuadroTexto 28"/>
          <p:cNvSpPr txBox="1"/>
          <p:nvPr/>
        </p:nvSpPr>
        <p:spPr>
          <a:xfrm rot="20064664">
            <a:off x="4242090" y="5998434"/>
            <a:ext cx="884216" cy="338554"/>
          </a:xfrm>
          <a:prstGeom prst="rect">
            <a:avLst/>
          </a:prstGeom>
          <a:noFill/>
        </p:spPr>
        <p:txBody>
          <a:bodyPr wrap="square" rtlCol="0">
            <a:spAutoFit/>
          </a:bodyPr>
          <a:lstStyle/>
          <a:p>
            <a:pPr algn="ctr"/>
            <a:r>
              <a:rPr lang="es-AR" sz="1600" dirty="0">
                <a:latin typeface="Consolas" panose="020B0609020204030204" pitchFamily="49" charset="0"/>
              </a:rPr>
              <a:t>numero</a:t>
            </a:r>
          </a:p>
        </p:txBody>
      </p:sp>
      <p:sp>
        <p:nvSpPr>
          <p:cNvPr id="30" name="CuadroTexto 29"/>
          <p:cNvSpPr txBox="1"/>
          <p:nvPr/>
        </p:nvSpPr>
        <p:spPr>
          <a:xfrm rot="447633">
            <a:off x="7732101" y="5584357"/>
            <a:ext cx="1276002" cy="338554"/>
          </a:xfrm>
          <a:prstGeom prst="rect">
            <a:avLst/>
          </a:prstGeom>
          <a:noFill/>
        </p:spPr>
        <p:txBody>
          <a:bodyPr wrap="square" rtlCol="0">
            <a:spAutoFit/>
          </a:bodyPr>
          <a:lstStyle/>
          <a:p>
            <a:pPr algn="ctr"/>
            <a:r>
              <a:rPr lang="es-AR" sz="1600" dirty="0" err="1">
                <a:latin typeface="Consolas" panose="020B0609020204030204" pitchFamily="49" charset="0"/>
              </a:rPr>
              <a:t>tipoManga</a:t>
            </a:r>
            <a:endParaRPr lang="es-AR" sz="1600" dirty="0">
              <a:latin typeface="Consolas" panose="020B0609020204030204" pitchFamily="49" charset="0"/>
            </a:endParaRPr>
          </a:p>
        </p:txBody>
      </p:sp>
    </p:spTree>
    <p:extLst>
      <p:ext uri="{BB962C8B-B14F-4D97-AF65-F5344CB8AC3E}">
        <p14:creationId xmlns:p14="http://schemas.microsoft.com/office/powerpoint/2010/main" val="805936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Operadores Relacionales</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10</a:t>
            </a:fld>
            <a:endParaRPr lang="es-ES_tradnl" dirty="0"/>
          </a:p>
        </p:txBody>
      </p:sp>
      <p:graphicFrame>
        <p:nvGraphicFramePr>
          <p:cNvPr id="8" name="Tabla 7"/>
          <p:cNvGraphicFramePr>
            <a:graphicFrameLocks noGrp="1"/>
          </p:cNvGraphicFramePr>
          <p:nvPr>
            <p:extLst/>
          </p:nvPr>
        </p:nvGraphicFramePr>
        <p:xfrm>
          <a:off x="512618" y="2297748"/>
          <a:ext cx="8285019" cy="3505010"/>
        </p:xfrm>
        <a:graphic>
          <a:graphicData uri="http://schemas.openxmlformats.org/drawingml/2006/table">
            <a:tbl>
              <a:tblPr>
                <a:noFill/>
              </a:tblPr>
              <a:tblGrid>
                <a:gridCol w="1271507">
                  <a:extLst>
                    <a:ext uri="{9D8B030D-6E8A-4147-A177-3AD203B41FA5}">
                      <a16:colId xmlns:a16="http://schemas.microsoft.com/office/drawing/2014/main" val="20000"/>
                    </a:ext>
                  </a:extLst>
                </a:gridCol>
                <a:gridCol w="1346800">
                  <a:extLst>
                    <a:ext uri="{9D8B030D-6E8A-4147-A177-3AD203B41FA5}">
                      <a16:colId xmlns:a16="http://schemas.microsoft.com/office/drawing/2014/main" val="20001"/>
                    </a:ext>
                  </a:extLst>
                </a:gridCol>
                <a:gridCol w="5666712">
                  <a:extLst>
                    <a:ext uri="{9D8B030D-6E8A-4147-A177-3AD203B41FA5}">
                      <a16:colId xmlns:a16="http://schemas.microsoft.com/office/drawing/2014/main" val="20002"/>
                    </a:ext>
                  </a:extLst>
                </a:gridCol>
              </a:tblGrid>
              <a:tr h="397600">
                <a:tc>
                  <a:txBody>
                    <a:bodyPr/>
                    <a:lstStyle/>
                    <a:p>
                      <a:pPr lvl="0" algn="ctr" rtl="0">
                        <a:spcBef>
                          <a:spcPts val="0"/>
                        </a:spcBef>
                        <a:buNone/>
                      </a:pPr>
                      <a:r>
                        <a:rPr lang="es-AR" sz="1800" b="1" dirty="0">
                          <a:latin typeface="Arial" panose="020B0604020202020204" pitchFamily="34" charset="0"/>
                          <a:cs typeface="Arial" panose="020B0604020202020204" pitchFamily="34" charset="0"/>
                        </a:rPr>
                        <a:t>Operador</a:t>
                      </a:r>
                    </a:p>
                  </a:txBody>
                  <a:tcPr marL="91425" marR="91425" marT="91425" marB="91425">
                    <a:solidFill>
                      <a:srgbClr val="EFEFEF"/>
                    </a:solidFill>
                  </a:tcPr>
                </a:tc>
                <a:tc>
                  <a:txBody>
                    <a:bodyPr/>
                    <a:lstStyle/>
                    <a:p>
                      <a:pPr lvl="0" algn="ctr" rtl="0">
                        <a:spcBef>
                          <a:spcPts val="0"/>
                        </a:spcBef>
                        <a:buNone/>
                      </a:pPr>
                      <a:r>
                        <a:rPr lang="es-AR" sz="1800" b="1" dirty="0">
                          <a:solidFill>
                            <a:schemeClr val="dk1"/>
                          </a:solidFill>
                          <a:latin typeface="Arial" panose="020B0604020202020204" pitchFamily="34" charset="0"/>
                          <a:cs typeface="Arial" panose="020B0604020202020204" pitchFamily="34" charset="0"/>
                        </a:rPr>
                        <a:t>Nombre</a:t>
                      </a:r>
                    </a:p>
                  </a:txBody>
                  <a:tcPr marL="91425" marR="91425" marT="91425" marB="91425">
                    <a:solidFill>
                      <a:srgbClr val="EFEFEF"/>
                    </a:solidFill>
                  </a:tcPr>
                </a:tc>
                <a:tc>
                  <a:txBody>
                    <a:bodyPr/>
                    <a:lstStyle/>
                    <a:p>
                      <a:pPr lvl="0" algn="ctr" rtl="0">
                        <a:spcBef>
                          <a:spcPts val="0"/>
                        </a:spcBef>
                        <a:buNone/>
                      </a:pPr>
                      <a:r>
                        <a:rPr lang="es-AR" sz="1800" b="1" dirty="0">
                          <a:solidFill>
                            <a:schemeClr val="dk1"/>
                          </a:solidFill>
                          <a:latin typeface="Arial" panose="020B0604020202020204" pitchFamily="34" charset="0"/>
                          <a:cs typeface="Arial" panose="020B0604020202020204" pitchFamily="34" charset="0"/>
                        </a:rPr>
                        <a:t>Ejemplo</a:t>
                      </a:r>
                    </a:p>
                  </a:txBody>
                  <a:tcPr marL="91425" marR="91425" marT="91425" marB="91425">
                    <a:solidFill>
                      <a:srgbClr val="EFEFEF"/>
                    </a:solidFill>
                  </a:tcPr>
                </a:tc>
                <a:extLst>
                  <a:ext uri="{0D108BD9-81ED-4DB2-BD59-A6C34878D82A}">
                    <a16:rowId xmlns:a16="http://schemas.microsoft.com/office/drawing/2014/main" val="10000"/>
                  </a:ext>
                </a:extLst>
              </a:tr>
              <a:tr h="457175">
                <a:tc>
                  <a:txBody>
                    <a:bodyPr/>
                    <a:lstStyle/>
                    <a:p>
                      <a:pPr lvl="0" algn="ctr" rtl="0">
                        <a:spcBef>
                          <a:spcPts val="0"/>
                        </a:spcBef>
                        <a:buNone/>
                      </a:pPr>
                      <a:r>
                        <a:rPr lang="es-AR" sz="1400" dirty="0">
                          <a:latin typeface="Arial" panose="020B0604020202020204" pitchFamily="34" charset="0"/>
                          <a:cs typeface="Arial" panose="020B0604020202020204" pitchFamily="34" charset="0"/>
                        </a:rPr>
                        <a:t>==</a:t>
                      </a:r>
                    </a:p>
                  </a:txBody>
                  <a:tcPr marL="91425" marR="91425" marT="91425" marB="91425" anchor="ctr"/>
                </a:tc>
                <a:tc>
                  <a:txBody>
                    <a:bodyPr/>
                    <a:lstStyle/>
                    <a:p>
                      <a:pPr lvl="0" algn="ctr" rtl="0">
                        <a:spcBef>
                          <a:spcPts val="0"/>
                        </a:spcBef>
                        <a:buNone/>
                      </a:pPr>
                      <a:r>
                        <a:rPr lang="es-AR" sz="1400" dirty="0">
                          <a:latin typeface="Arial" panose="020B0604020202020204" pitchFamily="34" charset="0"/>
                          <a:cs typeface="Arial" panose="020B0604020202020204" pitchFamily="34" charset="0"/>
                        </a:rPr>
                        <a:t>Igual a</a:t>
                      </a:r>
                    </a:p>
                  </a:txBody>
                  <a:tcPr marL="91425" marR="91425" marT="91425" marB="91425" anchor="ctr"/>
                </a:tc>
                <a:tc>
                  <a:txBody>
                    <a:bodyPr/>
                    <a:lstStyle/>
                    <a:p>
                      <a:pPr lvl="0" algn="ctr" rtl="0">
                        <a:lnSpc>
                          <a:spcPct val="115000"/>
                        </a:lnSpc>
                        <a:spcBef>
                          <a:spcPts val="300"/>
                        </a:spcBef>
                        <a:buClr>
                          <a:schemeClr val="dk1"/>
                        </a:buClr>
                        <a:buSzPct val="68750"/>
                        <a:buFont typeface="Arial"/>
                        <a:buNone/>
                      </a:pPr>
                      <a:r>
                        <a:rPr lang="es-AR" sz="1400" dirty="0" err="1">
                          <a:latin typeface="Arial" panose="020B0604020202020204" pitchFamily="34" charset="0"/>
                          <a:ea typeface="Courier New"/>
                          <a:cs typeface="Arial" panose="020B0604020202020204" pitchFamily="34" charset="0"/>
                          <a:sym typeface="Courier New"/>
                        </a:rPr>
                        <a:t>int</a:t>
                      </a:r>
                      <a:r>
                        <a:rPr lang="es-AR" sz="1400" dirty="0">
                          <a:latin typeface="Arial" panose="020B0604020202020204" pitchFamily="34" charset="0"/>
                          <a:ea typeface="Courier New"/>
                          <a:cs typeface="Arial" panose="020B0604020202020204" pitchFamily="34" charset="0"/>
                          <a:sym typeface="Courier New"/>
                        </a:rPr>
                        <a:t> i = 1; (i == 1) </a:t>
                      </a:r>
                      <a:r>
                        <a:rPr lang="es-AR" sz="1400" b="1" dirty="0">
                          <a:latin typeface="Arial" panose="020B0604020202020204" pitchFamily="34" charset="0"/>
                          <a:ea typeface="Courier New"/>
                          <a:cs typeface="Arial" panose="020B0604020202020204" pitchFamily="34" charset="0"/>
                          <a:sym typeface="Courier New"/>
                        </a:rPr>
                        <a:t>(TRUE)</a:t>
                      </a:r>
                    </a:p>
                  </a:txBody>
                  <a:tcPr marL="91425" marR="91425" marT="91425" marB="91425" anchor="ctr"/>
                </a:tc>
                <a:extLst>
                  <a:ext uri="{0D108BD9-81ED-4DB2-BD59-A6C34878D82A}">
                    <a16:rowId xmlns:a16="http://schemas.microsoft.com/office/drawing/2014/main" val="10001"/>
                  </a:ext>
                </a:extLst>
              </a:tr>
              <a:tr h="457175">
                <a:tc>
                  <a:txBody>
                    <a:bodyPr/>
                    <a:lstStyle/>
                    <a:p>
                      <a:pPr lvl="0" algn="ctr" rtl="0">
                        <a:spcBef>
                          <a:spcPts val="0"/>
                        </a:spcBef>
                        <a:buNone/>
                      </a:pPr>
                      <a:r>
                        <a:rPr lang="es-AR" sz="1400" dirty="0">
                          <a:latin typeface="Arial" panose="020B0604020202020204" pitchFamily="34" charset="0"/>
                          <a:cs typeface="Arial" panose="020B0604020202020204" pitchFamily="34" charset="0"/>
                        </a:rPr>
                        <a:t>!=</a:t>
                      </a:r>
                    </a:p>
                  </a:txBody>
                  <a:tcPr marL="91425" marR="91425" marT="91425" marB="91425" anchor="ctr"/>
                </a:tc>
                <a:tc>
                  <a:txBody>
                    <a:bodyPr/>
                    <a:lstStyle/>
                    <a:p>
                      <a:pPr lvl="0" algn="ctr" rtl="0">
                        <a:spcBef>
                          <a:spcPts val="0"/>
                        </a:spcBef>
                        <a:buNone/>
                      </a:pPr>
                      <a:r>
                        <a:rPr lang="es-AR" sz="1400" dirty="0">
                          <a:latin typeface="Arial" panose="020B0604020202020204" pitchFamily="34" charset="0"/>
                          <a:cs typeface="Arial" panose="020B0604020202020204" pitchFamily="34" charset="0"/>
                        </a:rPr>
                        <a:t>Distinto a</a:t>
                      </a:r>
                    </a:p>
                  </a:txBody>
                  <a:tcPr marL="91425" marR="91425" marT="91425" marB="91425" anchor="ctr"/>
                </a:tc>
                <a:tc>
                  <a:txBody>
                    <a:bodyPr/>
                    <a:lstStyle/>
                    <a:p>
                      <a:pPr lvl="0" algn="ctr" rtl="0">
                        <a:lnSpc>
                          <a:spcPct val="115000"/>
                        </a:lnSpc>
                        <a:spcBef>
                          <a:spcPts val="300"/>
                        </a:spcBef>
                        <a:buNone/>
                      </a:pPr>
                      <a:r>
                        <a:rPr lang="es-AR" sz="1400" dirty="0" err="1">
                          <a:latin typeface="Arial" panose="020B0604020202020204" pitchFamily="34" charset="0"/>
                          <a:ea typeface="Courier New"/>
                          <a:cs typeface="Arial" panose="020B0604020202020204" pitchFamily="34" charset="0"/>
                          <a:sym typeface="Courier New"/>
                        </a:rPr>
                        <a:t>int</a:t>
                      </a:r>
                      <a:r>
                        <a:rPr lang="es-AR" sz="1400" dirty="0">
                          <a:latin typeface="Arial" panose="020B0604020202020204" pitchFamily="34" charset="0"/>
                          <a:ea typeface="Courier New"/>
                          <a:cs typeface="Arial" panose="020B0604020202020204" pitchFamily="34" charset="0"/>
                          <a:sym typeface="Courier New"/>
                        </a:rPr>
                        <a:t> i = 2; (i != 1) </a:t>
                      </a:r>
                      <a:r>
                        <a:rPr lang="es-AR" sz="1400" b="1" dirty="0">
                          <a:latin typeface="Arial" panose="020B0604020202020204" pitchFamily="34" charset="0"/>
                          <a:ea typeface="Courier New"/>
                          <a:cs typeface="Arial" panose="020B0604020202020204" pitchFamily="34" charset="0"/>
                          <a:sym typeface="Courier New"/>
                        </a:rPr>
                        <a:t>(TRUE)</a:t>
                      </a:r>
                    </a:p>
                  </a:txBody>
                  <a:tcPr marL="91425" marR="91425" marT="91425" marB="91425" anchor="ctr"/>
                </a:tc>
                <a:extLst>
                  <a:ext uri="{0D108BD9-81ED-4DB2-BD59-A6C34878D82A}">
                    <a16:rowId xmlns:a16="http://schemas.microsoft.com/office/drawing/2014/main" val="10002"/>
                  </a:ext>
                </a:extLst>
              </a:tr>
              <a:tr h="457175">
                <a:tc>
                  <a:txBody>
                    <a:bodyPr/>
                    <a:lstStyle/>
                    <a:p>
                      <a:pPr marL="0" lvl="0" algn="ctr" defTabSz="914400" rtl="0" eaLnBrk="1" latinLnBrk="0" hangingPunct="1">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&lt;</a:t>
                      </a:r>
                    </a:p>
                  </a:txBody>
                  <a:tcPr marL="91425" marR="91425" marT="91425" marB="91425" anchor="ctr"/>
                </a:tc>
                <a:tc>
                  <a:txBody>
                    <a:bodyPr/>
                    <a:lstStyle/>
                    <a:p>
                      <a:pPr marL="0" lvl="0" algn="ctr" defTabSz="914400" rtl="0" eaLnBrk="1" latinLnBrk="0" hangingPunct="1">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Menor que</a:t>
                      </a:r>
                    </a:p>
                  </a:txBody>
                  <a:tcPr marL="91425" marR="91425" marT="91425" marB="91425" anchor="ctr"/>
                </a:tc>
                <a:tc>
                  <a:txBody>
                    <a:bodyPr/>
                    <a:lstStyle/>
                    <a:p>
                      <a:pPr marL="0" lvl="0" algn="ctr" defTabSz="914400" rtl="0" eaLnBrk="1" latinLnBrk="0" hangingPunct="1">
                        <a:lnSpc>
                          <a:spcPct val="115000"/>
                        </a:lnSpc>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sym typeface="Courier New"/>
                        </a:rPr>
                        <a:t>(100 &lt; 100)</a:t>
                      </a:r>
                      <a:r>
                        <a:rPr lang="es-AR" sz="1400" kern="1200" baseline="0" dirty="0">
                          <a:solidFill>
                            <a:schemeClr val="tx1"/>
                          </a:solidFill>
                          <a:latin typeface="Arial" panose="020B0604020202020204" pitchFamily="34" charset="0"/>
                          <a:ea typeface="+mn-ea"/>
                          <a:cs typeface="Arial" panose="020B0604020202020204" pitchFamily="34" charset="0"/>
                          <a:sym typeface="Courier New"/>
                        </a:rPr>
                        <a:t> </a:t>
                      </a:r>
                      <a:r>
                        <a:rPr lang="es-AR" sz="1400" b="1" kern="1200" dirty="0">
                          <a:solidFill>
                            <a:schemeClr val="tx1"/>
                          </a:solidFill>
                          <a:latin typeface="Arial" panose="020B0604020202020204" pitchFamily="34" charset="0"/>
                          <a:ea typeface="+mn-ea"/>
                          <a:cs typeface="Arial" panose="020B0604020202020204" pitchFamily="34" charset="0"/>
                          <a:sym typeface="Courier New"/>
                        </a:rPr>
                        <a:t>(FALSE)</a:t>
                      </a:r>
                    </a:p>
                  </a:txBody>
                  <a:tcPr marL="91425" marR="91425" marT="91425" marB="91425" anchor="ctr"/>
                </a:tc>
                <a:extLst>
                  <a:ext uri="{0D108BD9-81ED-4DB2-BD59-A6C34878D82A}">
                    <a16:rowId xmlns:a16="http://schemas.microsoft.com/office/drawing/2014/main" val="10003"/>
                  </a:ext>
                </a:extLst>
              </a:tr>
              <a:tr h="457175">
                <a:tc>
                  <a:txBody>
                    <a:bodyPr/>
                    <a:lstStyle/>
                    <a:p>
                      <a:pPr marL="0" lvl="0" algn="ctr" defTabSz="914400" rtl="0" eaLnBrk="1" latinLnBrk="0" hangingPunct="1">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&lt;=</a:t>
                      </a:r>
                    </a:p>
                  </a:txBody>
                  <a:tcPr marL="91425" marR="91425" marT="91425" marB="91425" anchor="ctr"/>
                </a:tc>
                <a:tc>
                  <a:txBody>
                    <a:bodyPr/>
                    <a:lstStyle/>
                    <a:p>
                      <a:pPr marL="0" lvl="0" algn="ctr" defTabSz="914400" rtl="0" eaLnBrk="1" latinLnBrk="0" hangingPunct="1">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Menor o igual que</a:t>
                      </a:r>
                    </a:p>
                  </a:txBody>
                  <a:tcPr marL="91425" marR="91425" marT="91425" marB="91425" anchor="ctr"/>
                </a:tc>
                <a:tc>
                  <a:txBody>
                    <a:bodyPr/>
                    <a:lstStyle/>
                    <a:p>
                      <a:pPr marL="0" lvl="0" algn="ctr" defTabSz="914400" rtl="0" eaLnBrk="1" latinLnBrk="0" hangingPunct="1">
                        <a:lnSpc>
                          <a:spcPct val="115000"/>
                        </a:lnSpc>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sym typeface="Courier New"/>
                        </a:rPr>
                        <a:t>(100 &lt;= 100) </a:t>
                      </a:r>
                      <a:r>
                        <a:rPr lang="es-AR" sz="1400" b="1" kern="1200" dirty="0">
                          <a:solidFill>
                            <a:schemeClr val="tx1"/>
                          </a:solidFill>
                          <a:latin typeface="Arial" panose="020B0604020202020204" pitchFamily="34" charset="0"/>
                          <a:ea typeface="+mn-ea"/>
                          <a:cs typeface="Arial" panose="020B0604020202020204" pitchFamily="34" charset="0"/>
                          <a:sym typeface="Courier New"/>
                        </a:rPr>
                        <a:t>(TRUE)</a:t>
                      </a:r>
                    </a:p>
                  </a:txBody>
                  <a:tcPr marL="91425" marR="91425" marT="91425" marB="91425" anchor="ctr"/>
                </a:tc>
                <a:extLst>
                  <a:ext uri="{0D108BD9-81ED-4DB2-BD59-A6C34878D82A}">
                    <a16:rowId xmlns:a16="http://schemas.microsoft.com/office/drawing/2014/main" val="10004"/>
                  </a:ext>
                </a:extLst>
              </a:tr>
              <a:tr h="457175">
                <a:tc>
                  <a:txBody>
                    <a:bodyPr/>
                    <a:lstStyle/>
                    <a:p>
                      <a:pPr lvl="0" algn="ctr" rtl="0">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&gt;</a:t>
                      </a:r>
                    </a:p>
                  </a:txBody>
                  <a:tcPr marL="91425" marR="91425" marT="91425" marB="91425" anchor="ctr"/>
                </a:tc>
                <a:tc>
                  <a:txBody>
                    <a:bodyPr/>
                    <a:lstStyle/>
                    <a:p>
                      <a:pPr lvl="0" algn="ctr" rtl="0">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Mayor que</a:t>
                      </a:r>
                    </a:p>
                  </a:txBody>
                  <a:tcPr marL="91425" marR="91425" marT="91425" marB="91425" anchor="ctr"/>
                </a:tc>
                <a:tc>
                  <a:txBody>
                    <a:bodyPr/>
                    <a:lstStyle/>
                    <a:p>
                      <a:pPr marL="0" marR="0" lvl="0" indent="0" algn="ctr" defTabSz="914400" rtl="0" eaLnBrk="1" fontAlgn="auto" latinLnBrk="0" hangingPunct="1">
                        <a:lnSpc>
                          <a:spcPct val="115000"/>
                        </a:lnSpc>
                        <a:spcBef>
                          <a:spcPts val="300"/>
                        </a:spcBef>
                        <a:spcAft>
                          <a:spcPts val="0"/>
                        </a:spcAft>
                        <a:buClrTx/>
                        <a:buSzTx/>
                        <a:buFontTx/>
                        <a:buNone/>
                        <a:tabLst/>
                        <a:defRPr/>
                      </a:pPr>
                      <a:r>
                        <a:rPr lang="es-AR" sz="1400" kern="1200" dirty="0">
                          <a:solidFill>
                            <a:schemeClr val="tx1"/>
                          </a:solidFill>
                          <a:latin typeface="Arial" panose="020B0604020202020204" pitchFamily="34" charset="0"/>
                          <a:ea typeface="+mn-ea"/>
                          <a:cs typeface="Arial" panose="020B0604020202020204" pitchFamily="34" charset="0"/>
                          <a:sym typeface="Courier New"/>
                        </a:rPr>
                        <a:t>(101 &gt; 100) </a:t>
                      </a:r>
                      <a:r>
                        <a:rPr lang="es-AR" sz="1400" b="1" kern="1200" dirty="0">
                          <a:solidFill>
                            <a:schemeClr val="tx1"/>
                          </a:solidFill>
                          <a:latin typeface="Arial" panose="020B0604020202020204" pitchFamily="34" charset="0"/>
                          <a:ea typeface="+mn-ea"/>
                          <a:cs typeface="Arial" panose="020B0604020202020204" pitchFamily="34" charset="0"/>
                          <a:sym typeface="Courier New"/>
                        </a:rPr>
                        <a:t>(TRUE)</a:t>
                      </a:r>
                    </a:p>
                  </a:txBody>
                  <a:tcPr marL="91425" marR="91425" marT="91425" marB="91425" anchor="ctr"/>
                </a:tc>
                <a:extLst>
                  <a:ext uri="{0D108BD9-81ED-4DB2-BD59-A6C34878D82A}">
                    <a16:rowId xmlns:a16="http://schemas.microsoft.com/office/drawing/2014/main" val="10005"/>
                  </a:ext>
                </a:extLst>
              </a:tr>
              <a:tr h="457175">
                <a:tc>
                  <a:txBody>
                    <a:bodyPr/>
                    <a:lstStyle/>
                    <a:p>
                      <a:pPr lvl="0" algn="ctr" rtl="0">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&gt;=</a:t>
                      </a:r>
                    </a:p>
                  </a:txBody>
                  <a:tcPr marL="91425" marR="91425" marT="91425" marB="91425" anchor="ctr"/>
                </a:tc>
                <a:tc>
                  <a:txBody>
                    <a:bodyPr/>
                    <a:lstStyle/>
                    <a:p>
                      <a:pPr lvl="0" algn="ctr" rtl="0">
                        <a:spcBef>
                          <a:spcPts val="0"/>
                        </a:spcBef>
                        <a:buNone/>
                      </a:pPr>
                      <a:r>
                        <a:rPr lang="es-AR" sz="1400" kern="1200" dirty="0">
                          <a:solidFill>
                            <a:schemeClr val="tx1"/>
                          </a:solidFill>
                          <a:latin typeface="Arial" panose="020B0604020202020204" pitchFamily="34" charset="0"/>
                          <a:ea typeface="+mn-ea"/>
                          <a:cs typeface="Arial" panose="020B0604020202020204" pitchFamily="34" charset="0"/>
                        </a:rPr>
                        <a:t>Mayor o igual que</a:t>
                      </a:r>
                    </a:p>
                  </a:txBody>
                  <a:tcPr marL="91425" marR="91425" marT="91425" marB="91425" anchor="ctr"/>
                </a:tc>
                <a:tc>
                  <a:txBody>
                    <a:bodyPr/>
                    <a:lstStyle/>
                    <a:p>
                      <a:pPr marL="0" marR="0" lvl="0" indent="0" algn="ctr" defTabSz="914400" rtl="0" eaLnBrk="1" fontAlgn="auto" latinLnBrk="0" hangingPunct="1">
                        <a:lnSpc>
                          <a:spcPct val="115000"/>
                        </a:lnSpc>
                        <a:spcBef>
                          <a:spcPts val="300"/>
                        </a:spcBef>
                        <a:spcAft>
                          <a:spcPts val="0"/>
                        </a:spcAft>
                        <a:buClrTx/>
                        <a:buSzTx/>
                        <a:buFontTx/>
                        <a:buNone/>
                        <a:tabLst/>
                        <a:defRPr/>
                      </a:pPr>
                      <a:r>
                        <a:rPr lang="es-AR" sz="1400" kern="1200" dirty="0">
                          <a:solidFill>
                            <a:schemeClr val="tx1"/>
                          </a:solidFill>
                          <a:latin typeface="Arial" panose="020B0604020202020204" pitchFamily="34" charset="0"/>
                          <a:ea typeface="+mn-ea"/>
                          <a:cs typeface="Arial" panose="020B0604020202020204" pitchFamily="34" charset="0"/>
                          <a:sym typeface="Courier New"/>
                        </a:rPr>
                        <a:t>(101 &lt;= 100) </a:t>
                      </a:r>
                      <a:r>
                        <a:rPr lang="es-AR" sz="1400" b="1" kern="1200" dirty="0">
                          <a:solidFill>
                            <a:schemeClr val="tx1"/>
                          </a:solidFill>
                          <a:latin typeface="Arial" panose="020B0604020202020204" pitchFamily="34" charset="0"/>
                          <a:ea typeface="+mn-ea"/>
                          <a:cs typeface="Arial" panose="020B0604020202020204" pitchFamily="34" charset="0"/>
                          <a:sym typeface="Courier New"/>
                        </a:rPr>
                        <a:t>(FALSE)</a:t>
                      </a:r>
                    </a:p>
                  </a:txBody>
                  <a:tcPr marL="91425" marR="91425" marT="91425" marB="91425" anchor="ct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35800848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Ejemplo: Teléfono</a:t>
            </a:r>
            <a:endParaRPr lang="es-AR" sz="2800" dirty="0"/>
          </a:p>
        </p:txBody>
      </p:sp>
      <p:sp>
        <p:nvSpPr>
          <p:cNvPr id="3" name="Marcador de contenido 2"/>
          <p:cNvSpPr>
            <a:spLocks noGrp="1"/>
          </p:cNvSpPr>
          <p:nvPr>
            <p:ph idx="1"/>
          </p:nvPr>
        </p:nvSpPr>
        <p:spPr/>
        <p:txBody>
          <a:bodyPr>
            <a:normAutofit/>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a:t>
            </a:r>
            <a:endParaRPr lang="es-AR" sz="2799" dirty="0">
              <a:ea typeface="Arimo"/>
              <a:cs typeface="Arimo"/>
              <a:sym typeface="Arimo"/>
            </a:endParaRPr>
          </a:p>
          <a:p>
            <a:endParaRPr lang="es-AR" dirty="0"/>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buSzPct val="25000"/>
              <a:buNone/>
            </a:pPr>
            <a:endParaRPr lang="es-AR" sz="2799" dirty="0">
              <a:latin typeface="Courier New" panose="02070309020205020404" pitchFamily="49" charset="0"/>
              <a:ea typeface="Arimo"/>
              <a:cs typeface="Courier New" panose="02070309020205020404" pitchFamily="49" charset="0"/>
              <a:sym typeface="Arimo"/>
            </a:endParaRP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109</a:t>
            </a:fld>
            <a:endParaRPr lang="es-AR" dirty="0"/>
          </a:p>
        </p:txBody>
      </p:sp>
      <p:pic>
        <p:nvPicPr>
          <p:cNvPr id="7" name="Marcador de contenido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5268" y="804924"/>
            <a:ext cx="990538" cy="990538"/>
          </a:xfrm>
          <a:prstGeom prst="rect">
            <a:avLst/>
          </a:prstGeom>
        </p:spPr>
      </p:pic>
    </p:spTree>
    <p:extLst>
      <p:ext uri="{BB962C8B-B14F-4D97-AF65-F5344CB8AC3E}">
        <p14:creationId xmlns:p14="http://schemas.microsoft.com/office/powerpoint/2010/main" val="331148433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Ejemplo: Teléfono</a:t>
            </a:r>
            <a:endParaRPr lang="es-AR" sz="2800" dirty="0"/>
          </a:p>
        </p:txBody>
      </p:sp>
      <p:sp>
        <p:nvSpPr>
          <p:cNvPr id="3" name="Marcador de contenido 2"/>
          <p:cNvSpPr>
            <a:spLocks noGrp="1"/>
          </p:cNvSpPr>
          <p:nvPr>
            <p:ph idx="1"/>
          </p:nvPr>
        </p:nvSpPr>
        <p:spPr/>
        <p:txBody>
          <a:bodyPr>
            <a:normAutofit/>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a:t>
            </a:r>
            <a:endParaRPr lang="es-AR" sz="2799" dirty="0">
              <a:ea typeface="Arimo"/>
              <a:cs typeface="Arimo"/>
              <a:sym typeface="Arimo"/>
            </a:endParaRPr>
          </a:p>
          <a:p>
            <a:endParaRPr lang="es-AR" dirty="0">
              <a:solidFill>
                <a:srgbClr val="292929"/>
              </a:solidFill>
            </a:endParaRPr>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número – marca</a:t>
            </a: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solidFill>
                <a:srgbClr val="292929"/>
              </a:solidFill>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sonar – llamar</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110</a:t>
            </a:fld>
            <a:endParaRPr lang="es-AR" dirty="0"/>
          </a:p>
        </p:txBody>
      </p:sp>
      <p:pic>
        <p:nvPicPr>
          <p:cNvPr id="7" name="Marcador de contenido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5268" y="804924"/>
            <a:ext cx="990538" cy="990538"/>
          </a:xfrm>
          <a:prstGeom prst="rect">
            <a:avLst/>
          </a:prstGeom>
        </p:spPr>
      </p:pic>
    </p:spTree>
    <p:extLst>
      <p:ext uri="{BB962C8B-B14F-4D97-AF65-F5344CB8AC3E}">
        <p14:creationId xmlns:p14="http://schemas.microsoft.com/office/powerpoint/2010/main" val="1467873469"/>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Ejemplo: Teléfono</a:t>
            </a:r>
          </a:p>
        </p:txBody>
      </p:sp>
      <p:sp>
        <p:nvSpPr>
          <p:cNvPr id="3" name="Marcador de contenido 2"/>
          <p:cNvSpPr>
            <a:spLocks noGrp="1"/>
          </p:cNvSpPr>
          <p:nvPr>
            <p:ph idx="1"/>
          </p:nvPr>
        </p:nvSpPr>
        <p:spPr/>
        <p:txBody>
          <a:bodyPr>
            <a:normAutofit/>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 Celular</a:t>
            </a:r>
            <a:endParaRPr lang="es-AR" sz="2799" dirty="0">
              <a:ea typeface="Arimo"/>
              <a:cs typeface="Arimo"/>
              <a:sym typeface="Arimo"/>
            </a:endParaRPr>
          </a:p>
          <a:p>
            <a:endParaRPr lang="es-AR" dirty="0"/>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latin typeface="Consolas" panose="020B0609020204030204" pitchFamily="49" charset="0"/>
                <a:ea typeface="Courier New"/>
                <a:cs typeface="Courier New" panose="02070309020205020404" pitchFamily="49" charset="0"/>
                <a:sym typeface="Courier New"/>
              </a:rPr>
              <a:t> </a:t>
            </a: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latin typeface="Consolas" panose="020B0609020204030204" pitchFamily="49" charset="0"/>
                <a:ea typeface="Courier New"/>
                <a:cs typeface="Courier New" panose="02070309020205020404" pitchFamily="49" charset="0"/>
                <a:sym typeface="Courier New"/>
              </a:rPr>
              <a:t> </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111</a:t>
            </a:fld>
            <a:endParaRPr lang="es-AR" dirty="0"/>
          </a:p>
        </p:txBody>
      </p:sp>
      <p:pic>
        <p:nvPicPr>
          <p:cNvPr id="10"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4083" y="784089"/>
            <a:ext cx="1320662" cy="13362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940545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Ejemplo: Teléfono</a:t>
            </a:r>
          </a:p>
        </p:txBody>
      </p:sp>
      <p:sp>
        <p:nvSpPr>
          <p:cNvPr id="3" name="Marcador de contenido 2"/>
          <p:cNvSpPr>
            <a:spLocks noGrp="1"/>
          </p:cNvSpPr>
          <p:nvPr>
            <p:ph idx="1"/>
          </p:nvPr>
        </p:nvSpPr>
        <p:spPr/>
        <p:txBody>
          <a:bodyPr>
            <a:normAutofit/>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 Celular</a:t>
            </a:r>
            <a:endParaRPr lang="es-AR" sz="2799" dirty="0">
              <a:ea typeface="Arimo"/>
              <a:cs typeface="Arimo"/>
              <a:sym typeface="Arimo"/>
            </a:endParaRPr>
          </a:p>
          <a:p>
            <a:endParaRPr lang="es-AR" dirty="0">
              <a:solidFill>
                <a:srgbClr val="292929"/>
              </a:solidFill>
            </a:endParaRPr>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número – marca - antena</a:t>
            </a: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solidFill>
                <a:srgbClr val="292929"/>
              </a:solidFill>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sonar – llamar – enviar mensajes</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112</a:t>
            </a:fld>
            <a:endParaRPr lang="es-AR" dirty="0"/>
          </a:p>
        </p:txBody>
      </p:sp>
      <p:pic>
        <p:nvPicPr>
          <p:cNvPr id="10"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4083" y="784089"/>
            <a:ext cx="1320662" cy="13362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743561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Ejemplo: Teléfono</a:t>
            </a:r>
          </a:p>
        </p:txBody>
      </p:sp>
      <p:sp>
        <p:nvSpPr>
          <p:cNvPr id="3" name="Marcador de contenido 2"/>
          <p:cNvSpPr>
            <a:spLocks noGrp="1"/>
          </p:cNvSpPr>
          <p:nvPr>
            <p:ph idx="1"/>
          </p:nvPr>
        </p:nvSpPr>
        <p:spPr>
          <a:xfrm>
            <a:off x="628650" y="2160000"/>
            <a:ext cx="7886700" cy="4351338"/>
          </a:xfrm>
        </p:spPr>
        <p:txBody>
          <a:bodyPr>
            <a:normAutofit/>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 Público</a:t>
            </a:r>
            <a:endParaRPr lang="es-AR" sz="2799" dirty="0">
              <a:ea typeface="Arimo"/>
              <a:cs typeface="Arimo"/>
              <a:sym typeface="Arimo"/>
            </a:endParaRPr>
          </a:p>
          <a:p>
            <a:endParaRPr lang="es-AR" dirty="0"/>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latin typeface="Consolas" panose="020B0609020204030204" pitchFamily="49" charset="0"/>
                <a:ea typeface="Courier New"/>
                <a:cs typeface="Courier New" panose="02070309020205020404" pitchFamily="49" charset="0"/>
                <a:sym typeface="Courier New"/>
              </a:rPr>
              <a:t> </a:t>
            </a: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latin typeface="Consolas" panose="020B0609020204030204" pitchFamily="49" charset="0"/>
                <a:ea typeface="Courier New"/>
                <a:cs typeface="Courier New" panose="02070309020205020404" pitchFamily="49" charset="0"/>
                <a:sym typeface="Courier New"/>
              </a:rPr>
              <a:t> </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113</a:t>
            </a:fld>
            <a:endParaRPr lang="es-AR" dirty="0"/>
          </a:p>
        </p:txBody>
      </p:sp>
      <p:pic>
        <p:nvPicPr>
          <p:cNvPr id="9" name="Imagen 8"/>
          <p:cNvPicPr>
            <a:picLocks noChangeAspect="1"/>
          </p:cNvPicPr>
          <p:nvPr/>
        </p:nvPicPr>
        <p:blipFill rotWithShape="1">
          <a:blip r:embed="rId2">
            <a:extLst>
              <a:ext uri="{28A0092B-C50C-407E-A947-70E740481C1C}">
                <a14:useLocalDpi xmlns:a14="http://schemas.microsoft.com/office/drawing/2010/main" val="0"/>
              </a:ext>
            </a:extLst>
          </a:blip>
          <a:srcRect l="11441" r="11945"/>
          <a:stretch/>
        </p:blipFill>
        <p:spPr>
          <a:xfrm flipH="1">
            <a:off x="8458200" y="771827"/>
            <a:ext cx="605121" cy="1146454"/>
          </a:xfrm>
          <a:prstGeom prst="rect">
            <a:avLst/>
          </a:prstGeom>
        </p:spPr>
      </p:pic>
    </p:spTree>
    <p:extLst>
      <p:ext uri="{BB962C8B-B14F-4D97-AF65-F5344CB8AC3E}">
        <p14:creationId xmlns:p14="http://schemas.microsoft.com/office/powerpoint/2010/main" val="211333316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Ejemplo: Teléfono</a:t>
            </a:r>
          </a:p>
        </p:txBody>
      </p:sp>
      <p:sp>
        <p:nvSpPr>
          <p:cNvPr id="3" name="Marcador de contenido 2"/>
          <p:cNvSpPr>
            <a:spLocks noGrp="1"/>
          </p:cNvSpPr>
          <p:nvPr>
            <p:ph idx="1"/>
          </p:nvPr>
        </p:nvSpPr>
        <p:spPr>
          <a:xfrm>
            <a:off x="628650" y="2160000"/>
            <a:ext cx="7886700" cy="4351338"/>
          </a:xfrm>
        </p:spPr>
        <p:txBody>
          <a:bodyPr>
            <a:normAutofit lnSpcReduction="10000"/>
          </a:bodyPr>
          <a:lstStyle/>
          <a:p>
            <a:pPr marL="0" indent="0" algn="ctr">
              <a:buSzPct val="25000"/>
              <a:buNone/>
            </a:pPr>
            <a:r>
              <a:rPr lang="es-AR" sz="2799" dirty="0">
                <a:ea typeface="Arimo"/>
                <a:cs typeface="Arimo"/>
                <a:sym typeface="Arimo"/>
              </a:rPr>
              <a:t>Se quiere modelar una clase </a:t>
            </a:r>
            <a:r>
              <a:rPr lang="es-AR" sz="2799" b="1" dirty="0">
                <a:ea typeface="Arimo"/>
                <a:cs typeface="Arimo"/>
                <a:sym typeface="Arimo"/>
              </a:rPr>
              <a:t>Teléfono Público</a:t>
            </a:r>
            <a:endParaRPr lang="es-AR" sz="2799" dirty="0">
              <a:ea typeface="Arimo"/>
              <a:cs typeface="Arimo"/>
              <a:sym typeface="Arimo"/>
            </a:endParaRPr>
          </a:p>
          <a:p>
            <a:endParaRPr lang="es-AR" dirty="0">
              <a:solidFill>
                <a:srgbClr val="292929"/>
              </a:solidFill>
            </a:endParaRPr>
          </a:p>
          <a:p>
            <a:pPr>
              <a:buSzPct val="100000"/>
            </a:pPr>
            <a:r>
              <a:rPr lang="es-AR" sz="2799" dirty="0">
                <a:ea typeface="Arimo"/>
                <a:cs typeface="Arimo"/>
                <a:sym typeface="Arimo"/>
              </a:rPr>
              <a:t>¿Cuáles serían sus atributos?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número – marca - ubicación</a:t>
            </a:r>
          </a:p>
          <a:p>
            <a:pPr marL="0" indent="0">
              <a:buSzPct val="25000"/>
              <a:buNone/>
            </a:pPr>
            <a:r>
              <a:rPr lang="es-AR" sz="2799" dirty="0">
                <a:latin typeface="Courier New" panose="02070309020205020404" pitchFamily="49" charset="0"/>
                <a:ea typeface="Arimo"/>
                <a:cs typeface="Courier New" panose="02070309020205020404" pitchFamily="49" charset="0"/>
                <a:sym typeface="Arimo"/>
              </a:rPr>
              <a:t> </a:t>
            </a:r>
            <a:endParaRPr lang="es-AR" sz="2799" dirty="0">
              <a:solidFill>
                <a:srgbClr val="292929"/>
              </a:solidFill>
              <a:ea typeface="Arimo"/>
              <a:cs typeface="Arimo"/>
              <a:sym typeface="Arimo"/>
            </a:endParaRPr>
          </a:p>
          <a:p>
            <a:pPr>
              <a:buSzPct val="100000"/>
            </a:pPr>
            <a:r>
              <a:rPr lang="es-AR" sz="2799" dirty="0">
                <a:ea typeface="Arimo"/>
                <a:cs typeface="Arimo"/>
                <a:sym typeface="Arimo"/>
              </a:rPr>
              <a:t>¿Cuáles serían sus comportamientos?</a:t>
            </a:r>
          </a:p>
          <a:p>
            <a:pPr marL="0" indent="0" algn="ctr">
              <a:buSzPct val="25000"/>
              <a:buNone/>
            </a:pPr>
            <a:endParaRPr lang="es-AR" sz="1200" b="1" dirty="0">
              <a:latin typeface="Courier New" panose="02070309020205020404" pitchFamily="49" charset="0"/>
              <a:ea typeface="Courier New"/>
              <a:cs typeface="Courier New" panose="02070309020205020404" pitchFamily="49" charset="0"/>
              <a:sym typeface="Courier New"/>
            </a:endParaRP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llamar – recibir crédito – </a:t>
            </a:r>
          </a:p>
          <a:p>
            <a:pPr marL="0" indent="0" algn="ctr">
              <a:buSzPct val="25000"/>
              <a:buNone/>
            </a:pPr>
            <a:r>
              <a:rPr lang="es-AR" sz="2799" b="1" dirty="0">
                <a:solidFill>
                  <a:srgbClr val="FF0000"/>
                </a:solidFill>
                <a:latin typeface="Consolas" panose="020B0609020204030204" pitchFamily="49" charset="0"/>
                <a:ea typeface="Courier New"/>
                <a:cs typeface="Courier New" panose="02070309020205020404" pitchFamily="49" charset="0"/>
                <a:sym typeface="Courier New"/>
              </a:rPr>
              <a:t>controlar crédito</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114</a:t>
            </a:fld>
            <a:endParaRPr lang="es-AR" dirty="0"/>
          </a:p>
        </p:txBody>
      </p:sp>
      <p:pic>
        <p:nvPicPr>
          <p:cNvPr id="9" name="Imagen 8"/>
          <p:cNvPicPr>
            <a:picLocks noChangeAspect="1"/>
          </p:cNvPicPr>
          <p:nvPr/>
        </p:nvPicPr>
        <p:blipFill rotWithShape="1">
          <a:blip r:embed="rId2">
            <a:extLst>
              <a:ext uri="{28A0092B-C50C-407E-A947-70E740481C1C}">
                <a14:useLocalDpi xmlns:a14="http://schemas.microsoft.com/office/drawing/2010/main" val="0"/>
              </a:ext>
            </a:extLst>
          </a:blip>
          <a:srcRect l="11441" r="11945"/>
          <a:stretch/>
        </p:blipFill>
        <p:spPr>
          <a:xfrm flipH="1">
            <a:off x="8458200" y="771827"/>
            <a:ext cx="605121" cy="1146454"/>
          </a:xfrm>
          <a:prstGeom prst="rect">
            <a:avLst/>
          </a:prstGeom>
        </p:spPr>
      </p:pic>
    </p:spTree>
    <p:extLst>
      <p:ext uri="{BB962C8B-B14F-4D97-AF65-F5344CB8AC3E}">
        <p14:creationId xmlns:p14="http://schemas.microsoft.com/office/powerpoint/2010/main" val="189073204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Ejemplo: Teléfono</a:t>
            </a:r>
          </a:p>
        </p:txBody>
      </p:sp>
      <p:sp>
        <p:nvSpPr>
          <p:cNvPr id="3" name="Marcador de contenido 2"/>
          <p:cNvSpPr>
            <a:spLocks noGrp="1"/>
          </p:cNvSpPr>
          <p:nvPr>
            <p:ph idx="1"/>
          </p:nvPr>
        </p:nvSpPr>
        <p:spPr>
          <a:xfrm>
            <a:off x="628650" y="2160000"/>
            <a:ext cx="7886700" cy="4351338"/>
          </a:xfrm>
        </p:spPr>
        <p:txBody>
          <a:bodyPr>
            <a:normAutofit/>
          </a:bodyPr>
          <a:lstStyle/>
          <a:p>
            <a:endParaRPr lang="es-AR" dirty="0"/>
          </a:p>
          <a:p>
            <a:endParaRPr lang="es-AR" dirty="0"/>
          </a:p>
          <a:p>
            <a:r>
              <a:rPr lang="es-AR" dirty="0"/>
              <a:t>Cada uno de los tipos de teléfono tienen </a:t>
            </a:r>
            <a:r>
              <a:rPr lang="es-AR" b="1" u="sng" dirty="0"/>
              <a:t>características comunes</a:t>
            </a:r>
            <a:r>
              <a:rPr lang="es-AR" dirty="0"/>
              <a:t>.</a:t>
            </a:r>
          </a:p>
          <a:p>
            <a:endParaRPr lang="es-AR" dirty="0"/>
          </a:p>
          <a:p>
            <a:r>
              <a:rPr lang="es-AR" dirty="0"/>
              <a:t>Tanto Teléfono Celular como Teléfono Público </a:t>
            </a:r>
            <a:r>
              <a:rPr lang="es-AR" b="1" u="sng" dirty="0"/>
              <a:t>heredan</a:t>
            </a:r>
            <a:r>
              <a:rPr lang="es-AR" dirty="0"/>
              <a:t> atributos y comportamiento del Teléfono.</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115</a:t>
            </a:fld>
            <a:endParaRPr lang="es-AR" dirty="0"/>
          </a:p>
        </p:txBody>
      </p:sp>
      <p:grpSp>
        <p:nvGrpSpPr>
          <p:cNvPr id="6" name="Grupo 5"/>
          <p:cNvGrpSpPr/>
          <p:nvPr/>
        </p:nvGrpSpPr>
        <p:grpSpPr>
          <a:xfrm>
            <a:off x="7086568" y="784089"/>
            <a:ext cx="2033903" cy="1432400"/>
            <a:chOff x="7086568" y="784089"/>
            <a:chExt cx="2033903" cy="1432400"/>
          </a:xfrm>
        </p:grpSpPr>
        <p:pic>
          <p:nvPicPr>
            <p:cNvPr id="7"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3130" y="784089"/>
              <a:ext cx="1320662" cy="1336226"/>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n 8"/>
            <p:cNvPicPr>
              <a:picLocks noChangeAspect="1"/>
            </p:cNvPicPr>
            <p:nvPr/>
          </p:nvPicPr>
          <p:blipFill rotWithShape="1">
            <a:blip r:embed="rId3">
              <a:extLst>
                <a:ext uri="{28A0092B-C50C-407E-A947-70E740481C1C}">
                  <a14:useLocalDpi xmlns:a14="http://schemas.microsoft.com/office/drawing/2010/main" val="0"/>
                </a:ext>
              </a:extLst>
            </a:blip>
            <a:srcRect l="11441" r="11945"/>
            <a:stretch/>
          </p:blipFill>
          <p:spPr>
            <a:xfrm flipH="1">
              <a:off x="8515350" y="1070035"/>
              <a:ext cx="605121" cy="1146454"/>
            </a:xfrm>
            <a:prstGeom prst="rect">
              <a:avLst/>
            </a:prstGeom>
          </p:spPr>
        </p:pic>
        <p:pic>
          <p:nvPicPr>
            <p:cNvPr id="8" name="Marcador de contenido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6568" y="803826"/>
              <a:ext cx="990538" cy="990538"/>
            </a:xfrm>
            <a:prstGeom prst="rect">
              <a:avLst/>
            </a:prstGeom>
          </p:spPr>
        </p:pic>
      </p:grpSp>
    </p:spTree>
    <p:extLst>
      <p:ext uri="{BB962C8B-B14F-4D97-AF65-F5344CB8AC3E}">
        <p14:creationId xmlns:p14="http://schemas.microsoft.com/office/powerpoint/2010/main" val="375084038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Ejemplo: Teléfono</a:t>
            </a:r>
          </a:p>
        </p:txBody>
      </p:sp>
      <p:graphicFrame>
        <p:nvGraphicFramePr>
          <p:cNvPr id="17" name="Marcador de contenido 16"/>
          <p:cNvGraphicFramePr>
            <a:graphicFrameLocks noGrp="1"/>
          </p:cNvGraphicFramePr>
          <p:nvPr>
            <p:ph idx="1"/>
            <p:extLst>
              <p:ext uri="{D42A27DB-BD31-4B8C-83A1-F6EECF244321}">
                <p14:modId xmlns:p14="http://schemas.microsoft.com/office/powerpoint/2010/main" val="570371251"/>
              </p:ext>
            </p:extLst>
          </p:nvPr>
        </p:nvGraphicFramePr>
        <p:xfrm>
          <a:off x="3162684" y="2099955"/>
          <a:ext cx="3044730" cy="1651000"/>
        </p:xfrm>
        <a:graphic>
          <a:graphicData uri="http://schemas.openxmlformats.org/drawingml/2006/table">
            <a:tbl>
              <a:tblPr>
                <a:tableStyleId>{5C22544A-7EE6-4342-B048-85BDC9FD1C3A}</a:tableStyleId>
              </a:tblPr>
              <a:tblGrid>
                <a:gridCol w="3044730">
                  <a:extLst>
                    <a:ext uri="{9D8B030D-6E8A-4147-A177-3AD203B41FA5}">
                      <a16:colId xmlns:a16="http://schemas.microsoft.com/office/drawing/2014/main" val="20000"/>
                    </a:ext>
                  </a:extLst>
                </a:gridCol>
              </a:tblGrid>
              <a:tr h="370840">
                <a:tc>
                  <a:txBody>
                    <a:bodyPr/>
                    <a:lstStyle/>
                    <a:p>
                      <a:pPr algn="ctr"/>
                      <a:r>
                        <a:rPr lang="en-GB" b="1" dirty="0">
                          <a:solidFill>
                            <a:schemeClr val="tx1"/>
                          </a:solidFill>
                          <a:latin typeface="Arial" panose="020B0604020202020204" pitchFamily="34" charset="0"/>
                          <a:cs typeface="Arial" panose="020B0604020202020204" pitchFamily="34" charset="0"/>
                        </a:rPr>
                        <a:t>TELEFONO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0840">
                <a:tc>
                  <a:txBody>
                    <a:bodyPr/>
                    <a:lstStyle/>
                    <a:p>
                      <a:r>
                        <a:rPr lang="en-GB" dirty="0" err="1">
                          <a:latin typeface="Arial" panose="020B0604020202020204" pitchFamily="34" charset="0"/>
                          <a:cs typeface="Arial" panose="020B0604020202020204" pitchFamily="34" charset="0"/>
                        </a:rPr>
                        <a:t>numero</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marca</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r>
                        <a:rPr lang="en-GB" dirty="0" err="1">
                          <a:latin typeface="Arial" panose="020B0604020202020204" pitchFamily="34" charset="0"/>
                          <a:cs typeface="Arial" panose="020B0604020202020204" pitchFamily="34" charset="0"/>
                        </a:rPr>
                        <a:t>llamar</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numero</a:t>
                      </a:r>
                      <a:r>
                        <a:rPr lang="en-GB" dirty="0">
                          <a:latin typeface="Arial" panose="020B0604020202020204" pitchFamily="34" charset="0"/>
                          <a:cs typeface="Arial" panose="020B0604020202020204" pitchFamily="34" charset="0"/>
                        </a:rPr>
                        <a:t>)</a:t>
                      </a:r>
                    </a:p>
                    <a:p>
                      <a:r>
                        <a:rPr lang="en-GB" dirty="0">
                          <a:latin typeface="Arial" panose="020B0604020202020204" pitchFamily="34" charset="0"/>
                          <a:cs typeface="Arial" panose="020B0604020202020204" pitchFamily="34" charset="0"/>
                        </a:rPr>
                        <a:t>sonar()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116</a:t>
            </a:fld>
            <a:endParaRPr lang="es-AR" dirty="0"/>
          </a:p>
        </p:txBody>
      </p:sp>
      <p:grpSp>
        <p:nvGrpSpPr>
          <p:cNvPr id="6" name="Grupo 5"/>
          <p:cNvGrpSpPr/>
          <p:nvPr/>
        </p:nvGrpSpPr>
        <p:grpSpPr>
          <a:xfrm>
            <a:off x="7086568" y="784089"/>
            <a:ext cx="2033903" cy="1432400"/>
            <a:chOff x="7086568" y="784089"/>
            <a:chExt cx="2033903" cy="1432400"/>
          </a:xfrm>
        </p:grpSpPr>
        <p:pic>
          <p:nvPicPr>
            <p:cNvPr id="7"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3130" y="784089"/>
              <a:ext cx="1320662" cy="1336226"/>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n 8"/>
            <p:cNvPicPr>
              <a:picLocks noChangeAspect="1"/>
            </p:cNvPicPr>
            <p:nvPr/>
          </p:nvPicPr>
          <p:blipFill rotWithShape="1">
            <a:blip r:embed="rId3">
              <a:extLst>
                <a:ext uri="{28A0092B-C50C-407E-A947-70E740481C1C}">
                  <a14:useLocalDpi xmlns:a14="http://schemas.microsoft.com/office/drawing/2010/main" val="0"/>
                </a:ext>
              </a:extLst>
            </a:blip>
            <a:srcRect l="11441" r="11945"/>
            <a:stretch/>
          </p:blipFill>
          <p:spPr>
            <a:xfrm flipH="1">
              <a:off x="8515350" y="1070035"/>
              <a:ext cx="605121" cy="1146454"/>
            </a:xfrm>
            <a:prstGeom prst="rect">
              <a:avLst/>
            </a:prstGeom>
          </p:spPr>
        </p:pic>
        <p:pic>
          <p:nvPicPr>
            <p:cNvPr id="8" name="Marcador de contenido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6568" y="803826"/>
              <a:ext cx="990538" cy="990538"/>
            </a:xfrm>
            <a:prstGeom prst="rect">
              <a:avLst/>
            </a:prstGeom>
          </p:spPr>
        </p:pic>
      </p:grpSp>
      <p:grpSp>
        <p:nvGrpSpPr>
          <p:cNvPr id="20" name="Grupo 19"/>
          <p:cNvGrpSpPr/>
          <p:nvPr/>
        </p:nvGrpSpPr>
        <p:grpSpPr>
          <a:xfrm rot="1860000">
            <a:off x="3475697" y="3658329"/>
            <a:ext cx="290286" cy="1296000"/>
            <a:chOff x="-1886857" y="3661511"/>
            <a:chExt cx="290286" cy="1027860"/>
          </a:xfrm>
        </p:grpSpPr>
        <p:sp>
          <p:nvSpPr>
            <p:cNvPr id="21" name="Triángulo isósceles 2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2" name="Conector recto 21"/>
            <p:cNvCxnSpPr>
              <a:stCxn id="2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8" name="Marcador de contenido 16"/>
          <p:cNvGraphicFramePr>
            <a:graphicFrameLocks/>
          </p:cNvGraphicFramePr>
          <p:nvPr>
            <p:extLst>
              <p:ext uri="{D42A27DB-BD31-4B8C-83A1-F6EECF244321}">
                <p14:modId xmlns:p14="http://schemas.microsoft.com/office/powerpoint/2010/main" val="2286770289"/>
              </p:ext>
            </p:extLst>
          </p:nvPr>
        </p:nvGraphicFramePr>
        <p:xfrm>
          <a:off x="673073" y="4341057"/>
          <a:ext cx="3565097" cy="2199640"/>
        </p:xfrm>
        <a:graphic>
          <a:graphicData uri="http://schemas.openxmlformats.org/drawingml/2006/table">
            <a:tbl>
              <a:tblPr>
                <a:tableStyleId>{5C22544A-7EE6-4342-B048-85BDC9FD1C3A}</a:tableStyleId>
              </a:tblPr>
              <a:tblGrid>
                <a:gridCol w="3565097">
                  <a:extLst>
                    <a:ext uri="{9D8B030D-6E8A-4147-A177-3AD203B41FA5}">
                      <a16:colId xmlns:a16="http://schemas.microsoft.com/office/drawing/2014/main" val="20000"/>
                    </a:ext>
                  </a:extLst>
                </a:gridCol>
              </a:tblGrid>
              <a:tr h="370840">
                <a:tc>
                  <a:txBody>
                    <a:bodyPr/>
                    <a:lstStyle/>
                    <a:p>
                      <a:pPr algn="ctr"/>
                      <a:r>
                        <a:rPr lang="en-GB" b="1" dirty="0">
                          <a:solidFill>
                            <a:schemeClr val="tx1"/>
                          </a:solidFill>
                          <a:latin typeface="Arial" panose="020B0604020202020204" pitchFamily="34" charset="0"/>
                          <a:cs typeface="Arial" panose="020B0604020202020204" pitchFamily="34" charset="0"/>
                        </a:rPr>
                        <a:t>TELEFONO CELULAR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0840">
                <a:tc>
                  <a:txBody>
                    <a:bodyPr/>
                    <a:lstStyle/>
                    <a:p>
                      <a:r>
                        <a:rPr lang="en-GB" dirty="0" err="1">
                          <a:latin typeface="Arial" panose="020B0604020202020204" pitchFamily="34" charset="0"/>
                          <a:cs typeface="Arial" panose="020B0604020202020204" pitchFamily="34" charset="0"/>
                        </a:rPr>
                        <a:t>numero</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marca</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antena</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r>
                        <a:rPr lang="en-GB" dirty="0" err="1">
                          <a:latin typeface="Arial" panose="020B0604020202020204" pitchFamily="34" charset="0"/>
                          <a:cs typeface="Arial" panose="020B0604020202020204" pitchFamily="34" charset="0"/>
                        </a:rPr>
                        <a:t>llamar</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numero</a:t>
                      </a:r>
                      <a:r>
                        <a:rPr lang="en-GB" dirty="0">
                          <a:latin typeface="Arial" panose="020B0604020202020204" pitchFamily="34" charset="0"/>
                          <a:cs typeface="Arial" panose="020B0604020202020204" pitchFamily="34" charset="0"/>
                        </a:rPr>
                        <a:t>)</a:t>
                      </a:r>
                    </a:p>
                    <a:p>
                      <a:r>
                        <a:rPr lang="en-GB" dirty="0">
                          <a:latin typeface="Arial" panose="020B0604020202020204" pitchFamily="34" charset="0"/>
                          <a:cs typeface="Arial" panose="020B0604020202020204" pitchFamily="34" charset="0"/>
                        </a:rPr>
                        <a:t>sonar()</a:t>
                      </a:r>
                    </a:p>
                    <a:p>
                      <a:r>
                        <a:rPr lang="en-GB" dirty="0" err="1">
                          <a:latin typeface="Arial" panose="020B0604020202020204" pitchFamily="34" charset="0"/>
                          <a:cs typeface="Arial" panose="020B0604020202020204" pitchFamily="34" charset="0"/>
                        </a:rPr>
                        <a:t>enviarMensaje</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mensaje,numero</a:t>
                      </a:r>
                      <a:r>
                        <a:rPr lang="en-GB" dirty="0">
                          <a:latin typeface="Arial" panose="020B0604020202020204" pitchFamily="34" charset="0"/>
                          <a:cs typeface="Arial" panose="020B0604020202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bl>
          </a:graphicData>
        </a:graphic>
      </p:graphicFrame>
      <p:grpSp>
        <p:nvGrpSpPr>
          <p:cNvPr id="23" name="Grupo 22"/>
          <p:cNvGrpSpPr/>
          <p:nvPr/>
        </p:nvGrpSpPr>
        <p:grpSpPr>
          <a:xfrm rot="19740000" flipH="1">
            <a:off x="5754593" y="3658329"/>
            <a:ext cx="290286" cy="1296000"/>
            <a:chOff x="-1886857" y="3661511"/>
            <a:chExt cx="290286" cy="1027860"/>
          </a:xfrm>
        </p:grpSpPr>
        <p:sp>
          <p:nvSpPr>
            <p:cNvPr id="24" name="Triángulo isósceles 23"/>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5" name="Conector recto 24"/>
            <p:cNvCxnSpPr>
              <a:stCxn id="24"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9" name="Marcador de contenido 16"/>
          <p:cNvGraphicFramePr>
            <a:graphicFrameLocks/>
          </p:cNvGraphicFramePr>
          <p:nvPr>
            <p:extLst>
              <p:ext uri="{D42A27DB-BD31-4B8C-83A1-F6EECF244321}">
                <p14:modId xmlns:p14="http://schemas.microsoft.com/office/powerpoint/2010/main" val="1750083980"/>
              </p:ext>
            </p:extLst>
          </p:nvPr>
        </p:nvGraphicFramePr>
        <p:xfrm>
          <a:off x="5502602" y="4341057"/>
          <a:ext cx="3331190" cy="2199640"/>
        </p:xfrm>
        <a:graphic>
          <a:graphicData uri="http://schemas.openxmlformats.org/drawingml/2006/table">
            <a:tbl>
              <a:tblPr>
                <a:tableStyleId>{5C22544A-7EE6-4342-B048-85BDC9FD1C3A}</a:tableStyleId>
              </a:tblPr>
              <a:tblGrid>
                <a:gridCol w="3331190">
                  <a:extLst>
                    <a:ext uri="{9D8B030D-6E8A-4147-A177-3AD203B41FA5}">
                      <a16:colId xmlns:a16="http://schemas.microsoft.com/office/drawing/2014/main" val="20000"/>
                    </a:ext>
                  </a:extLst>
                </a:gridCol>
              </a:tblGrid>
              <a:tr h="370840">
                <a:tc>
                  <a:txBody>
                    <a:bodyPr/>
                    <a:lstStyle/>
                    <a:p>
                      <a:pPr algn="ctr"/>
                      <a:r>
                        <a:rPr lang="en-GB" b="1" dirty="0">
                          <a:solidFill>
                            <a:schemeClr val="tx1"/>
                          </a:solidFill>
                          <a:latin typeface="Arial" panose="020B0604020202020204" pitchFamily="34" charset="0"/>
                          <a:cs typeface="Arial" panose="020B0604020202020204" pitchFamily="34" charset="0"/>
                        </a:rPr>
                        <a:t>TELEFONO PUBLICO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0840">
                <a:tc>
                  <a:txBody>
                    <a:bodyPr/>
                    <a:lstStyle/>
                    <a:p>
                      <a:r>
                        <a:rPr lang="en-GB" dirty="0" err="1">
                          <a:latin typeface="Arial" panose="020B0604020202020204" pitchFamily="34" charset="0"/>
                          <a:cs typeface="Arial" panose="020B0604020202020204" pitchFamily="34" charset="0"/>
                        </a:rPr>
                        <a:t>numero</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marca</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ubicacion</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r>
                        <a:rPr lang="en-GB" dirty="0" err="1">
                          <a:latin typeface="Arial" panose="020B0604020202020204" pitchFamily="34" charset="0"/>
                          <a:cs typeface="Arial" panose="020B0604020202020204" pitchFamily="34" charset="0"/>
                        </a:rPr>
                        <a:t>llamar</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numero</a:t>
                      </a:r>
                      <a:r>
                        <a:rPr lang="en-GB" dirty="0">
                          <a:latin typeface="Arial" panose="020B0604020202020204" pitchFamily="34" charset="0"/>
                          <a:cs typeface="Arial" panose="020B0604020202020204" pitchFamily="34" charset="0"/>
                        </a:rPr>
                        <a:t>)</a:t>
                      </a:r>
                    </a:p>
                    <a:p>
                      <a:r>
                        <a:rPr lang="en-GB" dirty="0" err="1">
                          <a:latin typeface="Arial" panose="020B0604020202020204" pitchFamily="34" charset="0"/>
                          <a:cs typeface="Arial" panose="020B0604020202020204" pitchFamily="34" charset="0"/>
                        </a:rPr>
                        <a:t>recibirCredito</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moneda</a:t>
                      </a:r>
                      <a:r>
                        <a:rPr lang="en-GB" dirty="0">
                          <a:latin typeface="Arial" panose="020B0604020202020204" pitchFamily="34" charset="0"/>
                          <a:cs typeface="Arial" panose="020B0604020202020204" pitchFamily="34" charset="0"/>
                        </a:rPr>
                        <a:t>)</a:t>
                      </a:r>
                    </a:p>
                    <a:p>
                      <a:r>
                        <a:rPr lang="en-GB" dirty="0" err="1">
                          <a:latin typeface="Arial" panose="020B0604020202020204" pitchFamily="34" charset="0"/>
                          <a:cs typeface="Arial" panose="020B0604020202020204" pitchFamily="34" charset="0"/>
                        </a:rPr>
                        <a:t>controlarCredito</a:t>
                      </a:r>
                      <a:r>
                        <a:rPr lang="en-GB" dirty="0">
                          <a:latin typeface="Arial" panose="020B0604020202020204" pitchFamily="34" charset="0"/>
                          <a:cs typeface="Arial" panose="020B0604020202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81650422"/>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Ejemplo: Teléfono</a:t>
            </a:r>
          </a:p>
        </p:txBody>
      </p:sp>
      <p:graphicFrame>
        <p:nvGraphicFramePr>
          <p:cNvPr id="17" name="Marcador de contenido 16"/>
          <p:cNvGraphicFramePr>
            <a:graphicFrameLocks noGrp="1"/>
          </p:cNvGraphicFramePr>
          <p:nvPr>
            <p:ph idx="1"/>
          </p:nvPr>
        </p:nvGraphicFramePr>
        <p:xfrm>
          <a:off x="3162684" y="2099955"/>
          <a:ext cx="3044730" cy="1651000"/>
        </p:xfrm>
        <a:graphic>
          <a:graphicData uri="http://schemas.openxmlformats.org/drawingml/2006/table">
            <a:tbl>
              <a:tblPr>
                <a:tableStyleId>{5C22544A-7EE6-4342-B048-85BDC9FD1C3A}</a:tableStyleId>
              </a:tblPr>
              <a:tblGrid>
                <a:gridCol w="3044730">
                  <a:extLst>
                    <a:ext uri="{9D8B030D-6E8A-4147-A177-3AD203B41FA5}">
                      <a16:colId xmlns:a16="http://schemas.microsoft.com/office/drawing/2014/main" val="20000"/>
                    </a:ext>
                  </a:extLst>
                </a:gridCol>
              </a:tblGrid>
              <a:tr h="370840">
                <a:tc>
                  <a:txBody>
                    <a:bodyPr/>
                    <a:lstStyle/>
                    <a:p>
                      <a:pPr algn="ctr"/>
                      <a:r>
                        <a:rPr lang="en-GB" b="1" dirty="0">
                          <a:solidFill>
                            <a:schemeClr val="tx1"/>
                          </a:solidFill>
                          <a:latin typeface="Arial" panose="020B0604020202020204" pitchFamily="34" charset="0"/>
                          <a:cs typeface="Arial" panose="020B0604020202020204" pitchFamily="34" charset="0"/>
                        </a:rPr>
                        <a:t>TELEFONO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0840">
                <a:tc>
                  <a:txBody>
                    <a:bodyPr/>
                    <a:lstStyle/>
                    <a:p>
                      <a:r>
                        <a:rPr lang="en-GB" dirty="0" err="1">
                          <a:latin typeface="Arial" panose="020B0604020202020204" pitchFamily="34" charset="0"/>
                          <a:cs typeface="Arial" panose="020B0604020202020204" pitchFamily="34" charset="0"/>
                        </a:rPr>
                        <a:t>numero</a:t>
                      </a:r>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marca</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r>
                        <a:rPr lang="en-GB" dirty="0" err="1">
                          <a:latin typeface="Arial" panose="020B0604020202020204" pitchFamily="34" charset="0"/>
                          <a:cs typeface="Arial" panose="020B0604020202020204" pitchFamily="34" charset="0"/>
                        </a:rPr>
                        <a:t>llamar</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numero</a:t>
                      </a:r>
                      <a:r>
                        <a:rPr lang="en-GB" dirty="0">
                          <a:latin typeface="Arial" panose="020B0604020202020204" pitchFamily="34" charset="0"/>
                          <a:cs typeface="Arial" panose="020B0604020202020204" pitchFamily="34" charset="0"/>
                        </a:rPr>
                        <a:t>)</a:t>
                      </a:r>
                    </a:p>
                    <a:p>
                      <a:r>
                        <a:rPr lang="en-GB" dirty="0">
                          <a:latin typeface="Arial" panose="020B0604020202020204" pitchFamily="34" charset="0"/>
                          <a:cs typeface="Arial" panose="020B0604020202020204" pitchFamily="34" charset="0"/>
                        </a:rPr>
                        <a:t>sonar()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117</a:t>
            </a:fld>
            <a:endParaRPr lang="es-AR" dirty="0"/>
          </a:p>
        </p:txBody>
      </p:sp>
      <p:grpSp>
        <p:nvGrpSpPr>
          <p:cNvPr id="6" name="Grupo 5"/>
          <p:cNvGrpSpPr/>
          <p:nvPr/>
        </p:nvGrpSpPr>
        <p:grpSpPr>
          <a:xfrm>
            <a:off x="7086568" y="784089"/>
            <a:ext cx="2033903" cy="1432400"/>
            <a:chOff x="7086568" y="784089"/>
            <a:chExt cx="2033903" cy="1432400"/>
          </a:xfrm>
        </p:grpSpPr>
        <p:pic>
          <p:nvPicPr>
            <p:cNvPr id="7"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3130" y="784089"/>
              <a:ext cx="1320662" cy="1336226"/>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n 8"/>
            <p:cNvPicPr>
              <a:picLocks noChangeAspect="1"/>
            </p:cNvPicPr>
            <p:nvPr/>
          </p:nvPicPr>
          <p:blipFill rotWithShape="1">
            <a:blip r:embed="rId3">
              <a:extLst>
                <a:ext uri="{28A0092B-C50C-407E-A947-70E740481C1C}">
                  <a14:useLocalDpi xmlns:a14="http://schemas.microsoft.com/office/drawing/2010/main" val="0"/>
                </a:ext>
              </a:extLst>
            </a:blip>
            <a:srcRect l="11441" r="11945"/>
            <a:stretch/>
          </p:blipFill>
          <p:spPr>
            <a:xfrm flipH="1">
              <a:off x="8515350" y="1070035"/>
              <a:ext cx="605121" cy="1146454"/>
            </a:xfrm>
            <a:prstGeom prst="rect">
              <a:avLst/>
            </a:prstGeom>
          </p:spPr>
        </p:pic>
        <p:pic>
          <p:nvPicPr>
            <p:cNvPr id="8" name="Marcador de contenido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6568" y="803826"/>
              <a:ext cx="990538" cy="990538"/>
            </a:xfrm>
            <a:prstGeom prst="rect">
              <a:avLst/>
            </a:prstGeom>
          </p:spPr>
        </p:pic>
      </p:grpSp>
      <p:grpSp>
        <p:nvGrpSpPr>
          <p:cNvPr id="20" name="Grupo 19"/>
          <p:cNvGrpSpPr/>
          <p:nvPr/>
        </p:nvGrpSpPr>
        <p:grpSpPr>
          <a:xfrm rot="1860000">
            <a:off x="3475697" y="3658329"/>
            <a:ext cx="290286" cy="1296000"/>
            <a:chOff x="-1886857" y="3661511"/>
            <a:chExt cx="290286" cy="1027860"/>
          </a:xfrm>
        </p:grpSpPr>
        <p:sp>
          <p:nvSpPr>
            <p:cNvPr id="21" name="Triángulo isósceles 2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2" name="Conector recto 21"/>
            <p:cNvCxnSpPr>
              <a:stCxn id="2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8" name="Marcador de contenido 16"/>
          <p:cNvGraphicFramePr>
            <a:graphicFrameLocks/>
          </p:cNvGraphicFramePr>
          <p:nvPr>
            <p:extLst>
              <p:ext uri="{D42A27DB-BD31-4B8C-83A1-F6EECF244321}">
                <p14:modId xmlns:p14="http://schemas.microsoft.com/office/powerpoint/2010/main" val="2138575698"/>
              </p:ext>
            </p:extLst>
          </p:nvPr>
        </p:nvGraphicFramePr>
        <p:xfrm>
          <a:off x="673073" y="4341057"/>
          <a:ext cx="3565097" cy="1112520"/>
        </p:xfrm>
        <a:graphic>
          <a:graphicData uri="http://schemas.openxmlformats.org/drawingml/2006/table">
            <a:tbl>
              <a:tblPr>
                <a:tableStyleId>{5C22544A-7EE6-4342-B048-85BDC9FD1C3A}</a:tableStyleId>
              </a:tblPr>
              <a:tblGrid>
                <a:gridCol w="3565097">
                  <a:extLst>
                    <a:ext uri="{9D8B030D-6E8A-4147-A177-3AD203B41FA5}">
                      <a16:colId xmlns:a16="http://schemas.microsoft.com/office/drawing/2014/main" val="20000"/>
                    </a:ext>
                  </a:extLst>
                </a:gridCol>
              </a:tblGrid>
              <a:tr h="370840">
                <a:tc>
                  <a:txBody>
                    <a:bodyPr/>
                    <a:lstStyle/>
                    <a:p>
                      <a:pPr algn="ctr"/>
                      <a:r>
                        <a:rPr lang="en-GB" b="1" dirty="0">
                          <a:solidFill>
                            <a:schemeClr val="tx1"/>
                          </a:solidFill>
                          <a:latin typeface="Arial" panose="020B0604020202020204" pitchFamily="34" charset="0"/>
                          <a:cs typeface="Arial" panose="020B0604020202020204" pitchFamily="34" charset="0"/>
                        </a:rPr>
                        <a:t>TELEFONO CELULAR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0840">
                <a:tc>
                  <a:txBody>
                    <a:bodyPr/>
                    <a:lstStyle/>
                    <a:p>
                      <a:r>
                        <a:rPr lang="en-GB" dirty="0" err="1">
                          <a:latin typeface="Arial" panose="020B0604020202020204" pitchFamily="34" charset="0"/>
                          <a:cs typeface="Arial" panose="020B0604020202020204" pitchFamily="34" charset="0"/>
                        </a:rPr>
                        <a:t>antena</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r>
                        <a:rPr lang="en-GB" dirty="0" err="1">
                          <a:latin typeface="Arial" panose="020B0604020202020204" pitchFamily="34" charset="0"/>
                          <a:cs typeface="Arial" panose="020B0604020202020204" pitchFamily="34" charset="0"/>
                        </a:rPr>
                        <a:t>enviarMensaje</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mensaje,numero</a:t>
                      </a:r>
                      <a:r>
                        <a:rPr lang="en-GB" dirty="0">
                          <a:latin typeface="Arial" panose="020B0604020202020204" pitchFamily="34" charset="0"/>
                          <a:cs typeface="Arial" panose="020B0604020202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bl>
          </a:graphicData>
        </a:graphic>
      </p:graphicFrame>
      <p:grpSp>
        <p:nvGrpSpPr>
          <p:cNvPr id="23" name="Grupo 22"/>
          <p:cNvGrpSpPr/>
          <p:nvPr/>
        </p:nvGrpSpPr>
        <p:grpSpPr>
          <a:xfrm rot="19740000" flipH="1">
            <a:off x="5754593" y="3658329"/>
            <a:ext cx="290286" cy="1296000"/>
            <a:chOff x="-1886857" y="3661511"/>
            <a:chExt cx="290286" cy="1027860"/>
          </a:xfrm>
        </p:grpSpPr>
        <p:sp>
          <p:nvSpPr>
            <p:cNvPr id="24" name="Triángulo isósceles 23"/>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5" name="Conector recto 24"/>
            <p:cNvCxnSpPr>
              <a:stCxn id="24"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9" name="Marcador de contenido 16"/>
          <p:cNvGraphicFramePr>
            <a:graphicFrameLocks/>
          </p:cNvGraphicFramePr>
          <p:nvPr>
            <p:extLst>
              <p:ext uri="{D42A27DB-BD31-4B8C-83A1-F6EECF244321}">
                <p14:modId xmlns:p14="http://schemas.microsoft.com/office/powerpoint/2010/main" val="1030364188"/>
              </p:ext>
            </p:extLst>
          </p:nvPr>
        </p:nvGraphicFramePr>
        <p:xfrm>
          <a:off x="5502602" y="4341057"/>
          <a:ext cx="3331190" cy="1381760"/>
        </p:xfrm>
        <a:graphic>
          <a:graphicData uri="http://schemas.openxmlformats.org/drawingml/2006/table">
            <a:tbl>
              <a:tblPr>
                <a:tableStyleId>{5C22544A-7EE6-4342-B048-85BDC9FD1C3A}</a:tableStyleId>
              </a:tblPr>
              <a:tblGrid>
                <a:gridCol w="3331190">
                  <a:extLst>
                    <a:ext uri="{9D8B030D-6E8A-4147-A177-3AD203B41FA5}">
                      <a16:colId xmlns:a16="http://schemas.microsoft.com/office/drawing/2014/main" val="20000"/>
                    </a:ext>
                  </a:extLst>
                </a:gridCol>
              </a:tblGrid>
              <a:tr h="370840">
                <a:tc>
                  <a:txBody>
                    <a:bodyPr/>
                    <a:lstStyle/>
                    <a:p>
                      <a:pPr algn="ctr"/>
                      <a:r>
                        <a:rPr lang="en-GB" b="1" dirty="0">
                          <a:solidFill>
                            <a:schemeClr val="tx1"/>
                          </a:solidFill>
                          <a:latin typeface="Arial" panose="020B0604020202020204" pitchFamily="34" charset="0"/>
                          <a:cs typeface="Arial" panose="020B0604020202020204" pitchFamily="34" charset="0"/>
                        </a:rPr>
                        <a:t>TELEFONO PUBLICO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0840">
                <a:tc>
                  <a:txBody>
                    <a:bodyPr/>
                    <a:lstStyle/>
                    <a:p>
                      <a:r>
                        <a:rPr lang="en-GB" dirty="0" err="1">
                          <a:latin typeface="Arial" panose="020B0604020202020204" pitchFamily="34" charset="0"/>
                          <a:cs typeface="Arial" panose="020B0604020202020204" pitchFamily="34" charset="0"/>
                        </a:rPr>
                        <a:t>ubicacion</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r>
                        <a:rPr lang="en-GB" dirty="0" err="1">
                          <a:latin typeface="Arial" panose="020B0604020202020204" pitchFamily="34" charset="0"/>
                          <a:cs typeface="Arial" panose="020B0604020202020204" pitchFamily="34" charset="0"/>
                        </a:rPr>
                        <a:t>recibirCredito</a:t>
                      </a:r>
                      <a:r>
                        <a:rPr lang="en-GB" dirty="0">
                          <a:latin typeface="Arial" panose="020B0604020202020204" pitchFamily="34" charset="0"/>
                          <a:cs typeface="Arial" panose="020B0604020202020204" pitchFamily="34" charset="0"/>
                        </a:rPr>
                        <a:t>(</a:t>
                      </a:r>
                      <a:r>
                        <a:rPr lang="en-GB" dirty="0" err="1">
                          <a:latin typeface="Arial" panose="020B0604020202020204" pitchFamily="34" charset="0"/>
                          <a:cs typeface="Arial" panose="020B0604020202020204" pitchFamily="34" charset="0"/>
                        </a:rPr>
                        <a:t>moneda</a:t>
                      </a:r>
                      <a:r>
                        <a:rPr lang="en-GB" dirty="0">
                          <a:latin typeface="Arial" panose="020B0604020202020204" pitchFamily="34" charset="0"/>
                          <a:cs typeface="Arial" panose="020B0604020202020204" pitchFamily="34" charset="0"/>
                        </a:rPr>
                        <a:t>)</a:t>
                      </a:r>
                    </a:p>
                    <a:p>
                      <a:r>
                        <a:rPr lang="en-GB" dirty="0" err="1">
                          <a:latin typeface="Arial" panose="020B0604020202020204" pitchFamily="34" charset="0"/>
                          <a:cs typeface="Arial" panose="020B0604020202020204" pitchFamily="34" charset="0"/>
                        </a:rPr>
                        <a:t>controlarCredito</a:t>
                      </a:r>
                      <a:r>
                        <a:rPr lang="en-GB" dirty="0">
                          <a:latin typeface="Arial" panose="020B0604020202020204" pitchFamily="34" charset="0"/>
                          <a:cs typeface="Arial" panose="020B0604020202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bl>
          </a:graphicData>
        </a:graphic>
      </p:graphicFrame>
      <p:cxnSp>
        <p:nvCxnSpPr>
          <p:cNvPr id="26" name="Shape 212"/>
          <p:cNvCxnSpPr/>
          <p:nvPr/>
        </p:nvCxnSpPr>
        <p:spPr>
          <a:xfrm>
            <a:off x="2610840" y="2653700"/>
            <a:ext cx="504666" cy="0"/>
          </a:xfrm>
          <a:prstGeom prst="straightConnector1">
            <a:avLst/>
          </a:prstGeom>
          <a:noFill/>
          <a:ln w="76300" cap="flat" cmpd="sng">
            <a:solidFill>
              <a:srgbClr val="FF3300"/>
            </a:solidFill>
            <a:prstDash val="solid"/>
            <a:miter/>
            <a:headEnd type="none" w="med" len="med"/>
            <a:tailEnd type="triangle" w="med" len="lg"/>
          </a:ln>
        </p:spPr>
      </p:cxnSp>
      <p:cxnSp>
        <p:nvCxnSpPr>
          <p:cNvPr id="27" name="Shape 214"/>
          <p:cNvCxnSpPr/>
          <p:nvPr/>
        </p:nvCxnSpPr>
        <p:spPr>
          <a:xfrm>
            <a:off x="2610840" y="3307638"/>
            <a:ext cx="504666" cy="0"/>
          </a:xfrm>
          <a:prstGeom prst="straightConnector1">
            <a:avLst/>
          </a:prstGeom>
          <a:noFill/>
          <a:ln w="76300" cap="flat" cmpd="sng">
            <a:solidFill>
              <a:srgbClr val="CC9900"/>
            </a:solidFill>
            <a:prstDash val="solid"/>
            <a:miter/>
            <a:headEnd type="none" w="med" len="med"/>
            <a:tailEnd type="triangle" w="med" len="lg"/>
          </a:ln>
        </p:spPr>
      </p:cxnSp>
      <p:cxnSp>
        <p:nvCxnSpPr>
          <p:cNvPr id="28" name="Shape 217"/>
          <p:cNvCxnSpPr/>
          <p:nvPr/>
        </p:nvCxnSpPr>
        <p:spPr>
          <a:xfrm>
            <a:off x="123984" y="4890802"/>
            <a:ext cx="504666" cy="0"/>
          </a:xfrm>
          <a:prstGeom prst="straightConnector1">
            <a:avLst/>
          </a:prstGeom>
          <a:noFill/>
          <a:ln w="76300" cap="flat" cmpd="sng">
            <a:solidFill>
              <a:srgbClr val="0000FF"/>
            </a:solidFill>
            <a:prstDash val="solid"/>
            <a:miter/>
            <a:headEnd type="none" w="med" len="med"/>
            <a:tailEnd type="triangle" w="med" len="lg"/>
          </a:ln>
        </p:spPr>
      </p:cxnSp>
      <p:cxnSp>
        <p:nvCxnSpPr>
          <p:cNvPr id="29" name="Shape 218"/>
          <p:cNvCxnSpPr/>
          <p:nvPr/>
        </p:nvCxnSpPr>
        <p:spPr>
          <a:xfrm>
            <a:off x="123984" y="5263161"/>
            <a:ext cx="504666" cy="0"/>
          </a:xfrm>
          <a:prstGeom prst="straightConnector1">
            <a:avLst/>
          </a:prstGeom>
          <a:noFill/>
          <a:ln w="76300" cap="flat" cmpd="sng">
            <a:solidFill>
              <a:srgbClr val="33CC33"/>
            </a:solidFill>
            <a:prstDash val="solid"/>
            <a:miter/>
            <a:headEnd type="none" w="med" len="med"/>
            <a:tailEnd type="triangle" w="med" len="lg"/>
          </a:ln>
        </p:spPr>
      </p:cxnSp>
      <p:cxnSp>
        <p:nvCxnSpPr>
          <p:cNvPr id="30" name="Shape 212"/>
          <p:cNvCxnSpPr/>
          <p:nvPr/>
        </p:nvCxnSpPr>
        <p:spPr>
          <a:xfrm>
            <a:off x="2610840" y="2965757"/>
            <a:ext cx="504666" cy="0"/>
          </a:xfrm>
          <a:prstGeom prst="straightConnector1">
            <a:avLst/>
          </a:prstGeom>
          <a:noFill/>
          <a:ln w="76300" cap="flat" cmpd="sng">
            <a:solidFill>
              <a:srgbClr val="FF3300"/>
            </a:solidFill>
            <a:prstDash val="solid"/>
            <a:miter/>
            <a:headEnd type="none" w="med" len="med"/>
            <a:tailEnd type="triangle" w="med" len="lg"/>
          </a:ln>
        </p:spPr>
      </p:cxnSp>
      <p:cxnSp>
        <p:nvCxnSpPr>
          <p:cNvPr id="31" name="Shape 214"/>
          <p:cNvCxnSpPr/>
          <p:nvPr/>
        </p:nvCxnSpPr>
        <p:spPr>
          <a:xfrm>
            <a:off x="2628990" y="3609196"/>
            <a:ext cx="504666" cy="0"/>
          </a:xfrm>
          <a:prstGeom prst="straightConnector1">
            <a:avLst/>
          </a:prstGeom>
          <a:noFill/>
          <a:ln w="76300" cap="flat" cmpd="sng">
            <a:solidFill>
              <a:srgbClr val="CC9900"/>
            </a:solidFill>
            <a:prstDash val="solid"/>
            <a:miter/>
            <a:headEnd type="none" w="med" len="med"/>
            <a:tailEnd type="triangle" w="med" len="lg"/>
          </a:ln>
        </p:spPr>
      </p:cxnSp>
      <p:cxnSp>
        <p:nvCxnSpPr>
          <p:cNvPr id="32" name="Shape 217"/>
          <p:cNvCxnSpPr/>
          <p:nvPr/>
        </p:nvCxnSpPr>
        <p:spPr>
          <a:xfrm>
            <a:off x="4936913" y="4890802"/>
            <a:ext cx="504666" cy="0"/>
          </a:xfrm>
          <a:prstGeom prst="straightConnector1">
            <a:avLst/>
          </a:prstGeom>
          <a:noFill/>
          <a:ln w="76300" cap="flat" cmpd="sng">
            <a:solidFill>
              <a:srgbClr val="0000FF"/>
            </a:solidFill>
            <a:prstDash val="solid"/>
            <a:miter/>
            <a:headEnd type="none" w="med" len="med"/>
            <a:tailEnd type="triangle" w="med" len="lg"/>
          </a:ln>
        </p:spPr>
      </p:cxnSp>
      <p:cxnSp>
        <p:nvCxnSpPr>
          <p:cNvPr id="33" name="Shape 218"/>
          <p:cNvCxnSpPr/>
          <p:nvPr/>
        </p:nvCxnSpPr>
        <p:spPr>
          <a:xfrm>
            <a:off x="4936913" y="5415561"/>
            <a:ext cx="504666" cy="0"/>
          </a:xfrm>
          <a:prstGeom prst="straightConnector1">
            <a:avLst/>
          </a:prstGeom>
          <a:noFill/>
          <a:ln w="76300" cap="flat" cmpd="sng">
            <a:solidFill>
              <a:srgbClr val="33CC33"/>
            </a:solidFill>
            <a:prstDash val="solid"/>
            <a:miter/>
            <a:headEnd type="none" w="med" len="med"/>
            <a:tailEnd type="triangle" w="med" len="lg"/>
          </a:ln>
        </p:spPr>
      </p:cxnSp>
    </p:spTree>
    <p:extLst>
      <p:ext uri="{BB962C8B-B14F-4D97-AF65-F5344CB8AC3E}">
        <p14:creationId xmlns:p14="http://schemas.microsoft.com/office/powerpoint/2010/main" val="93448667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Resumen</a:t>
            </a:r>
          </a:p>
        </p:txBody>
      </p:sp>
      <p:sp>
        <p:nvSpPr>
          <p:cNvPr id="3" name="Marcador de contenido 2"/>
          <p:cNvSpPr>
            <a:spLocks noGrp="1"/>
          </p:cNvSpPr>
          <p:nvPr>
            <p:ph idx="1"/>
          </p:nvPr>
        </p:nvSpPr>
        <p:spPr/>
        <p:txBody>
          <a:bodyPr>
            <a:normAutofit/>
          </a:bodyPr>
          <a:lstStyle/>
          <a:p>
            <a:r>
              <a:rPr lang="es-AR" dirty="0"/>
              <a:t>¿Qué es?</a:t>
            </a:r>
          </a:p>
          <a:p>
            <a:endParaRPr lang="es-AR" dirty="0"/>
          </a:p>
          <a:p>
            <a:pPr marL="0" indent="0" algn="ctr">
              <a:buSzPct val="25000"/>
              <a:buNone/>
            </a:pPr>
            <a:r>
              <a:rPr lang="es-AR" b="1" dirty="0">
                <a:solidFill>
                  <a:srgbClr val="292929"/>
                </a:solidFill>
                <a:ea typeface="Arimo"/>
                <a:cs typeface="Arimo"/>
                <a:sym typeface="Arimo"/>
              </a:rPr>
              <a:t> </a:t>
            </a:r>
            <a:r>
              <a:rPr lang="es-AR" b="1" dirty="0">
                <a:ea typeface="Arimo"/>
                <a:cs typeface="Arimo"/>
                <a:sym typeface="Arimo"/>
              </a:rPr>
              <a:t>La herencia toma una clase existente  </a:t>
            </a:r>
          </a:p>
          <a:p>
            <a:pPr marL="0" indent="0" algn="ctr">
              <a:buSzPct val="25000"/>
              <a:buNone/>
            </a:pPr>
            <a:r>
              <a:rPr lang="es-AR" b="1" dirty="0">
                <a:ea typeface="Arimo"/>
                <a:cs typeface="Arimo"/>
                <a:sym typeface="Arimo"/>
              </a:rPr>
              <a:t>y construye una versión especializada </a:t>
            </a:r>
          </a:p>
          <a:p>
            <a:pPr marL="0" indent="0" algn="ctr">
              <a:buSzPct val="25000"/>
              <a:buNone/>
            </a:pPr>
            <a:r>
              <a:rPr lang="es-AR" b="1" dirty="0">
                <a:solidFill>
                  <a:srgbClr val="FF0000"/>
                </a:solidFill>
                <a:ea typeface="Arimo"/>
                <a:cs typeface="Arimo"/>
                <a:sym typeface="Arimo"/>
              </a:rPr>
              <a:t>reusabilidad de código.</a:t>
            </a:r>
            <a:endParaRPr lang="es-AR" b="1" dirty="0">
              <a:solidFill>
                <a:srgbClr val="FF0000"/>
              </a:solidFill>
            </a:endParaRPr>
          </a:p>
          <a:p>
            <a:endParaRPr lang="es-AR" dirty="0">
              <a:solidFill>
                <a:srgbClr val="FF0000"/>
              </a:solidFill>
            </a:endParaRPr>
          </a:p>
          <a:p>
            <a:r>
              <a:rPr lang="es-AR" dirty="0"/>
              <a:t>En la clase </a:t>
            </a:r>
            <a:r>
              <a:rPr lang="es-AR" b="1" dirty="0"/>
              <a:t>hija</a:t>
            </a:r>
            <a:r>
              <a:rPr lang="es-AR" dirty="0"/>
              <a:t> se definen las diferencias respecto de la clase </a:t>
            </a:r>
            <a:r>
              <a:rPr lang="es-AR" b="1" dirty="0"/>
              <a:t>padre. </a:t>
            </a:r>
          </a:p>
          <a:p>
            <a:endParaRPr lang="es-AR" dirty="0"/>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118</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5696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Operadores Condicionales</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11</a:t>
            </a:fld>
            <a:endParaRPr lang="es-ES_tradnl" dirty="0"/>
          </a:p>
        </p:txBody>
      </p:sp>
      <p:graphicFrame>
        <p:nvGraphicFramePr>
          <p:cNvPr id="8" name="Shape 197"/>
          <p:cNvGraphicFramePr/>
          <p:nvPr>
            <p:extLst/>
          </p:nvPr>
        </p:nvGraphicFramePr>
        <p:xfrm>
          <a:off x="387927" y="2149493"/>
          <a:ext cx="8127422" cy="3707154"/>
        </p:xfrm>
        <a:graphic>
          <a:graphicData uri="http://schemas.openxmlformats.org/drawingml/2006/table">
            <a:tbl>
              <a:tblPr>
                <a:noFill/>
              </a:tblPr>
              <a:tblGrid>
                <a:gridCol w="2671163">
                  <a:extLst>
                    <a:ext uri="{9D8B030D-6E8A-4147-A177-3AD203B41FA5}">
                      <a16:colId xmlns:a16="http://schemas.microsoft.com/office/drawing/2014/main" val="20000"/>
                    </a:ext>
                  </a:extLst>
                </a:gridCol>
                <a:gridCol w="2049790">
                  <a:extLst>
                    <a:ext uri="{9D8B030D-6E8A-4147-A177-3AD203B41FA5}">
                      <a16:colId xmlns:a16="http://schemas.microsoft.com/office/drawing/2014/main" val="20001"/>
                    </a:ext>
                  </a:extLst>
                </a:gridCol>
                <a:gridCol w="3406469">
                  <a:extLst>
                    <a:ext uri="{9D8B030D-6E8A-4147-A177-3AD203B41FA5}">
                      <a16:colId xmlns:a16="http://schemas.microsoft.com/office/drawing/2014/main" val="20002"/>
                    </a:ext>
                  </a:extLst>
                </a:gridCol>
              </a:tblGrid>
              <a:tr h="331010">
                <a:tc>
                  <a:txBody>
                    <a:bodyPr/>
                    <a:lstStyle/>
                    <a:p>
                      <a:pPr lvl="0" algn="ctr" rtl="0">
                        <a:spcBef>
                          <a:spcPts val="0"/>
                        </a:spcBef>
                        <a:buNone/>
                      </a:pPr>
                      <a:r>
                        <a:rPr lang="es-AR" sz="1800" b="1" dirty="0">
                          <a:latin typeface="Arial" panose="020B0604020202020204" pitchFamily="34" charset="0"/>
                          <a:cs typeface="Arial" panose="020B0604020202020204" pitchFamily="34" charset="0"/>
                        </a:rPr>
                        <a:t>Operador</a:t>
                      </a:r>
                    </a:p>
                  </a:txBody>
                  <a:tcPr marL="91425" marR="91425" marT="91425" marB="91425">
                    <a:solidFill>
                      <a:srgbClr val="EFEFEF"/>
                    </a:solidFill>
                  </a:tcPr>
                </a:tc>
                <a:tc>
                  <a:txBody>
                    <a:bodyPr/>
                    <a:lstStyle/>
                    <a:p>
                      <a:pPr lvl="0" algn="ctr" rtl="0">
                        <a:spcBef>
                          <a:spcPts val="0"/>
                        </a:spcBef>
                        <a:buNone/>
                      </a:pPr>
                      <a:r>
                        <a:rPr lang="es-AR" sz="1800" b="1" dirty="0">
                          <a:solidFill>
                            <a:schemeClr val="dk1"/>
                          </a:solidFill>
                          <a:latin typeface="Arial" panose="020B0604020202020204" pitchFamily="34" charset="0"/>
                          <a:cs typeface="Arial" panose="020B0604020202020204" pitchFamily="34" charset="0"/>
                        </a:rPr>
                        <a:t>Nombre</a:t>
                      </a:r>
                    </a:p>
                  </a:txBody>
                  <a:tcPr marL="91425" marR="91425" marT="91425" marB="91425">
                    <a:solidFill>
                      <a:srgbClr val="EFEFEF"/>
                    </a:solidFill>
                  </a:tcPr>
                </a:tc>
                <a:tc>
                  <a:txBody>
                    <a:bodyPr/>
                    <a:lstStyle/>
                    <a:p>
                      <a:pPr lvl="0" algn="ctr" rtl="0">
                        <a:spcBef>
                          <a:spcPts val="0"/>
                        </a:spcBef>
                        <a:buNone/>
                      </a:pPr>
                      <a:r>
                        <a:rPr lang="es-AR" sz="1800" b="1" dirty="0">
                          <a:solidFill>
                            <a:schemeClr val="dk1"/>
                          </a:solidFill>
                          <a:latin typeface="Arial" panose="020B0604020202020204" pitchFamily="34" charset="0"/>
                          <a:cs typeface="Arial" panose="020B0604020202020204" pitchFamily="34" charset="0"/>
                        </a:rPr>
                        <a:t>Significado</a:t>
                      </a:r>
                    </a:p>
                  </a:txBody>
                  <a:tcPr marL="91425" marR="91425" marT="91425" marB="91425">
                    <a:solidFill>
                      <a:srgbClr val="EFEFEF"/>
                    </a:solidFill>
                  </a:tcPr>
                </a:tc>
                <a:extLst>
                  <a:ext uri="{0D108BD9-81ED-4DB2-BD59-A6C34878D82A}">
                    <a16:rowId xmlns:a16="http://schemas.microsoft.com/office/drawing/2014/main" val="10000"/>
                  </a:ext>
                </a:extLst>
              </a:tr>
              <a:tr h="517537">
                <a:tc>
                  <a:txBody>
                    <a:bodyPr/>
                    <a:lstStyle/>
                    <a:p>
                      <a:pPr marL="0" lvl="0" algn="ctr" defTabSz="914400" rtl="0" eaLnBrk="1" latinLnBrk="0" hangingPunct="1">
                        <a:lnSpc>
                          <a:spcPct val="115000"/>
                        </a:lnSpc>
                        <a:spcBef>
                          <a:spcPts val="0"/>
                        </a:spcBef>
                        <a:buClr>
                          <a:schemeClr val="dk1"/>
                        </a:buClr>
                        <a:buSzPct val="73333"/>
                        <a:buFont typeface="Arial"/>
                        <a:buNone/>
                      </a:pPr>
                      <a:r>
                        <a:rPr lang="es-AR" sz="1600" kern="1200" dirty="0">
                          <a:solidFill>
                            <a:schemeClr val="tx1"/>
                          </a:solidFill>
                          <a:latin typeface="Arial" panose="020B0604020202020204" pitchFamily="34" charset="0"/>
                          <a:ea typeface="+mn-ea"/>
                          <a:cs typeface="Arial" panose="020B0604020202020204" pitchFamily="34" charset="0"/>
                        </a:rPr>
                        <a:t>&amp;&amp; (circuito corto)</a:t>
                      </a:r>
                    </a:p>
                  </a:txBody>
                  <a:tcPr marL="91425" marR="91425" marT="91425" marB="91425" anchor="ctr">
                    <a:lnB w="12700" cap="flat" cmpd="sng" algn="ctr">
                      <a:solidFill>
                        <a:schemeClr val="tx1"/>
                      </a:solidFill>
                      <a:prstDash val="solid"/>
                      <a:round/>
                      <a:headEnd type="none" w="med" len="med"/>
                      <a:tailEnd type="none" w="med" len="med"/>
                    </a:lnB>
                  </a:tcPr>
                </a:tc>
                <a:tc rowSpan="2">
                  <a:txBody>
                    <a:bodyPr/>
                    <a:lstStyle/>
                    <a:p>
                      <a:pPr marL="0" lvl="0" algn="ctr" defTabSz="914400" rtl="0" eaLnBrk="1" latinLnBrk="0" hangingPunct="1">
                        <a:spcBef>
                          <a:spcPts val="0"/>
                        </a:spcBef>
                        <a:buNone/>
                      </a:pPr>
                      <a:r>
                        <a:rPr lang="es-AR" sz="1600" kern="1200" dirty="0">
                          <a:solidFill>
                            <a:schemeClr val="tx1"/>
                          </a:solidFill>
                          <a:latin typeface="Arial" panose="020B0604020202020204" pitchFamily="34" charset="0"/>
                          <a:ea typeface="+mn-ea"/>
                          <a:cs typeface="Arial" panose="020B0604020202020204" pitchFamily="34" charset="0"/>
                        </a:rPr>
                        <a:t>AND lógico</a:t>
                      </a:r>
                    </a:p>
                  </a:txBody>
                  <a:tcPr marL="91425" marR="91425" marT="91425" marB="91425" anchor="ctr"/>
                </a:tc>
                <a:tc rowSpan="2">
                  <a:txBody>
                    <a:bodyPr/>
                    <a:lstStyle/>
                    <a:p>
                      <a:pPr marL="0" lvl="0" algn="ctr" defTabSz="914400" rtl="0" eaLnBrk="1" latinLnBrk="0" hangingPunct="1">
                        <a:lnSpc>
                          <a:spcPct val="115000"/>
                        </a:lnSpc>
                        <a:spcBef>
                          <a:spcPts val="0"/>
                        </a:spcBef>
                        <a:buNone/>
                      </a:pPr>
                      <a:r>
                        <a:rPr lang="es-AR" sz="1600" kern="1200" dirty="0">
                          <a:solidFill>
                            <a:schemeClr val="tx1"/>
                          </a:solidFill>
                          <a:latin typeface="Arial" panose="020B0604020202020204" pitchFamily="34" charset="0"/>
                          <a:ea typeface="+mn-ea"/>
                          <a:cs typeface="Arial" panose="020B0604020202020204" pitchFamily="34" charset="0"/>
                        </a:rPr>
                        <a:t>Devuelve </a:t>
                      </a:r>
                      <a:r>
                        <a:rPr lang="es-AR" sz="1600" b="1" kern="1200" dirty="0">
                          <a:solidFill>
                            <a:schemeClr val="tx1"/>
                          </a:solidFill>
                          <a:latin typeface="Arial" panose="020B0604020202020204" pitchFamily="34" charset="0"/>
                          <a:ea typeface="+mn-ea"/>
                          <a:cs typeface="Arial" panose="020B0604020202020204" pitchFamily="34" charset="0"/>
                        </a:rPr>
                        <a:t>true</a:t>
                      </a:r>
                      <a:r>
                        <a:rPr lang="es-AR" sz="1600" kern="1200" dirty="0">
                          <a:solidFill>
                            <a:schemeClr val="tx1"/>
                          </a:solidFill>
                          <a:latin typeface="Arial" panose="020B0604020202020204" pitchFamily="34" charset="0"/>
                          <a:ea typeface="+mn-ea"/>
                          <a:cs typeface="Arial" panose="020B0604020202020204" pitchFamily="34" charset="0"/>
                        </a:rPr>
                        <a:t> si TODAS las condiciones son verdaderas y </a:t>
                      </a:r>
                      <a:r>
                        <a:rPr lang="es-AR" sz="1600" b="1" kern="1200" dirty="0">
                          <a:solidFill>
                            <a:schemeClr val="tx1"/>
                          </a:solidFill>
                          <a:latin typeface="Arial" panose="020B0604020202020204" pitchFamily="34" charset="0"/>
                          <a:ea typeface="+mn-ea"/>
                          <a:cs typeface="Arial" panose="020B0604020202020204" pitchFamily="34" charset="0"/>
                        </a:rPr>
                        <a:t>false</a:t>
                      </a:r>
                      <a:r>
                        <a:rPr lang="es-AR" sz="1600" kern="1200" dirty="0">
                          <a:solidFill>
                            <a:schemeClr val="tx1"/>
                          </a:solidFill>
                          <a:latin typeface="Arial" panose="020B0604020202020204" pitchFamily="34" charset="0"/>
                          <a:ea typeface="+mn-ea"/>
                          <a:cs typeface="Arial" panose="020B0604020202020204" pitchFamily="34" charset="0"/>
                        </a:rPr>
                        <a:t> si al menos una es falsa</a:t>
                      </a:r>
                    </a:p>
                  </a:txBody>
                  <a:tcPr marL="91425" marR="91425" marT="91425" marB="91425" anchor="ctr"/>
                </a:tc>
                <a:extLst>
                  <a:ext uri="{0D108BD9-81ED-4DB2-BD59-A6C34878D82A}">
                    <a16:rowId xmlns:a16="http://schemas.microsoft.com/office/drawing/2014/main" val="10001"/>
                  </a:ext>
                </a:extLst>
              </a:tr>
              <a:tr h="657267">
                <a:tc>
                  <a:txBody>
                    <a:bodyPr/>
                    <a:lstStyle/>
                    <a:p>
                      <a:pPr marL="0" marR="0" lvl="0" indent="0" algn="ctr" defTabSz="914400" rtl="0" eaLnBrk="1" fontAlgn="auto" latinLnBrk="0" hangingPunct="1">
                        <a:lnSpc>
                          <a:spcPct val="115000"/>
                        </a:lnSpc>
                        <a:spcBef>
                          <a:spcPts val="0"/>
                        </a:spcBef>
                        <a:spcAft>
                          <a:spcPts val="0"/>
                        </a:spcAft>
                        <a:buClrTx/>
                        <a:buSzTx/>
                        <a:buFontTx/>
                        <a:buNone/>
                        <a:tabLst/>
                        <a:defRPr/>
                      </a:pPr>
                      <a:r>
                        <a:rPr lang="es-AR" sz="1600" kern="1200" dirty="0">
                          <a:solidFill>
                            <a:schemeClr val="tx1"/>
                          </a:solidFill>
                          <a:latin typeface="Arial" panose="020B0604020202020204" pitchFamily="34" charset="0"/>
                          <a:ea typeface="+mn-ea"/>
                          <a:cs typeface="Arial" panose="020B0604020202020204" pitchFamily="34" charset="0"/>
                        </a:rPr>
                        <a:t>&amp;(circuito largo)</a:t>
                      </a:r>
                    </a:p>
                  </a:txBody>
                  <a:tcPr marL="91425" marR="91425" marT="91425" marB="91425"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AR"/>
                    </a:p>
                  </a:txBody>
                  <a:tcPr/>
                </a:tc>
                <a:tc vMerge="1">
                  <a:txBody>
                    <a:bodyPr/>
                    <a:lstStyle/>
                    <a:p>
                      <a:endParaRPr lang="es-AR"/>
                    </a:p>
                  </a:txBody>
                  <a:tcPr/>
                </a:tc>
                <a:extLst>
                  <a:ext uri="{0D108BD9-81ED-4DB2-BD59-A6C34878D82A}">
                    <a16:rowId xmlns:a16="http://schemas.microsoft.com/office/drawing/2014/main" val="10002"/>
                  </a:ext>
                </a:extLst>
              </a:tr>
              <a:tr h="577173">
                <a:tc>
                  <a:txBody>
                    <a:bodyPr/>
                    <a:lstStyle/>
                    <a:p>
                      <a:pPr lvl="0" algn="ctr" rtl="0">
                        <a:lnSpc>
                          <a:spcPct val="115000"/>
                        </a:lnSpc>
                        <a:spcBef>
                          <a:spcPts val="300"/>
                        </a:spcBef>
                        <a:buClr>
                          <a:schemeClr val="dk1"/>
                        </a:buClr>
                        <a:buSzPct val="73333"/>
                        <a:buFont typeface="Arial"/>
                        <a:buNone/>
                      </a:pPr>
                      <a:r>
                        <a:rPr lang="es-AR" sz="1600" kern="1200" dirty="0">
                          <a:solidFill>
                            <a:schemeClr val="tx1"/>
                          </a:solidFill>
                          <a:latin typeface="Arial" panose="020B0604020202020204" pitchFamily="34" charset="0"/>
                          <a:ea typeface="+mn-ea"/>
                          <a:cs typeface="Arial" panose="020B0604020202020204" pitchFamily="34" charset="0"/>
                        </a:rPr>
                        <a:t>|| (circuito corto)</a:t>
                      </a:r>
                    </a:p>
                  </a:txBody>
                  <a:tcPr marL="91425" marR="91425" marT="91425" marB="91425"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lvl="0" algn="ctr" rtl="0">
                        <a:spcBef>
                          <a:spcPts val="0"/>
                        </a:spcBef>
                        <a:buNone/>
                      </a:pPr>
                      <a:r>
                        <a:rPr lang="es-AR" sz="1600" kern="1200" dirty="0">
                          <a:solidFill>
                            <a:schemeClr val="tx1"/>
                          </a:solidFill>
                          <a:latin typeface="Arial" panose="020B0604020202020204" pitchFamily="34" charset="0"/>
                          <a:ea typeface="+mn-ea"/>
                          <a:cs typeface="Arial" panose="020B0604020202020204" pitchFamily="34" charset="0"/>
                        </a:rPr>
                        <a:t>OR lógico</a:t>
                      </a:r>
                    </a:p>
                  </a:txBody>
                  <a:tcPr marL="91425" marR="91425" marT="91425" marB="91425" anchor="ctr"/>
                </a:tc>
                <a:tc rowSpan="2">
                  <a:txBody>
                    <a:bodyPr/>
                    <a:lstStyle/>
                    <a:p>
                      <a:pPr lvl="0" algn="ctr" rtl="0">
                        <a:lnSpc>
                          <a:spcPct val="115000"/>
                        </a:lnSpc>
                        <a:spcBef>
                          <a:spcPts val="300"/>
                        </a:spcBef>
                        <a:buNone/>
                      </a:pPr>
                      <a:r>
                        <a:rPr lang="es-AR" sz="1600" kern="1200" dirty="0">
                          <a:solidFill>
                            <a:schemeClr val="tx1"/>
                          </a:solidFill>
                          <a:latin typeface="Arial" panose="020B0604020202020204" pitchFamily="34" charset="0"/>
                          <a:ea typeface="+mn-ea"/>
                          <a:cs typeface="Arial" panose="020B0604020202020204" pitchFamily="34" charset="0"/>
                        </a:rPr>
                        <a:t>Devuelve </a:t>
                      </a:r>
                      <a:r>
                        <a:rPr lang="es-AR" sz="1600" b="1" kern="1200" dirty="0">
                          <a:solidFill>
                            <a:schemeClr val="tx1"/>
                          </a:solidFill>
                          <a:latin typeface="Arial" panose="020B0604020202020204" pitchFamily="34" charset="0"/>
                          <a:ea typeface="+mn-ea"/>
                          <a:cs typeface="Arial" panose="020B0604020202020204" pitchFamily="34" charset="0"/>
                        </a:rPr>
                        <a:t>false</a:t>
                      </a:r>
                      <a:r>
                        <a:rPr lang="es-AR" sz="1600" kern="1200" dirty="0">
                          <a:solidFill>
                            <a:schemeClr val="tx1"/>
                          </a:solidFill>
                          <a:latin typeface="Arial" panose="020B0604020202020204" pitchFamily="34" charset="0"/>
                          <a:ea typeface="+mn-ea"/>
                          <a:cs typeface="Arial" panose="020B0604020202020204" pitchFamily="34" charset="0"/>
                        </a:rPr>
                        <a:t> si TODAS las condiciones son falsas y </a:t>
                      </a:r>
                      <a:r>
                        <a:rPr lang="es-AR" sz="1600" b="1" kern="1200" dirty="0">
                          <a:solidFill>
                            <a:schemeClr val="tx1"/>
                          </a:solidFill>
                          <a:latin typeface="Arial" panose="020B0604020202020204" pitchFamily="34" charset="0"/>
                          <a:ea typeface="+mn-ea"/>
                          <a:cs typeface="Arial" panose="020B0604020202020204" pitchFamily="34" charset="0"/>
                        </a:rPr>
                        <a:t>true</a:t>
                      </a:r>
                      <a:r>
                        <a:rPr lang="es-AR" sz="1600" kern="1200" dirty="0">
                          <a:solidFill>
                            <a:schemeClr val="tx1"/>
                          </a:solidFill>
                          <a:latin typeface="Arial" panose="020B0604020202020204" pitchFamily="34" charset="0"/>
                          <a:ea typeface="+mn-ea"/>
                          <a:cs typeface="Arial" panose="020B0604020202020204" pitchFamily="34" charset="0"/>
                        </a:rPr>
                        <a:t> si al menos una es verdadera</a:t>
                      </a:r>
                    </a:p>
                  </a:txBody>
                  <a:tcPr marL="91425" marR="91425" marT="91425" marB="91425" anchor="ctr"/>
                </a:tc>
                <a:extLst>
                  <a:ext uri="{0D108BD9-81ED-4DB2-BD59-A6C34878D82A}">
                    <a16:rowId xmlns:a16="http://schemas.microsoft.com/office/drawing/2014/main" val="10003"/>
                  </a:ext>
                </a:extLst>
              </a:tr>
              <a:tr h="754325">
                <a:tc>
                  <a:txBody>
                    <a:bodyPr/>
                    <a:lstStyle/>
                    <a:p>
                      <a:pPr lvl="0" algn="ctr" rtl="0">
                        <a:lnSpc>
                          <a:spcPct val="115000"/>
                        </a:lnSpc>
                        <a:spcBef>
                          <a:spcPts val="300"/>
                        </a:spcBef>
                        <a:buNone/>
                      </a:pPr>
                      <a:r>
                        <a:rPr lang="es-AR" sz="1600" kern="1200" dirty="0">
                          <a:solidFill>
                            <a:schemeClr val="tx1"/>
                          </a:solidFill>
                          <a:latin typeface="Arial" panose="020B0604020202020204" pitchFamily="34" charset="0"/>
                          <a:ea typeface="+mn-ea"/>
                          <a:cs typeface="Arial" panose="020B0604020202020204" pitchFamily="34" charset="0"/>
                        </a:rPr>
                        <a:t>| (circuito largo)</a:t>
                      </a:r>
                    </a:p>
                  </a:txBody>
                  <a:tcPr marL="91425" marR="91425" marT="91425" marB="91425"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s-AR"/>
                    </a:p>
                  </a:txBody>
                  <a:tcPr/>
                </a:tc>
                <a:tc vMerge="1">
                  <a:txBody>
                    <a:bodyPr/>
                    <a:lstStyle/>
                    <a:p>
                      <a:endParaRPr lang="es-AR"/>
                    </a:p>
                  </a:txBody>
                  <a:tcPr/>
                </a:tc>
                <a:extLst>
                  <a:ext uri="{0D108BD9-81ED-4DB2-BD59-A6C34878D82A}">
                    <a16:rowId xmlns:a16="http://schemas.microsoft.com/office/drawing/2014/main" val="10004"/>
                  </a:ext>
                </a:extLst>
              </a:tr>
              <a:tr h="521170">
                <a:tc>
                  <a:txBody>
                    <a:bodyPr/>
                    <a:lstStyle/>
                    <a:p>
                      <a:pPr marL="0" lvl="0" algn="ctr" defTabSz="914400" rtl="0" eaLnBrk="1" latinLnBrk="0" hangingPunct="1">
                        <a:lnSpc>
                          <a:spcPct val="115000"/>
                        </a:lnSpc>
                        <a:spcBef>
                          <a:spcPts val="0"/>
                        </a:spcBef>
                        <a:buClr>
                          <a:schemeClr val="dk1"/>
                        </a:buClr>
                        <a:buSzPct val="73333"/>
                        <a:buFont typeface="Arial"/>
                        <a:buNone/>
                      </a:pPr>
                      <a:r>
                        <a:rPr lang="es-AR" sz="1600" kern="1200" dirty="0">
                          <a:solidFill>
                            <a:schemeClr val="tx1"/>
                          </a:solidFill>
                          <a:latin typeface="Arial" panose="020B0604020202020204" pitchFamily="34" charset="0"/>
                          <a:ea typeface="+mn-ea"/>
                          <a:cs typeface="Arial" panose="020B0604020202020204" pitchFamily="34" charset="0"/>
                        </a:rPr>
                        <a:t>!</a:t>
                      </a:r>
                    </a:p>
                  </a:txBody>
                  <a:tcPr marL="91425" marR="91425" marT="91425" marB="91425" anchor="ctr">
                    <a:lnT w="12700" cap="flat" cmpd="sng" algn="ctr">
                      <a:solidFill>
                        <a:schemeClr val="tx1"/>
                      </a:solidFill>
                      <a:prstDash val="solid"/>
                      <a:round/>
                      <a:headEnd type="none" w="med" len="med"/>
                      <a:tailEnd type="none" w="med" len="med"/>
                    </a:lnT>
                  </a:tcPr>
                </a:tc>
                <a:tc>
                  <a:txBody>
                    <a:bodyPr/>
                    <a:lstStyle/>
                    <a:p>
                      <a:pPr marL="0" lvl="0" algn="ctr" defTabSz="914400" rtl="0" eaLnBrk="1" latinLnBrk="0" hangingPunct="1">
                        <a:spcBef>
                          <a:spcPts val="0"/>
                        </a:spcBef>
                        <a:buNone/>
                      </a:pPr>
                      <a:r>
                        <a:rPr lang="es-AR" sz="1600" kern="1200" dirty="0">
                          <a:solidFill>
                            <a:schemeClr val="tx1"/>
                          </a:solidFill>
                          <a:latin typeface="Arial" panose="020B0604020202020204" pitchFamily="34" charset="0"/>
                          <a:ea typeface="+mn-ea"/>
                          <a:cs typeface="Arial" panose="020B0604020202020204" pitchFamily="34" charset="0"/>
                        </a:rPr>
                        <a:t>NOT lógico</a:t>
                      </a:r>
                    </a:p>
                  </a:txBody>
                  <a:tcPr marL="91425" marR="91425" marT="91425" marB="91425" anchor="ctr"/>
                </a:tc>
                <a:tc>
                  <a:txBody>
                    <a:bodyPr/>
                    <a:lstStyle/>
                    <a:p>
                      <a:pPr marL="0" lvl="0" algn="ctr" defTabSz="914400" rtl="0" eaLnBrk="1" latinLnBrk="0" hangingPunct="1">
                        <a:lnSpc>
                          <a:spcPct val="115000"/>
                        </a:lnSpc>
                        <a:spcBef>
                          <a:spcPts val="0"/>
                        </a:spcBef>
                        <a:buNone/>
                      </a:pPr>
                      <a:r>
                        <a:rPr lang="es-AR" sz="1600" kern="1200" dirty="0">
                          <a:solidFill>
                            <a:schemeClr val="tx1"/>
                          </a:solidFill>
                          <a:latin typeface="Arial" panose="020B0604020202020204" pitchFamily="34" charset="0"/>
                          <a:ea typeface="+mn-ea"/>
                          <a:cs typeface="Arial" panose="020B0604020202020204" pitchFamily="34" charset="0"/>
                        </a:rPr>
                        <a:t>Devuelve </a:t>
                      </a:r>
                      <a:r>
                        <a:rPr lang="es-AR" sz="1600" b="1" kern="1200" dirty="0">
                          <a:solidFill>
                            <a:schemeClr val="tx1"/>
                          </a:solidFill>
                          <a:latin typeface="Arial" panose="020B0604020202020204" pitchFamily="34" charset="0"/>
                          <a:ea typeface="+mn-ea"/>
                          <a:cs typeface="Arial" panose="020B0604020202020204" pitchFamily="34" charset="0"/>
                        </a:rPr>
                        <a:t>false</a:t>
                      </a:r>
                      <a:r>
                        <a:rPr lang="es-AR" sz="1600" kern="1200" dirty="0">
                          <a:solidFill>
                            <a:schemeClr val="tx1"/>
                          </a:solidFill>
                          <a:latin typeface="Arial" panose="020B0604020202020204" pitchFamily="34" charset="0"/>
                          <a:ea typeface="+mn-ea"/>
                          <a:cs typeface="Arial" panose="020B0604020202020204" pitchFamily="34" charset="0"/>
                        </a:rPr>
                        <a:t> si la condición en verdadera y </a:t>
                      </a:r>
                      <a:r>
                        <a:rPr lang="es-AR" sz="1600" b="1" kern="1200" dirty="0">
                          <a:solidFill>
                            <a:schemeClr val="tx1"/>
                          </a:solidFill>
                          <a:latin typeface="Arial" panose="020B0604020202020204" pitchFamily="34" charset="0"/>
                          <a:ea typeface="+mn-ea"/>
                          <a:cs typeface="Arial" panose="020B0604020202020204" pitchFamily="34" charset="0"/>
                        </a:rPr>
                        <a:t>true</a:t>
                      </a:r>
                      <a:r>
                        <a:rPr lang="es-AR" sz="1600" kern="1200" dirty="0">
                          <a:solidFill>
                            <a:schemeClr val="tx1"/>
                          </a:solidFill>
                          <a:latin typeface="Arial" panose="020B0604020202020204" pitchFamily="34" charset="0"/>
                          <a:ea typeface="+mn-ea"/>
                          <a:cs typeface="Arial" panose="020B0604020202020204" pitchFamily="34" charset="0"/>
                        </a:rPr>
                        <a:t> si es falsa</a:t>
                      </a:r>
                    </a:p>
                  </a:txBody>
                  <a:tcPr marL="91425" marR="91425" marT="91425" marB="91425"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83203402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Resumen</a:t>
            </a:r>
          </a:p>
        </p:txBody>
      </p:sp>
      <p:sp>
        <p:nvSpPr>
          <p:cNvPr id="3" name="Marcador de contenido 2"/>
          <p:cNvSpPr>
            <a:spLocks noGrp="1"/>
          </p:cNvSpPr>
          <p:nvPr>
            <p:ph idx="1"/>
          </p:nvPr>
        </p:nvSpPr>
        <p:spPr/>
        <p:txBody>
          <a:bodyPr>
            <a:normAutofit/>
          </a:bodyPr>
          <a:lstStyle/>
          <a:p>
            <a:r>
              <a:rPr lang="es-AR" dirty="0"/>
              <a:t>¿Para qué se usa?</a:t>
            </a:r>
          </a:p>
          <a:p>
            <a:endParaRPr lang="es-AR" dirty="0"/>
          </a:p>
          <a:p>
            <a:pPr marL="716404" lvl="1" indent="-259204"/>
            <a:r>
              <a:rPr lang="es-AR" dirty="0"/>
              <a:t>Para extender la funcionalidad de la clase padre.</a:t>
            </a:r>
          </a:p>
          <a:p>
            <a:pPr marL="716404" lvl="1" indent="-259204"/>
            <a:endParaRPr lang="es-AR" dirty="0"/>
          </a:p>
          <a:p>
            <a:pPr marL="716404" lvl="1" indent="-259204"/>
            <a:r>
              <a:rPr lang="es-AR" dirty="0"/>
              <a:t>Para especializar el comportamiento de la clase padre.</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119</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671468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Ventajas - Desventajas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120</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
        <p:nvSpPr>
          <p:cNvPr id="8" name="Flecha arriba 7"/>
          <p:cNvSpPr/>
          <p:nvPr/>
        </p:nvSpPr>
        <p:spPr>
          <a:xfrm>
            <a:off x="628650" y="2554277"/>
            <a:ext cx="2189316" cy="1324491"/>
          </a:xfrm>
          <a:prstGeom prst="upArrow">
            <a:avLst/>
          </a:prstGeom>
          <a:solidFill>
            <a:srgbClr val="00B050">
              <a:alpha val="60000"/>
            </a:srgbClr>
          </a:solidFill>
          <a:ln>
            <a:solidFill>
              <a:srgbClr val="00B050"/>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s-AR" dirty="0"/>
          </a:p>
        </p:txBody>
      </p:sp>
      <p:sp>
        <p:nvSpPr>
          <p:cNvPr id="9" name="Flecha abajo 8"/>
          <p:cNvSpPr/>
          <p:nvPr/>
        </p:nvSpPr>
        <p:spPr>
          <a:xfrm>
            <a:off x="57150" y="4785588"/>
            <a:ext cx="2189316" cy="1324491"/>
          </a:xfrm>
          <a:prstGeom prst="downArrow">
            <a:avLst/>
          </a:prstGeom>
          <a:solidFill>
            <a:srgbClr val="FF0000">
              <a:alpha val="51000"/>
            </a:srgbClr>
          </a:solidFill>
          <a:ln>
            <a:solidFill>
              <a:srgbClr val="FF0000"/>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s-AR" dirty="0"/>
          </a:p>
        </p:txBody>
      </p:sp>
      <p:sp>
        <p:nvSpPr>
          <p:cNvPr id="10" name="Rectángulo 9"/>
          <p:cNvSpPr/>
          <p:nvPr/>
        </p:nvSpPr>
        <p:spPr>
          <a:xfrm>
            <a:off x="2914650" y="2812215"/>
            <a:ext cx="5906406" cy="1107996"/>
          </a:xfrm>
          <a:prstGeom prst="rect">
            <a:avLst/>
          </a:prstGeom>
        </p:spPr>
        <p:txBody>
          <a:bodyPr wrap="square">
            <a:spAutoFit/>
          </a:bodyPr>
          <a:lstStyle/>
          <a:p>
            <a:pPr marL="285750" lvl="0"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Permite reutilizar código extendiendo su funcionalidad.</a:t>
            </a:r>
          </a:p>
          <a:p>
            <a:pPr marL="285750" lvl="0"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Evita duplicar código.</a:t>
            </a:r>
          </a:p>
        </p:txBody>
      </p:sp>
      <p:sp>
        <p:nvSpPr>
          <p:cNvPr id="11" name="Rectángulo 10"/>
          <p:cNvSpPr/>
          <p:nvPr/>
        </p:nvSpPr>
        <p:spPr>
          <a:xfrm>
            <a:off x="2189316" y="4386005"/>
            <a:ext cx="6631740" cy="2123658"/>
          </a:xfrm>
          <a:prstGeom prst="rect">
            <a:avLst/>
          </a:prstGeom>
        </p:spPr>
        <p:txBody>
          <a:bodyPr wrap="square">
            <a:spAutoFit/>
          </a:bodyPr>
          <a:lstStyle/>
          <a:p>
            <a:pPr marL="285750" lvl="0"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Puede dificultar la reutilización.</a:t>
            </a:r>
          </a:p>
          <a:p>
            <a:pPr marL="285750" lvl="0"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Un cambio en la clase padre puede tener efectos imprevistos en las clases hijas.</a:t>
            </a:r>
          </a:p>
          <a:p>
            <a:pPr marL="285750" lvl="0"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Un objeto de una clase hija puede tener un comportamiento inconsistente con lo esperado de un objeto de la clase padre.</a:t>
            </a:r>
          </a:p>
        </p:txBody>
      </p:sp>
    </p:spTree>
    <p:extLst>
      <p:ext uri="{BB962C8B-B14F-4D97-AF65-F5344CB8AC3E}">
        <p14:creationId xmlns:p14="http://schemas.microsoft.com/office/powerpoint/2010/main" val="120115954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Notación Java</a:t>
            </a:r>
          </a:p>
        </p:txBody>
      </p:sp>
      <p:sp>
        <p:nvSpPr>
          <p:cNvPr id="3" name="Marcador de contenido 2"/>
          <p:cNvSpPr>
            <a:spLocks noGrp="1"/>
          </p:cNvSpPr>
          <p:nvPr>
            <p:ph idx="1"/>
          </p:nvPr>
        </p:nvSpPr>
        <p:spPr/>
        <p:txBody>
          <a:bodyPr/>
          <a:lstStyle/>
          <a:p>
            <a:r>
              <a:rPr lang="es-AR" dirty="0"/>
              <a:t>La palabra clave </a:t>
            </a:r>
            <a:r>
              <a:rPr lang="es-AR" dirty="0" err="1">
                <a:latin typeface="Consolas" panose="020B0609020204030204" pitchFamily="49" charset="0"/>
              </a:rPr>
              <a:t>extends</a:t>
            </a:r>
            <a:r>
              <a:rPr lang="es-AR" dirty="0"/>
              <a:t> indica que se está creando una nueva clase que se deriva de una clase existente.</a:t>
            </a:r>
          </a:p>
          <a:p>
            <a:endParaRPr lang="es-AR" dirty="0"/>
          </a:p>
          <a:p>
            <a:r>
              <a:rPr lang="es-AR" dirty="0"/>
              <a:t>El significado de </a:t>
            </a:r>
            <a:r>
              <a:rPr lang="es-AR" dirty="0" err="1">
                <a:latin typeface="Consolas" panose="020B0609020204030204" pitchFamily="49" charset="0"/>
              </a:rPr>
              <a:t>extends</a:t>
            </a:r>
            <a:r>
              <a:rPr lang="es-AR" dirty="0"/>
              <a:t> es de incrementar la funcionalidad.</a:t>
            </a:r>
          </a:p>
          <a:p>
            <a:endParaRPr lang="es-AR" dirty="0"/>
          </a:p>
          <a:p>
            <a:endParaRPr lang="es-AR" dirty="0"/>
          </a:p>
          <a:p>
            <a:endParaRPr lang="es-AR" dirty="0"/>
          </a:p>
          <a:p>
            <a:endParaRPr lang="es-AR" dirty="0"/>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121</a:t>
            </a:fld>
            <a:endParaRPr lang="es-AR" dirty="0"/>
          </a:p>
        </p:txBody>
      </p:sp>
      <p:pic>
        <p:nvPicPr>
          <p:cNvPr id="10"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
        <p:nvSpPr>
          <p:cNvPr id="7" name="Rectángulo 6"/>
          <p:cNvSpPr/>
          <p:nvPr/>
        </p:nvSpPr>
        <p:spPr>
          <a:xfrm>
            <a:off x="1901337" y="5350774"/>
            <a:ext cx="7242631"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Subclass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Superclass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880000"/>
                </a:solidFill>
                <a:latin typeface="Consolas" panose="020B0609020204030204" pitchFamily="49" charset="0"/>
              </a:rPr>
              <a:t>//Atributos y métodos</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9" name="Rectángulo redondeado 8"/>
          <p:cNvSpPr/>
          <p:nvPr/>
        </p:nvSpPr>
        <p:spPr>
          <a:xfrm>
            <a:off x="5353769" y="5371805"/>
            <a:ext cx="911860" cy="33367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310082719"/>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Notación UML</a:t>
            </a:r>
          </a:p>
        </p:txBody>
      </p:sp>
      <p:sp>
        <p:nvSpPr>
          <p:cNvPr id="3" name="Marcador de contenido 2"/>
          <p:cNvSpPr>
            <a:spLocks noGrp="1"/>
          </p:cNvSpPr>
          <p:nvPr>
            <p:ph idx="1"/>
          </p:nvPr>
        </p:nvSpPr>
        <p:spPr/>
        <p:txBody>
          <a:bodyPr/>
          <a:lstStyle/>
          <a:p>
            <a:r>
              <a:rPr lang="es-AR" dirty="0"/>
              <a:t>La notación UML es una línea sólida con una flecha de base cerrada desde la clase hija hacia la clase padre.</a:t>
            </a:r>
          </a:p>
          <a:p>
            <a:endParaRPr lang="es-AR" dirty="0"/>
          </a:p>
          <a:p>
            <a:r>
              <a:rPr lang="es-AR" dirty="0"/>
              <a:t>Por convención la clase padre se </a:t>
            </a:r>
          </a:p>
          <a:p>
            <a:pPr marL="0" indent="0">
              <a:buNone/>
            </a:pPr>
            <a:r>
              <a:rPr lang="es-AR" dirty="0"/>
              <a:t>dibuja por encima de la clase hija.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122</a:t>
            </a:fld>
            <a:endParaRPr lang="es-AR" dirty="0"/>
          </a:p>
        </p:txBody>
      </p:sp>
      <p:pic>
        <p:nvPicPr>
          <p:cNvPr id="10"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grpSp>
        <p:nvGrpSpPr>
          <p:cNvPr id="14" name="Grupo 13"/>
          <p:cNvGrpSpPr/>
          <p:nvPr/>
        </p:nvGrpSpPr>
        <p:grpSpPr>
          <a:xfrm>
            <a:off x="7826513" y="4607226"/>
            <a:ext cx="290286" cy="1296000"/>
            <a:chOff x="-1886857" y="3661511"/>
            <a:chExt cx="290286" cy="1027860"/>
          </a:xfrm>
        </p:grpSpPr>
        <p:sp>
          <p:nvSpPr>
            <p:cNvPr id="15" name="Triángulo isósceles 14"/>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6" name="Conector recto 15"/>
            <p:cNvCxnSpPr>
              <a:stCxn id="15"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6" name="Tabla 5"/>
          <p:cNvGraphicFramePr>
            <a:graphicFrameLocks noGrp="1"/>
          </p:cNvGraphicFramePr>
          <p:nvPr>
            <p:extLst>
              <p:ext uri="{D42A27DB-BD31-4B8C-83A1-F6EECF244321}">
                <p14:modId xmlns:p14="http://schemas.microsoft.com/office/powerpoint/2010/main" val="2147323688"/>
              </p:ext>
            </p:extLst>
          </p:nvPr>
        </p:nvGraphicFramePr>
        <p:xfrm>
          <a:off x="6892156" y="3512508"/>
          <a:ext cx="2159000" cy="1112520"/>
        </p:xfrm>
        <a:graphic>
          <a:graphicData uri="http://schemas.openxmlformats.org/drawingml/2006/table">
            <a:tbl>
              <a:tblPr>
                <a:tableStyleId>{5C22544A-7EE6-4342-B048-85BDC9FD1C3A}</a:tableStyleId>
              </a:tblPr>
              <a:tblGrid>
                <a:gridCol w="2159000">
                  <a:extLst>
                    <a:ext uri="{9D8B030D-6E8A-4147-A177-3AD203B41FA5}">
                      <a16:colId xmlns:a16="http://schemas.microsoft.com/office/drawing/2014/main" val="20000"/>
                    </a:ext>
                  </a:extLst>
                </a:gridCol>
              </a:tblGrid>
              <a:tr h="370840">
                <a:tc>
                  <a:txBody>
                    <a:bodyPr/>
                    <a:lstStyle/>
                    <a:p>
                      <a:pPr algn="ctr"/>
                      <a:r>
                        <a:rPr lang="en-GB" dirty="0">
                          <a:latin typeface="Arial" panose="020B0604020202020204" pitchFamily="34" charset="0"/>
                          <a:cs typeface="Arial" panose="020B0604020202020204" pitchFamily="34" charset="0"/>
                        </a:rPr>
                        <a:t>Super-</a:t>
                      </a:r>
                      <a:r>
                        <a:rPr lang="en-GB" dirty="0" err="1">
                          <a:latin typeface="Arial" panose="020B0604020202020204" pitchFamily="34" charset="0"/>
                          <a:cs typeface="Arial" panose="020B0604020202020204" pitchFamily="34" charset="0"/>
                        </a:rPr>
                        <a:t>Clase</a:t>
                      </a:r>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graphicFrame>
        <p:nvGraphicFramePr>
          <p:cNvPr id="17" name="Tabla 16"/>
          <p:cNvGraphicFramePr>
            <a:graphicFrameLocks noGrp="1"/>
          </p:cNvGraphicFramePr>
          <p:nvPr>
            <p:extLst>
              <p:ext uri="{D42A27DB-BD31-4B8C-83A1-F6EECF244321}">
                <p14:modId xmlns:p14="http://schemas.microsoft.com/office/powerpoint/2010/main" val="2445601399"/>
              </p:ext>
            </p:extLst>
          </p:nvPr>
        </p:nvGraphicFramePr>
        <p:xfrm>
          <a:off x="6902292" y="5440178"/>
          <a:ext cx="2159000" cy="1112520"/>
        </p:xfrm>
        <a:graphic>
          <a:graphicData uri="http://schemas.openxmlformats.org/drawingml/2006/table">
            <a:tbl>
              <a:tblPr>
                <a:tableStyleId>{5C22544A-7EE6-4342-B048-85BDC9FD1C3A}</a:tableStyleId>
              </a:tblPr>
              <a:tblGrid>
                <a:gridCol w="2159000">
                  <a:extLst>
                    <a:ext uri="{9D8B030D-6E8A-4147-A177-3AD203B41FA5}">
                      <a16:colId xmlns:a16="http://schemas.microsoft.com/office/drawing/2014/main" val="20000"/>
                    </a:ext>
                  </a:extLst>
                </a:gridCol>
              </a:tblGrid>
              <a:tr h="370840">
                <a:tc>
                  <a:txBody>
                    <a:bodyPr/>
                    <a:lstStyle/>
                    <a:p>
                      <a:pPr algn="ctr"/>
                      <a:r>
                        <a:rPr lang="en-GB" dirty="0">
                          <a:latin typeface="Arial" panose="020B0604020202020204" pitchFamily="34" charset="0"/>
                          <a:cs typeface="Arial" panose="020B0604020202020204" pitchFamily="34" charset="0"/>
                        </a:rPr>
                        <a:t>Sub-</a:t>
                      </a:r>
                      <a:r>
                        <a:rPr lang="en-GB" dirty="0" err="1">
                          <a:latin typeface="Arial" panose="020B0604020202020204" pitchFamily="34" charset="0"/>
                          <a:cs typeface="Arial" panose="020B0604020202020204" pitchFamily="34" charset="0"/>
                        </a:rPr>
                        <a:t>Clase</a:t>
                      </a:r>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endParaRPr lang="en-GB" dirty="0">
                        <a:latin typeface="Arial" panose="020B0604020202020204" pitchFamily="34" charset="0"/>
                        <a:cs typeface="Arial" panose="020B0604020202020204" pitchFamily="34"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82526186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upo 21"/>
          <p:cNvGrpSpPr/>
          <p:nvPr/>
        </p:nvGrpSpPr>
        <p:grpSpPr>
          <a:xfrm rot="19740000" flipH="1">
            <a:off x="5077018" y="3574178"/>
            <a:ext cx="290286" cy="1296000"/>
            <a:chOff x="-1886857" y="3661511"/>
            <a:chExt cx="290286" cy="1027860"/>
          </a:xfrm>
        </p:grpSpPr>
        <p:sp>
          <p:nvSpPr>
            <p:cNvPr id="23" name="Triángulo isósceles 22"/>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4" name="Conector recto 23"/>
            <p:cNvCxnSpPr>
              <a:stCxn id="23"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ítulo 1"/>
          <p:cNvSpPr>
            <a:spLocks noGrp="1"/>
          </p:cNvSpPr>
          <p:nvPr>
            <p:ph type="title"/>
          </p:nvPr>
        </p:nvSpPr>
        <p:spPr/>
        <p:txBody>
          <a:bodyPr/>
          <a:lstStyle/>
          <a:p>
            <a:r>
              <a:rPr lang="es-AR" b="1" dirty="0"/>
              <a:t>Notación UML</a:t>
            </a:r>
            <a:br>
              <a:rPr lang="es-AR" dirty="0"/>
            </a:br>
            <a:r>
              <a:rPr lang="es-AR" sz="2800" i="1" dirty="0"/>
              <a:t>Ejemplo Teléfono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123</a:t>
            </a:fld>
            <a:endParaRPr lang="es-AR" dirty="0"/>
          </a:p>
        </p:txBody>
      </p:sp>
      <p:grpSp>
        <p:nvGrpSpPr>
          <p:cNvPr id="6" name="Grupo 5"/>
          <p:cNvGrpSpPr/>
          <p:nvPr/>
        </p:nvGrpSpPr>
        <p:grpSpPr>
          <a:xfrm>
            <a:off x="7086568" y="784089"/>
            <a:ext cx="2033903" cy="1432400"/>
            <a:chOff x="7086568" y="784089"/>
            <a:chExt cx="2033903" cy="1432400"/>
          </a:xfrm>
        </p:grpSpPr>
        <p:pic>
          <p:nvPicPr>
            <p:cNvPr id="7"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3130" y="784089"/>
              <a:ext cx="1320662" cy="1336226"/>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n 7"/>
            <p:cNvPicPr>
              <a:picLocks noChangeAspect="1"/>
            </p:cNvPicPr>
            <p:nvPr/>
          </p:nvPicPr>
          <p:blipFill rotWithShape="1">
            <a:blip r:embed="rId3">
              <a:extLst>
                <a:ext uri="{28A0092B-C50C-407E-A947-70E740481C1C}">
                  <a14:useLocalDpi xmlns:a14="http://schemas.microsoft.com/office/drawing/2010/main" val="0"/>
                </a:ext>
              </a:extLst>
            </a:blip>
            <a:srcRect l="11441" r="11945"/>
            <a:stretch/>
          </p:blipFill>
          <p:spPr>
            <a:xfrm flipH="1">
              <a:off x="8515350" y="1070035"/>
              <a:ext cx="605121" cy="1146454"/>
            </a:xfrm>
            <a:prstGeom prst="rect">
              <a:avLst/>
            </a:prstGeom>
          </p:spPr>
        </p:pic>
        <p:pic>
          <p:nvPicPr>
            <p:cNvPr id="9" name="Marcador de contenido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6568" y="803826"/>
              <a:ext cx="990538" cy="990538"/>
            </a:xfrm>
            <a:prstGeom prst="rect">
              <a:avLst/>
            </a:prstGeom>
          </p:spPr>
        </p:pic>
      </p:grpSp>
      <p:sp>
        <p:nvSpPr>
          <p:cNvPr id="10" name="Shape 257"/>
          <p:cNvSpPr/>
          <p:nvPr/>
        </p:nvSpPr>
        <p:spPr>
          <a:xfrm>
            <a:off x="1403215" y="2043150"/>
            <a:ext cx="1698842" cy="391189"/>
          </a:xfrm>
          <a:prstGeom prst="rect">
            <a:avLst/>
          </a:prstGeom>
          <a:noFill/>
          <a:ln>
            <a:noFill/>
          </a:ln>
        </p:spPr>
        <p:txBody>
          <a:bodyPr lIns="89990" tIns="46795" rIns="89990" bIns="46795" anchor="t" anchorCtr="0">
            <a:noAutofit/>
          </a:bodyPr>
          <a:lstStyle/>
          <a:p>
            <a:pPr>
              <a:buSzPct val="25000"/>
            </a:pPr>
            <a:r>
              <a:rPr lang="es-AR" b="1" dirty="0" err="1">
                <a:solidFill>
                  <a:srgbClr val="FF3300"/>
                </a:solidFill>
                <a:latin typeface="Arial" panose="020B0604020202020204" pitchFamily="34" charset="0"/>
                <a:ea typeface="Arimo"/>
                <a:cs typeface="Arial" panose="020B0604020202020204" pitchFamily="34" charset="0"/>
                <a:sym typeface="Arimo"/>
              </a:rPr>
              <a:t>Super</a:t>
            </a:r>
            <a:r>
              <a:rPr lang="es-AR" b="1" dirty="0">
                <a:solidFill>
                  <a:srgbClr val="FF3300"/>
                </a:solidFill>
                <a:latin typeface="Arial" panose="020B0604020202020204" pitchFamily="34" charset="0"/>
                <a:ea typeface="Arimo"/>
                <a:cs typeface="Arial" panose="020B0604020202020204" pitchFamily="34" charset="0"/>
                <a:sym typeface="Arimo"/>
              </a:rPr>
              <a:t>-clase</a:t>
            </a:r>
          </a:p>
        </p:txBody>
      </p:sp>
      <p:sp>
        <p:nvSpPr>
          <p:cNvPr id="11" name="Shape 261"/>
          <p:cNvSpPr/>
          <p:nvPr/>
        </p:nvSpPr>
        <p:spPr>
          <a:xfrm>
            <a:off x="757422" y="4193614"/>
            <a:ext cx="1711594" cy="398838"/>
          </a:xfrm>
          <a:prstGeom prst="rect">
            <a:avLst/>
          </a:prstGeom>
          <a:noFill/>
          <a:ln>
            <a:noFill/>
          </a:ln>
        </p:spPr>
        <p:txBody>
          <a:bodyPr lIns="89990" tIns="46795" rIns="89990" bIns="46795" anchor="t" anchorCtr="0">
            <a:noAutofit/>
          </a:bodyPr>
          <a:lstStyle/>
          <a:p>
            <a:pPr>
              <a:buSzPct val="25000"/>
            </a:pPr>
            <a:r>
              <a:rPr lang="es-AR" b="1" dirty="0">
                <a:solidFill>
                  <a:srgbClr val="FF3300"/>
                </a:solidFill>
                <a:latin typeface="Arial" panose="020B0604020202020204" pitchFamily="34" charset="0"/>
                <a:ea typeface="Arimo"/>
                <a:cs typeface="Arial" panose="020B0604020202020204" pitchFamily="34" charset="0"/>
                <a:sym typeface="Arimo"/>
              </a:rPr>
              <a:t>Sub-clases</a:t>
            </a:r>
          </a:p>
        </p:txBody>
      </p:sp>
      <p:sp>
        <p:nvSpPr>
          <p:cNvPr id="13" name="Rectángulo 12"/>
          <p:cNvSpPr/>
          <p:nvPr/>
        </p:nvSpPr>
        <p:spPr>
          <a:xfrm>
            <a:off x="1182173" y="6199442"/>
            <a:ext cx="7163661" cy="369332"/>
          </a:xfrm>
          <a:prstGeom prst="rect">
            <a:avLst/>
          </a:prstGeom>
        </p:spPr>
        <p:txBody>
          <a:bodyPr wrap="square">
            <a:spAutoFit/>
          </a:bodyPr>
          <a:lstStyle/>
          <a:p>
            <a:pPr algn="ctr">
              <a:buSzPct val="25000"/>
            </a:pPr>
            <a:r>
              <a:rPr lang="es-AR" b="1" dirty="0">
                <a:solidFill>
                  <a:srgbClr val="FF0000"/>
                </a:solidFill>
                <a:latin typeface="Arial" panose="020B0604020202020204" pitchFamily="34" charset="0"/>
                <a:ea typeface="Arimo"/>
                <a:cs typeface="Arial" panose="020B0604020202020204" pitchFamily="34" charset="0"/>
                <a:sym typeface="Arimo"/>
              </a:rPr>
              <a:t>Atributos y métodos ESPECÍFICOS de cada tipo de Teléfono</a:t>
            </a:r>
          </a:p>
        </p:txBody>
      </p:sp>
      <p:sp>
        <p:nvSpPr>
          <p:cNvPr id="14" name="Rectángulo 13"/>
          <p:cNvSpPr/>
          <p:nvPr/>
        </p:nvSpPr>
        <p:spPr>
          <a:xfrm>
            <a:off x="-224170" y="2927548"/>
            <a:ext cx="3326227" cy="923330"/>
          </a:xfrm>
          <a:prstGeom prst="rect">
            <a:avLst/>
          </a:prstGeom>
        </p:spPr>
        <p:txBody>
          <a:bodyPr wrap="square">
            <a:spAutoFit/>
          </a:bodyPr>
          <a:lstStyle/>
          <a:p>
            <a:pPr algn="ctr">
              <a:buSzPct val="25000"/>
            </a:pPr>
            <a:r>
              <a:rPr lang="es-AR" b="1" dirty="0">
                <a:solidFill>
                  <a:srgbClr val="00B050"/>
                </a:solidFill>
                <a:latin typeface="Arial" panose="020B0604020202020204" pitchFamily="34" charset="0"/>
                <a:ea typeface="Arimo"/>
                <a:cs typeface="Arial" panose="020B0604020202020204" pitchFamily="34" charset="0"/>
                <a:sym typeface="Arimo"/>
              </a:rPr>
              <a:t>Atributos y métodos comunes a todos los teléfonos</a:t>
            </a:r>
          </a:p>
        </p:txBody>
      </p:sp>
      <p:sp>
        <p:nvSpPr>
          <p:cNvPr id="15" name="Shape 263"/>
          <p:cNvSpPr/>
          <p:nvPr/>
        </p:nvSpPr>
        <p:spPr>
          <a:xfrm>
            <a:off x="3015716" y="2637296"/>
            <a:ext cx="3265166" cy="1029438"/>
          </a:xfrm>
          <a:custGeom>
            <a:avLst/>
            <a:gdLst/>
            <a:ahLst/>
            <a:cxnLst/>
            <a:rect l="0" t="0" r="0" b="0"/>
            <a:pathLst>
              <a:path w="120000" h="120000" extrusionOk="0">
                <a:moveTo>
                  <a:pt x="6041" y="0"/>
                </a:moveTo>
                <a:cubicBezTo>
                  <a:pt x="3013" y="0"/>
                  <a:pt x="0" y="9953"/>
                  <a:pt x="0" y="19953"/>
                </a:cubicBezTo>
                <a:lnTo>
                  <a:pt x="0" y="99953"/>
                </a:lnTo>
                <a:cubicBezTo>
                  <a:pt x="0" y="109953"/>
                  <a:pt x="3013" y="119953"/>
                  <a:pt x="6041" y="119953"/>
                </a:cubicBezTo>
                <a:lnTo>
                  <a:pt x="113930" y="119953"/>
                </a:lnTo>
                <a:cubicBezTo>
                  <a:pt x="116958" y="119953"/>
                  <a:pt x="119986" y="109953"/>
                  <a:pt x="119986" y="99953"/>
                </a:cubicBezTo>
                <a:lnTo>
                  <a:pt x="119986" y="19953"/>
                </a:lnTo>
                <a:cubicBezTo>
                  <a:pt x="119986" y="9953"/>
                  <a:pt x="116958" y="0"/>
                  <a:pt x="113930" y="0"/>
                </a:cubicBezTo>
                <a:lnTo>
                  <a:pt x="6041" y="0"/>
                </a:lnTo>
              </a:path>
            </a:pathLst>
          </a:custGeom>
          <a:noFill/>
          <a:ln w="28575" cap="flat" cmpd="sng">
            <a:solidFill>
              <a:srgbClr val="00B050"/>
            </a:solidFill>
            <a:prstDash val="solid"/>
            <a:miter/>
            <a:headEnd type="none" w="med" len="med"/>
            <a:tailEnd type="none" w="med" len="med"/>
          </a:ln>
        </p:spPr>
        <p:txBody>
          <a:bodyPr lIns="91415" tIns="91415" rIns="91415" bIns="91415" anchor="ctr" anchorCtr="0">
            <a:noAutofit/>
          </a:bodyPr>
          <a:lstStyle/>
          <a:p>
            <a:endParaRPr lang="es-AR" sz="1400" dirty="0">
              <a:latin typeface="Arial" panose="020B0604020202020204" pitchFamily="34" charset="0"/>
              <a:cs typeface="Arial" panose="020B0604020202020204" pitchFamily="34" charset="0"/>
            </a:endParaRPr>
          </a:p>
        </p:txBody>
      </p:sp>
      <p:grpSp>
        <p:nvGrpSpPr>
          <p:cNvPr id="16" name="Grupo 15"/>
          <p:cNvGrpSpPr/>
          <p:nvPr/>
        </p:nvGrpSpPr>
        <p:grpSpPr>
          <a:xfrm rot="1860000">
            <a:off x="3471386" y="3588014"/>
            <a:ext cx="290286" cy="1296000"/>
            <a:chOff x="-1886857" y="3661511"/>
            <a:chExt cx="290286" cy="1027860"/>
          </a:xfrm>
        </p:grpSpPr>
        <p:sp>
          <p:nvSpPr>
            <p:cNvPr id="17" name="Triángulo isósceles 1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8" name="Conector recto 17"/>
            <p:cNvCxnSpPr>
              <a:stCxn id="1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9" name="Tabla 18"/>
          <p:cNvGraphicFramePr>
            <a:graphicFrameLocks noGrp="1"/>
          </p:cNvGraphicFramePr>
          <p:nvPr>
            <p:extLst>
              <p:ext uri="{D42A27DB-BD31-4B8C-83A1-F6EECF244321}">
                <p14:modId xmlns:p14="http://schemas.microsoft.com/office/powerpoint/2010/main" val="2497006906"/>
              </p:ext>
            </p:extLst>
          </p:nvPr>
        </p:nvGraphicFramePr>
        <p:xfrm>
          <a:off x="3102057" y="2236226"/>
          <a:ext cx="3178825" cy="1477632"/>
        </p:xfrm>
        <a:graphic>
          <a:graphicData uri="http://schemas.openxmlformats.org/drawingml/2006/table">
            <a:tbl>
              <a:tblPr>
                <a:tableStyleId>{5C22544A-7EE6-4342-B048-85BDC9FD1C3A}</a:tableStyleId>
              </a:tblPr>
              <a:tblGrid>
                <a:gridCol w="3178825">
                  <a:extLst>
                    <a:ext uri="{9D8B030D-6E8A-4147-A177-3AD203B41FA5}">
                      <a16:colId xmlns:a16="http://schemas.microsoft.com/office/drawing/2014/main" val="20000"/>
                    </a:ext>
                  </a:extLst>
                </a:gridCol>
              </a:tblGrid>
              <a:tr h="336384">
                <a:tc>
                  <a:txBody>
                    <a:bodyPr/>
                    <a:lstStyle/>
                    <a:p>
                      <a:pPr algn="ctr"/>
                      <a:r>
                        <a:rPr lang="en-GB" sz="1600" b="1" dirty="0" err="1">
                          <a:latin typeface="Arial" panose="020B0604020202020204" pitchFamily="34" charset="0"/>
                          <a:cs typeface="Arial" panose="020B0604020202020204" pitchFamily="34" charset="0"/>
                        </a:rPr>
                        <a:t>Telefono</a:t>
                      </a:r>
                      <a:endParaRPr lang="en-GB" sz="16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25312">
                <a:tc>
                  <a:txBody>
                    <a:bodyPr/>
                    <a:lstStyle/>
                    <a:p>
                      <a:pPr marL="0" indent="0">
                        <a:buFontTx/>
                        <a:buNone/>
                      </a:pPr>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numero</a:t>
                      </a:r>
                      <a:r>
                        <a:rPr lang="en-GB" sz="1600" dirty="0">
                          <a:latin typeface="Arial" panose="020B0604020202020204" pitchFamily="34" charset="0"/>
                          <a:cs typeface="Arial" panose="020B0604020202020204" pitchFamily="34" charset="0"/>
                        </a:rPr>
                        <a:t>: long</a:t>
                      </a:r>
                    </a:p>
                    <a:p>
                      <a:pPr marL="0" indent="0">
                        <a:buFontTx/>
                        <a:buNone/>
                      </a:pPr>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marca</a:t>
                      </a:r>
                      <a:r>
                        <a:rPr lang="en-GB" sz="16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36384">
                <a:tc>
                  <a:txBody>
                    <a:bodyPr/>
                    <a:lstStyle/>
                    <a:p>
                      <a:r>
                        <a:rPr lang="en-GB" sz="1600">
                          <a:latin typeface="Arial" panose="020B0604020202020204" pitchFamily="34" charset="0"/>
                          <a:cs typeface="Arial" panose="020B0604020202020204" pitchFamily="34" charset="0"/>
                        </a:rPr>
                        <a:t>+ llamar(numero: long)</a:t>
                      </a:r>
                      <a:r>
                        <a:rPr lang="en-GB" sz="1600" baseline="0">
                          <a:latin typeface="Arial" panose="020B0604020202020204" pitchFamily="34" charset="0"/>
                          <a:cs typeface="Arial" panose="020B0604020202020204" pitchFamily="34" charset="0"/>
                        </a:rPr>
                        <a:t> </a:t>
                      </a:r>
                      <a:r>
                        <a:rPr lang="en-GB" sz="1600" baseline="0" dirty="0">
                          <a:latin typeface="Arial" panose="020B0604020202020204" pitchFamily="34" charset="0"/>
                          <a:cs typeface="Arial" panose="020B0604020202020204" pitchFamily="34" charset="0"/>
                        </a:rPr>
                        <a:t>: </a:t>
                      </a:r>
                      <a:r>
                        <a:rPr lang="en-GB" sz="1600" baseline="0" dirty="0" err="1">
                          <a:latin typeface="Arial" panose="020B0604020202020204" pitchFamily="34" charset="0"/>
                          <a:cs typeface="Arial" panose="020B0604020202020204" pitchFamily="34" charset="0"/>
                        </a:rPr>
                        <a:t>boolean</a:t>
                      </a:r>
                      <a:endParaRPr lang="en-GB" sz="1600" baseline="0" dirty="0">
                        <a:latin typeface="Arial" panose="020B0604020202020204" pitchFamily="34" charset="0"/>
                        <a:cs typeface="Arial" panose="020B0604020202020204" pitchFamily="34" charset="0"/>
                      </a:endParaRPr>
                    </a:p>
                    <a:p>
                      <a:r>
                        <a:rPr lang="en-GB" sz="1600" baseline="0" dirty="0">
                          <a:latin typeface="Arial" panose="020B0604020202020204" pitchFamily="34" charset="0"/>
                          <a:cs typeface="Arial" panose="020B0604020202020204" pitchFamily="34" charset="0"/>
                        </a:rPr>
                        <a:t>+ sonar() : </a:t>
                      </a:r>
                      <a:r>
                        <a:rPr lang="en-GB" sz="1600" baseline="0" dirty="0" err="1">
                          <a:latin typeface="Arial" panose="020B0604020202020204" pitchFamily="34" charset="0"/>
                          <a:cs typeface="Arial" panose="020B0604020202020204" pitchFamily="34" charset="0"/>
                        </a:rPr>
                        <a:t>boolean</a:t>
                      </a:r>
                      <a:endParaRPr lang="en-GB" sz="16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graphicFrame>
        <p:nvGraphicFramePr>
          <p:cNvPr id="20" name="Tabla 19"/>
          <p:cNvGraphicFramePr>
            <a:graphicFrameLocks noGrp="1"/>
          </p:cNvGraphicFramePr>
          <p:nvPr>
            <p:extLst>
              <p:ext uri="{D42A27DB-BD31-4B8C-83A1-F6EECF244321}">
                <p14:modId xmlns:p14="http://schemas.microsoft.com/office/powerpoint/2010/main" val="389914160"/>
              </p:ext>
            </p:extLst>
          </p:nvPr>
        </p:nvGraphicFramePr>
        <p:xfrm>
          <a:off x="897075" y="4632052"/>
          <a:ext cx="3177611" cy="1432320"/>
        </p:xfrm>
        <a:graphic>
          <a:graphicData uri="http://schemas.openxmlformats.org/drawingml/2006/table">
            <a:tbl>
              <a:tblPr>
                <a:tableStyleId>{5C22544A-7EE6-4342-B048-85BDC9FD1C3A}</a:tableStyleId>
              </a:tblPr>
              <a:tblGrid>
                <a:gridCol w="3177611">
                  <a:extLst>
                    <a:ext uri="{9D8B030D-6E8A-4147-A177-3AD203B41FA5}">
                      <a16:colId xmlns:a16="http://schemas.microsoft.com/office/drawing/2014/main" val="20000"/>
                    </a:ext>
                  </a:extLst>
                </a:gridCol>
              </a:tblGrid>
              <a:tr h="336384">
                <a:tc>
                  <a:txBody>
                    <a:bodyPr/>
                    <a:lstStyle/>
                    <a:p>
                      <a:pPr algn="ctr"/>
                      <a:r>
                        <a:rPr lang="en-GB" sz="1600" b="1" dirty="0" err="1">
                          <a:latin typeface="Arial" panose="020B0604020202020204" pitchFamily="34" charset="0"/>
                          <a:cs typeface="Arial" panose="020B0604020202020204" pitchFamily="34" charset="0"/>
                        </a:rPr>
                        <a:t>TelefonoCelular</a:t>
                      </a:r>
                      <a:endParaRPr lang="en-GB" sz="16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525312">
                <a:tc>
                  <a:txBody>
                    <a:bodyPr/>
                    <a:lstStyle/>
                    <a:p>
                      <a:pPr marL="0" indent="0">
                        <a:buFontTx/>
                        <a:buNone/>
                      </a:pPr>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antena</a:t>
                      </a:r>
                      <a:r>
                        <a:rPr lang="en-GB" sz="1600" dirty="0">
                          <a:latin typeface="Arial" panose="020B0604020202020204" pitchFamily="34" charset="0"/>
                          <a:cs typeface="Arial" panose="020B0604020202020204" pitchFamily="34" charset="0"/>
                        </a:rPr>
                        <a:t>: long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enviarMensaje</a:t>
                      </a:r>
                      <a:r>
                        <a:rPr lang="en-GB" sz="1600" dirty="0">
                          <a:latin typeface="Arial" panose="020B0604020202020204" pitchFamily="34" charset="0"/>
                          <a:cs typeface="Arial" panose="020B0604020202020204" pitchFamily="34" charset="0"/>
                        </a:rPr>
                        <a:t>(</a:t>
                      </a:r>
                      <a:r>
                        <a:rPr lang="en-GB" sz="1600" dirty="0" err="1">
                          <a:latin typeface="Arial" panose="020B0604020202020204" pitchFamily="34" charset="0"/>
                          <a:cs typeface="Arial" panose="020B0604020202020204" pitchFamily="34" charset="0"/>
                        </a:rPr>
                        <a:t>numero</a:t>
                      </a:r>
                      <a:r>
                        <a:rPr lang="en-GB" sz="1600" dirty="0">
                          <a:latin typeface="Arial" panose="020B0604020202020204" pitchFamily="34" charset="0"/>
                          <a:cs typeface="Arial" panose="020B0604020202020204" pitchFamily="34" charset="0"/>
                        </a:rPr>
                        <a:t>: long, </a:t>
                      </a:r>
                      <a:r>
                        <a:rPr lang="en-GB" sz="1600" dirty="0" err="1">
                          <a:latin typeface="Arial" panose="020B0604020202020204" pitchFamily="34" charset="0"/>
                          <a:cs typeface="Arial" panose="020B0604020202020204" pitchFamily="34" charset="0"/>
                        </a:rPr>
                        <a:t>mensaje</a:t>
                      </a:r>
                      <a:r>
                        <a:rPr lang="en-GB" sz="1600" dirty="0">
                          <a:latin typeface="Arial" panose="020B0604020202020204" pitchFamily="34" charset="0"/>
                          <a:cs typeface="Arial" panose="020B0604020202020204" pitchFamily="34" charset="0"/>
                        </a:rPr>
                        <a:t>: String)</a:t>
                      </a:r>
                      <a:r>
                        <a:rPr lang="en-GB" sz="1600" baseline="0" dirty="0">
                          <a:latin typeface="Arial" panose="020B0604020202020204" pitchFamily="34" charset="0"/>
                          <a:cs typeface="Arial" panose="020B0604020202020204" pitchFamily="34" charset="0"/>
                        </a:rPr>
                        <a:t> : Boolean</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graphicFrame>
        <p:nvGraphicFramePr>
          <p:cNvPr id="21" name="Tabla 20"/>
          <p:cNvGraphicFramePr>
            <a:graphicFrameLocks noGrp="1"/>
          </p:cNvGraphicFramePr>
          <p:nvPr>
            <p:extLst>
              <p:ext uri="{D42A27DB-BD31-4B8C-83A1-F6EECF244321}">
                <p14:modId xmlns:p14="http://schemas.microsoft.com/office/powerpoint/2010/main" val="1594140671"/>
              </p:ext>
            </p:extLst>
          </p:nvPr>
        </p:nvGraphicFramePr>
        <p:xfrm>
          <a:off x="4548170" y="4631804"/>
          <a:ext cx="4148566" cy="1432320"/>
        </p:xfrm>
        <a:graphic>
          <a:graphicData uri="http://schemas.openxmlformats.org/drawingml/2006/table">
            <a:tbl>
              <a:tblPr>
                <a:tableStyleId>{5C22544A-7EE6-4342-B048-85BDC9FD1C3A}</a:tableStyleId>
              </a:tblPr>
              <a:tblGrid>
                <a:gridCol w="4148566">
                  <a:extLst>
                    <a:ext uri="{9D8B030D-6E8A-4147-A177-3AD203B41FA5}">
                      <a16:colId xmlns:a16="http://schemas.microsoft.com/office/drawing/2014/main" val="20000"/>
                    </a:ext>
                  </a:extLst>
                </a:gridCol>
              </a:tblGrid>
              <a:tr h="336384">
                <a:tc>
                  <a:txBody>
                    <a:bodyPr/>
                    <a:lstStyle/>
                    <a:p>
                      <a:pPr algn="ctr"/>
                      <a:r>
                        <a:rPr lang="en-GB" sz="1600" b="1" dirty="0" err="1">
                          <a:latin typeface="Arial" panose="020B0604020202020204" pitchFamily="34" charset="0"/>
                          <a:cs typeface="Arial" panose="020B0604020202020204" pitchFamily="34" charset="0"/>
                        </a:rPr>
                        <a:t>TelefonoPublico</a:t>
                      </a:r>
                      <a:endParaRPr lang="en-GB" sz="16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525312">
                <a:tc>
                  <a:txBody>
                    <a:bodyPr/>
                    <a:lstStyle/>
                    <a:p>
                      <a:pPr marL="0" indent="0">
                        <a:buFontTx/>
                        <a:buNone/>
                      </a:pPr>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ubicacion</a:t>
                      </a:r>
                      <a:r>
                        <a:rPr lang="en-GB" sz="1600" dirty="0">
                          <a:latin typeface="Arial" panose="020B0604020202020204" pitchFamily="34" charset="0"/>
                          <a:cs typeface="Arial" panose="020B0604020202020204" pitchFamily="34" charset="0"/>
                        </a:rPr>
                        <a:t>: long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600" dirty="0">
                          <a:latin typeface="Arial" panose="020B0604020202020204" pitchFamily="34" charset="0"/>
                          <a:cs typeface="Arial" panose="020B0604020202020204" pitchFamily="34" charset="0"/>
                        </a:rPr>
                        <a:t>+ </a:t>
                      </a:r>
                      <a:r>
                        <a:rPr lang="en-GB" sz="1600" dirty="0" err="1">
                          <a:latin typeface="Arial" panose="020B0604020202020204" pitchFamily="34" charset="0"/>
                          <a:cs typeface="Arial" panose="020B0604020202020204" pitchFamily="34" charset="0"/>
                        </a:rPr>
                        <a:t>recibirCredito</a:t>
                      </a:r>
                      <a:r>
                        <a:rPr lang="en-GB" sz="1600" dirty="0">
                          <a:latin typeface="Arial" panose="020B0604020202020204" pitchFamily="34" charset="0"/>
                          <a:cs typeface="Arial" panose="020B0604020202020204" pitchFamily="34" charset="0"/>
                        </a:rPr>
                        <a:t>(</a:t>
                      </a:r>
                      <a:r>
                        <a:rPr lang="en-GB" sz="1600" dirty="0" err="1">
                          <a:latin typeface="Arial" panose="020B0604020202020204" pitchFamily="34" charset="0"/>
                          <a:cs typeface="Arial" panose="020B0604020202020204" pitchFamily="34" charset="0"/>
                        </a:rPr>
                        <a:t>moneda</a:t>
                      </a:r>
                      <a:r>
                        <a:rPr lang="en-GB" sz="1600" dirty="0">
                          <a:latin typeface="Arial" panose="020B0604020202020204" pitchFamily="34" charset="0"/>
                          <a:cs typeface="Arial" panose="020B0604020202020204" pitchFamily="34" charset="0"/>
                        </a:rPr>
                        <a:t> : double):</a:t>
                      </a:r>
                      <a:r>
                        <a:rPr lang="en-GB" sz="1600" baseline="0" dirty="0">
                          <a:latin typeface="Arial" panose="020B0604020202020204" pitchFamily="34" charset="0"/>
                          <a:cs typeface="Arial" panose="020B0604020202020204" pitchFamily="34" charset="0"/>
                        </a:rPr>
                        <a:t>  </a:t>
                      </a:r>
                      <a:r>
                        <a:rPr lang="en-GB" sz="1600" baseline="0" dirty="0" err="1">
                          <a:latin typeface="Arial" panose="020B0604020202020204" pitchFamily="34" charset="0"/>
                          <a:cs typeface="Arial" panose="020B0604020202020204" pitchFamily="34" charset="0"/>
                        </a:rPr>
                        <a:t>boolean</a:t>
                      </a:r>
                      <a:endParaRPr lang="en-GB" sz="1600" baseline="0" dirty="0">
                        <a:latin typeface="Arial" panose="020B0604020202020204" pitchFamily="34" charset="0"/>
                        <a:cs typeface="Arial" panose="020B0604020202020204" pitchFamily="34" charset="0"/>
                      </a:endParaRPr>
                    </a:p>
                    <a:p>
                      <a:r>
                        <a:rPr lang="en-GB" sz="1600" baseline="0" dirty="0">
                          <a:latin typeface="Arial" panose="020B0604020202020204" pitchFamily="34" charset="0"/>
                          <a:cs typeface="Arial" panose="020B0604020202020204" pitchFamily="34" charset="0"/>
                        </a:rPr>
                        <a:t>+ </a:t>
                      </a:r>
                      <a:r>
                        <a:rPr lang="en-GB" sz="1600" baseline="0" dirty="0" err="1">
                          <a:latin typeface="Arial" panose="020B0604020202020204" pitchFamily="34" charset="0"/>
                          <a:cs typeface="Arial" panose="020B0604020202020204" pitchFamily="34" charset="0"/>
                        </a:rPr>
                        <a:t>controlarCredito</a:t>
                      </a:r>
                      <a:r>
                        <a:rPr lang="en-GB" sz="1600" baseline="0" dirty="0">
                          <a:latin typeface="Arial" panose="020B0604020202020204" pitchFamily="34" charset="0"/>
                          <a:cs typeface="Arial" panose="020B0604020202020204" pitchFamily="34" charset="0"/>
                        </a:rPr>
                        <a:t>() : double</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sp>
        <p:nvSpPr>
          <p:cNvPr id="12" name="Shape 249"/>
          <p:cNvSpPr/>
          <p:nvPr/>
        </p:nvSpPr>
        <p:spPr>
          <a:xfrm>
            <a:off x="757422" y="4962753"/>
            <a:ext cx="8094436" cy="1084728"/>
          </a:xfrm>
          <a:custGeom>
            <a:avLst/>
            <a:gdLst/>
            <a:ahLst/>
            <a:cxnLst/>
            <a:rect l="0" t="0" r="0" b="0"/>
            <a:pathLst>
              <a:path w="120000" h="120000" extrusionOk="0">
                <a:moveTo>
                  <a:pt x="2161" y="0"/>
                </a:moveTo>
                <a:cubicBezTo>
                  <a:pt x="1080" y="0"/>
                  <a:pt x="0" y="9995"/>
                  <a:pt x="0" y="19991"/>
                </a:cubicBezTo>
                <a:lnTo>
                  <a:pt x="0" y="99958"/>
                </a:lnTo>
                <a:cubicBezTo>
                  <a:pt x="0" y="109954"/>
                  <a:pt x="1080" y="119950"/>
                  <a:pt x="2161" y="119950"/>
                </a:cubicBezTo>
                <a:lnTo>
                  <a:pt x="117832" y="119950"/>
                </a:lnTo>
                <a:cubicBezTo>
                  <a:pt x="118913" y="119950"/>
                  <a:pt x="119994" y="109954"/>
                  <a:pt x="119994" y="99958"/>
                </a:cubicBezTo>
                <a:lnTo>
                  <a:pt x="119994" y="19991"/>
                </a:lnTo>
                <a:cubicBezTo>
                  <a:pt x="119994" y="9995"/>
                  <a:pt x="118913" y="0"/>
                  <a:pt x="117832" y="0"/>
                </a:cubicBezTo>
                <a:lnTo>
                  <a:pt x="2161" y="0"/>
                </a:lnTo>
              </a:path>
            </a:pathLst>
          </a:custGeom>
          <a:noFill/>
          <a:ln w="28575" cap="flat" cmpd="sng">
            <a:solidFill>
              <a:srgbClr val="FF0000"/>
            </a:solidFill>
            <a:prstDash val="solid"/>
            <a:miter/>
            <a:headEnd type="none" w="med" len="med"/>
            <a:tailEnd type="none" w="med" len="med"/>
          </a:ln>
        </p:spPr>
        <p:txBody>
          <a:bodyPr lIns="91415" tIns="91415" rIns="91415" bIns="91415" anchor="ctr" anchorCtr="0">
            <a:noAutofit/>
          </a:bodyPr>
          <a:lstStyle/>
          <a:p>
            <a:endParaRPr lang="es-AR" sz="1400" dirty="0">
              <a:latin typeface="Arial" panose="020B0604020202020204" pitchFamily="34" charset="0"/>
              <a:cs typeface="Arial" panose="020B0604020202020204" pitchFamily="34" charset="0"/>
            </a:endParaRPr>
          </a:p>
        </p:txBody>
      </p:sp>
      <p:sp>
        <p:nvSpPr>
          <p:cNvPr id="38" name="CuadroTexto 37"/>
          <p:cNvSpPr txBox="1"/>
          <p:nvPr/>
        </p:nvSpPr>
        <p:spPr>
          <a:xfrm>
            <a:off x="5188662" y="3901226"/>
            <a:ext cx="3142254" cy="584775"/>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Flecha apuntando de la sub-clase a la </a:t>
            </a:r>
            <a:r>
              <a:rPr lang="es-AR" sz="1600" dirty="0" err="1">
                <a:latin typeface="Arial" panose="020B0604020202020204" pitchFamily="34" charset="0"/>
                <a:cs typeface="Arial" panose="020B0604020202020204" pitchFamily="34" charset="0"/>
              </a:rPr>
              <a:t>super</a:t>
            </a:r>
            <a:r>
              <a:rPr lang="es-AR" sz="1600" dirty="0">
                <a:latin typeface="Arial" panose="020B0604020202020204" pitchFamily="34" charset="0"/>
                <a:cs typeface="Arial" panose="020B0604020202020204" pitchFamily="34" charset="0"/>
              </a:rPr>
              <a:t>-clase</a:t>
            </a:r>
          </a:p>
        </p:txBody>
      </p:sp>
    </p:spTree>
    <p:extLst>
      <p:ext uri="{BB962C8B-B14F-4D97-AF65-F5344CB8AC3E}">
        <p14:creationId xmlns:p14="http://schemas.microsoft.com/office/powerpoint/2010/main" val="209762000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ángulo 38"/>
          <p:cNvSpPr/>
          <p:nvPr/>
        </p:nvSpPr>
        <p:spPr>
          <a:xfrm>
            <a:off x="2747336" y="1992592"/>
            <a:ext cx="3907152" cy="2246769"/>
          </a:xfrm>
          <a:prstGeom prst="rect">
            <a:avLst/>
          </a:prstGeom>
          <a:solidFill>
            <a:schemeClr val="bg1"/>
          </a:solidFill>
          <a:ln>
            <a:solidFill>
              <a:schemeClr val="tx1"/>
            </a:solidFill>
          </a:ln>
        </p:spPr>
        <p:txBody>
          <a:bodyPr wrap="square">
            <a:spAutoFit/>
          </a:bodyPr>
          <a:lstStyle/>
          <a:p>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class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Telefono</a:t>
            </a:r>
            <a:r>
              <a:rPr lang="es-AR" sz="1400" dirty="0">
                <a:solidFill>
                  <a:srgbClr val="660066"/>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protected</a:t>
            </a:r>
            <a:r>
              <a:rPr lang="es-AR" sz="1400" dirty="0">
                <a:solidFill>
                  <a:srgbClr val="660066"/>
                </a:solidFill>
                <a:latin typeface="Consolas" panose="020B0609020204030204" pitchFamily="49" charset="0"/>
              </a:rPr>
              <a:t> </a:t>
            </a:r>
            <a:r>
              <a:rPr lang="es-AR" sz="1400" dirty="0" err="1">
                <a:solidFill>
                  <a:srgbClr val="000088"/>
                </a:solidFill>
                <a:latin typeface="Consolas" panose="020B0609020204030204" pitchFamily="49" charset="0"/>
              </a:rPr>
              <a:t>long</a:t>
            </a:r>
            <a:r>
              <a:rPr lang="es-AR" sz="1400" dirty="0">
                <a:solidFill>
                  <a:srgbClr val="000000"/>
                </a:solidFill>
                <a:latin typeface="Consolas" panose="020B0609020204030204" pitchFamily="49" charset="0"/>
              </a:rPr>
              <a:t> numero;</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protected</a:t>
            </a:r>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marca;</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boolean</a:t>
            </a:r>
            <a:r>
              <a:rPr lang="es-AR" sz="1400" dirty="0">
                <a:solidFill>
                  <a:srgbClr val="000000"/>
                </a:solidFill>
                <a:latin typeface="Consolas" panose="020B0609020204030204" pitchFamily="49" charset="0"/>
              </a:rPr>
              <a:t> llamar</a:t>
            </a:r>
            <a:r>
              <a:rPr lang="es-AR" sz="1400" dirty="0">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long</a:t>
            </a:r>
            <a:r>
              <a:rPr lang="es-AR" sz="1400" dirty="0">
                <a:solidFill>
                  <a:srgbClr val="000000"/>
                </a:solidFill>
                <a:latin typeface="Consolas" panose="020B0609020204030204" pitchFamily="49" charset="0"/>
              </a:rPr>
              <a:t> numero</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boolean</a:t>
            </a:r>
            <a:r>
              <a:rPr lang="es-AR" sz="1400" dirty="0">
                <a:solidFill>
                  <a:srgbClr val="000000"/>
                </a:solidFill>
                <a:latin typeface="Consolas" panose="020B0609020204030204" pitchFamily="49" charset="0"/>
              </a:rPr>
              <a:t> sonar</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a:t>
            </a:r>
            <a:endParaRPr lang="es-AR" sz="1400" dirty="0"/>
          </a:p>
        </p:txBody>
      </p:sp>
      <p:sp>
        <p:nvSpPr>
          <p:cNvPr id="2" name="Título 1"/>
          <p:cNvSpPr>
            <a:spLocks noGrp="1"/>
          </p:cNvSpPr>
          <p:nvPr>
            <p:ph type="title"/>
          </p:nvPr>
        </p:nvSpPr>
        <p:spPr/>
        <p:txBody>
          <a:bodyPr/>
          <a:lstStyle/>
          <a:p>
            <a:r>
              <a:rPr lang="es-AR" b="1" dirty="0"/>
              <a:t>Notación Java</a:t>
            </a:r>
            <a:br>
              <a:rPr lang="es-AR" dirty="0"/>
            </a:br>
            <a:r>
              <a:rPr lang="es-AR" sz="2800" i="1" dirty="0"/>
              <a:t>Ejemplo Teléfono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124</a:t>
            </a:fld>
            <a:endParaRPr lang="es-AR" dirty="0"/>
          </a:p>
        </p:txBody>
      </p:sp>
      <p:grpSp>
        <p:nvGrpSpPr>
          <p:cNvPr id="6" name="Grupo 5"/>
          <p:cNvGrpSpPr/>
          <p:nvPr/>
        </p:nvGrpSpPr>
        <p:grpSpPr>
          <a:xfrm>
            <a:off x="7086568" y="784089"/>
            <a:ext cx="2033903" cy="1432400"/>
            <a:chOff x="7086568" y="784089"/>
            <a:chExt cx="2033903" cy="1432400"/>
          </a:xfrm>
        </p:grpSpPr>
        <p:pic>
          <p:nvPicPr>
            <p:cNvPr id="7" name="Picture 2" descr="https://s-media-cache-ak0.pinimg.com/736x/09/f2/13/09f213ab993ce3d45a07dbe0a5495a2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3130" y="784089"/>
              <a:ext cx="1320662" cy="1336226"/>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n 7"/>
            <p:cNvPicPr>
              <a:picLocks noChangeAspect="1"/>
            </p:cNvPicPr>
            <p:nvPr/>
          </p:nvPicPr>
          <p:blipFill rotWithShape="1">
            <a:blip r:embed="rId3">
              <a:extLst>
                <a:ext uri="{28A0092B-C50C-407E-A947-70E740481C1C}">
                  <a14:useLocalDpi xmlns:a14="http://schemas.microsoft.com/office/drawing/2010/main" val="0"/>
                </a:ext>
              </a:extLst>
            </a:blip>
            <a:srcRect l="11441" r="11945"/>
            <a:stretch/>
          </p:blipFill>
          <p:spPr>
            <a:xfrm flipH="1">
              <a:off x="8515350" y="1070035"/>
              <a:ext cx="605121" cy="1146454"/>
            </a:xfrm>
            <a:prstGeom prst="rect">
              <a:avLst/>
            </a:prstGeom>
          </p:spPr>
        </p:pic>
        <p:pic>
          <p:nvPicPr>
            <p:cNvPr id="9" name="Marcador de contenido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6568" y="803826"/>
              <a:ext cx="990538" cy="990538"/>
            </a:xfrm>
            <a:prstGeom prst="rect">
              <a:avLst/>
            </a:prstGeom>
          </p:spPr>
        </p:pic>
      </p:grpSp>
      <p:grpSp>
        <p:nvGrpSpPr>
          <p:cNvPr id="31" name="Grupo 30"/>
          <p:cNvGrpSpPr/>
          <p:nvPr/>
        </p:nvGrpSpPr>
        <p:grpSpPr>
          <a:xfrm rot="19740000" flipH="1">
            <a:off x="6862330" y="3743033"/>
            <a:ext cx="290286" cy="1296000"/>
            <a:chOff x="-1886857" y="3661511"/>
            <a:chExt cx="290286" cy="1027860"/>
          </a:xfrm>
        </p:grpSpPr>
        <p:sp>
          <p:nvSpPr>
            <p:cNvPr id="32" name="Triángulo isósceles 31"/>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33" name="Conector recto 32"/>
            <p:cNvCxnSpPr>
              <a:stCxn id="32"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4" name="Grupo 33"/>
          <p:cNvGrpSpPr/>
          <p:nvPr/>
        </p:nvGrpSpPr>
        <p:grpSpPr>
          <a:xfrm rot="1860000">
            <a:off x="2264644" y="3658662"/>
            <a:ext cx="290286" cy="1296000"/>
            <a:chOff x="-1886857" y="3661511"/>
            <a:chExt cx="290286" cy="1027860"/>
          </a:xfrm>
        </p:grpSpPr>
        <p:sp>
          <p:nvSpPr>
            <p:cNvPr id="35" name="Triángulo isósceles 34"/>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36" name="Conector recto 35"/>
            <p:cNvCxnSpPr>
              <a:stCxn id="35"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0" name="Rectángulo 39"/>
          <p:cNvSpPr/>
          <p:nvPr/>
        </p:nvSpPr>
        <p:spPr>
          <a:xfrm>
            <a:off x="41972" y="4523059"/>
            <a:ext cx="3443337" cy="2031325"/>
          </a:xfrm>
          <a:prstGeom prst="rect">
            <a:avLst/>
          </a:prstGeom>
          <a:solidFill>
            <a:schemeClr val="bg1"/>
          </a:solidFill>
          <a:ln>
            <a:solidFill>
              <a:schemeClr val="tx1"/>
            </a:solidFill>
          </a:ln>
        </p:spPr>
        <p:txBody>
          <a:bodyPr wrap="square">
            <a:spAutoFit/>
          </a:bodyPr>
          <a:lstStyle/>
          <a:p>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class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TelefonoCelular</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extends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Telefono</a:t>
            </a:r>
            <a:r>
              <a:rPr lang="es-AR" sz="1400" dirty="0">
                <a:solidFill>
                  <a:srgbClr val="660066"/>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private</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long</a:t>
            </a:r>
            <a:r>
              <a:rPr lang="es-AR" sz="1400" dirty="0">
                <a:solidFill>
                  <a:srgbClr val="000000"/>
                </a:solidFill>
                <a:latin typeface="Consolas" panose="020B0609020204030204" pitchFamily="49" charset="0"/>
              </a:rPr>
              <a:t> antena;</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boolean</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enviarMensaje</a:t>
            </a:r>
            <a:r>
              <a:rPr lang="es-AR" sz="1400" dirty="0">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long</a:t>
            </a:r>
            <a:r>
              <a:rPr lang="es-AR" sz="1400" dirty="0">
                <a:solidFill>
                  <a:srgbClr val="000000"/>
                </a:solidFill>
                <a:latin typeface="Consolas" panose="020B0609020204030204" pitchFamily="49" charset="0"/>
              </a:rPr>
              <a:t> numero</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mensaje</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a:t>
            </a:r>
            <a:endParaRPr lang="es-AR" sz="1400" dirty="0"/>
          </a:p>
        </p:txBody>
      </p:sp>
      <p:sp>
        <p:nvSpPr>
          <p:cNvPr id="41" name="Rectángulo 40"/>
          <p:cNvSpPr/>
          <p:nvPr/>
        </p:nvSpPr>
        <p:spPr>
          <a:xfrm>
            <a:off x="4163718" y="4542705"/>
            <a:ext cx="4942239" cy="2031325"/>
          </a:xfrm>
          <a:prstGeom prst="rect">
            <a:avLst/>
          </a:prstGeom>
          <a:solidFill>
            <a:schemeClr val="bg1"/>
          </a:solidFill>
          <a:ln>
            <a:solidFill>
              <a:schemeClr val="tx1"/>
            </a:solidFill>
          </a:ln>
        </p:spPr>
        <p:txBody>
          <a:bodyPr wrap="square">
            <a:spAutoFit/>
          </a:bodyPr>
          <a:lstStyle/>
          <a:p>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class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TelefonoPublico</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extends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Telefono</a:t>
            </a:r>
            <a:r>
              <a:rPr lang="es-AR" sz="1400" dirty="0">
                <a:solidFill>
                  <a:srgbClr val="660066"/>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private</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long</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ubicacion</a:t>
            </a:r>
            <a:r>
              <a:rPr lang="es-AR" sz="1400" dirty="0">
                <a:solidFill>
                  <a:srgbClr val="0000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boolean</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recibirCredito</a:t>
            </a:r>
            <a:r>
              <a:rPr lang="es-AR" sz="1400" dirty="0">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double</a:t>
            </a:r>
            <a:r>
              <a:rPr lang="es-AR" sz="1400" dirty="0">
                <a:solidFill>
                  <a:srgbClr val="000000"/>
                </a:solidFill>
                <a:latin typeface="Consolas" panose="020B0609020204030204" pitchFamily="49" charset="0"/>
              </a:rPr>
              <a:t> moneda</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double</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controlarCredito</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a:t>
            </a:r>
            <a:endParaRPr lang="es-AR" sz="1400" dirty="0"/>
          </a:p>
        </p:txBody>
      </p:sp>
    </p:spTree>
    <p:extLst>
      <p:ext uri="{BB962C8B-B14F-4D97-AF65-F5344CB8AC3E}">
        <p14:creationId xmlns:p14="http://schemas.microsoft.com/office/powerpoint/2010/main" val="26198996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3969" cy="1220315"/>
          </a:xfrm>
        </p:spPr>
        <p:txBody>
          <a:bodyPr>
            <a:normAutofit/>
          </a:bodyPr>
          <a:lstStyle/>
          <a:p>
            <a:r>
              <a:rPr lang="es-AR" sz="3500" b="1" dirty="0"/>
              <a:t>Identificación de </a:t>
            </a:r>
            <a:r>
              <a:rPr lang="es-AR" sz="3500" b="1" dirty="0" err="1"/>
              <a:t>Super</a:t>
            </a:r>
            <a:r>
              <a:rPr lang="es-AR" sz="3500" b="1" dirty="0"/>
              <a:t>-clase y Sub-clase</a:t>
            </a:r>
          </a:p>
        </p:txBody>
      </p:sp>
      <p:sp>
        <p:nvSpPr>
          <p:cNvPr id="3" name="Marcador de contenido 2"/>
          <p:cNvSpPr>
            <a:spLocks noGrp="1"/>
          </p:cNvSpPr>
          <p:nvPr>
            <p:ph idx="1"/>
          </p:nvPr>
        </p:nvSpPr>
        <p:spPr>
          <a:xfrm>
            <a:off x="0" y="2160000"/>
            <a:ext cx="9143968" cy="4351338"/>
          </a:xfrm>
        </p:spPr>
        <p:txBody>
          <a:bodyPr>
            <a:normAutofit fontScale="92500" lnSpcReduction="20000"/>
          </a:bodyPr>
          <a:lstStyle/>
          <a:p>
            <a:r>
              <a:rPr lang="es-AR" dirty="0"/>
              <a:t>Se desea modelar una aplicación que tiene estudiantes y docentes. </a:t>
            </a:r>
            <a:r>
              <a:rPr lang="es-AR" i="1" u="sng" dirty="0"/>
              <a:t>Todos</a:t>
            </a:r>
            <a:r>
              <a:rPr lang="es-AR" dirty="0"/>
              <a:t> los estudiantes y docentes tienen un nombre y una dirección. </a:t>
            </a:r>
          </a:p>
          <a:p>
            <a:r>
              <a:rPr lang="es-AR" dirty="0"/>
              <a:t>De los </a:t>
            </a:r>
            <a:r>
              <a:rPr lang="es-AR" i="1" u="sng" dirty="0"/>
              <a:t>estudiantes</a:t>
            </a:r>
            <a:r>
              <a:rPr lang="es-AR" dirty="0"/>
              <a:t> se desea registrar los cursos a los que han asistido con sus correspondientes calificaciones. Se debe poder agregar un curso con una calificación, imprimir todos los cursos a los que el alumno asistió y obtener el promedio de las calificaciones.</a:t>
            </a:r>
          </a:p>
          <a:p>
            <a:r>
              <a:rPr lang="es-AR" dirty="0"/>
              <a:t>De los </a:t>
            </a:r>
            <a:r>
              <a:rPr lang="es-AR" i="1" u="sng" dirty="0"/>
              <a:t>docentes</a:t>
            </a:r>
            <a:r>
              <a:rPr lang="es-AR" dirty="0"/>
              <a:t> se desea registrar los cursos que se encuentran dictando actualmente y el salario base. Se debe poder agregar o eliminar cursos. Si el curso ya existe, no puede ser agregado.</a:t>
            </a:r>
          </a:p>
          <a:p>
            <a:r>
              <a:rPr lang="es-AR" dirty="0"/>
              <a:t>En </a:t>
            </a:r>
            <a:r>
              <a:rPr lang="es-AR" i="1" u="sng" dirty="0"/>
              <a:t>todos los casos</a:t>
            </a:r>
            <a:r>
              <a:rPr lang="es-AR" dirty="0"/>
              <a:t>, debe ser posible imprimir los atributos.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125</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84438" y="719071"/>
            <a:ext cx="673630" cy="673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134621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AR" smtClean="0"/>
              <a:pPr/>
              <a:t>126</a:t>
            </a:fld>
            <a:endParaRPr lang="es-AR" dirty="0"/>
          </a:p>
        </p:txBody>
      </p:sp>
      <p:sp>
        <p:nvSpPr>
          <p:cNvPr id="2" name="Título 1"/>
          <p:cNvSpPr>
            <a:spLocks noGrp="1"/>
          </p:cNvSpPr>
          <p:nvPr>
            <p:ph type="title" idx="4294967295"/>
          </p:nvPr>
        </p:nvSpPr>
        <p:spPr>
          <a:xfrm>
            <a:off x="0" y="1"/>
            <a:ext cx="9144000" cy="925264"/>
          </a:xfrm>
        </p:spPr>
        <p:txBody>
          <a:bodyPr>
            <a:noAutofit/>
          </a:bodyPr>
          <a:lstStyle/>
          <a:p>
            <a:r>
              <a:rPr lang="es-AR" sz="3500" b="1" dirty="0"/>
              <a:t>Identificación de </a:t>
            </a:r>
            <a:r>
              <a:rPr lang="es-AR" sz="3500" b="1" dirty="0" err="1"/>
              <a:t>Super</a:t>
            </a:r>
            <a:r>
              <a:rPr lang="es-AR" sz="3500" b="1" dirty="0"/>
              <a:t>-clase y Sub-clase</a:t>
            </a:r>
          </a:p>
        </p:txBody>
      </p:sp>
      <p:graphicFrame>
        <p:nvGraphicFramePr>
          <p:cNvPr id="11" name="Tabla 10"/>
          <p:cNvGraphicFramePr>
            <a:graphicFrameLocks noGrp="1"/>
          </p:cNvGraphicFramePr>
          <p:nvPr>
            <p:extLst>
              <p:ext uri="{D42A27DB-BD31-4B8C-83A1-F6EECF244321}">
                <p14:modId xmlns:p14="http://schemas.microsoft.com/office/powerpoint/2010/main" val="3810393091"/>
              </p:ext>
            </p:extLst>
          </p:nvPr>
        </p:nvGraphicFramePr>
        <p:xfrm>
          <a:off x="3224887" y="728819"/>
          <a:ext cx="3861681" cy="2102472"/>
        </p:xfrm>
        <a:graphic>
          <a:graphicData uri="http://schemas.openxmlformats.org/drawingml/2006/table">
            <a:tbl>
              <a:tblPr>
                <a:tableStyleId>{5C22544A-7EE6-4342-B048-85BDC9FD1C3A}</a:tableStyleId>
              </a:tblPr>
              <a:tblGrid>
                <a:gridCol w="3861681">
                  <a:extLst>
                    <a:ext uri="{9D8B030D-6E8A-4147-A177-3AD203B41FA5}">
                      <a16:colId xmlns:a16="http://schemas.microsoft.com/office/drawing/2014/main" val="20000"/>
                    </a:ext>
                  </a:extLst>
                </a:gridCol>
              </a:tblGrid>
              <a:tr h="336384">
                <a:tc>
                  <a:txBody>
                    <a:bodyPr/>
                    <a:lstStyle/>
                    <a:p>
                      <a:pPr algn="ctr"/>
                      <a:r>
                        <a:rPr lang="en-GB" sz="1500" b="1" dirty="0">
                          <a:latin typeface="Arial" panose="020B0604020202020204" pitchFamily="34" charset="0"/>
                          <a:cs typeface="Arial" panose="020B0604020202020204" pitchFamily="34" charset="0"/>
                        </a:rPr>
                        <a:t>Persona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25312">
                <a:tc>
                  <a:txBody>
                    <a:bodyPr/>
                    <a:lstStyle/>
                    <a:p>
                      <a:pPr marL="0" indent="0">
                        <a:buFontTx/>
                        <a:buNone/>
                      </a:pP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 String</a:t>
                      </a:r>
                    </a:p>
                    <a:p>
                      <a:pPr marL="0" indent="0">
                        <a:buFontTx/>
                        <a:buNone/>
                      </a:pPr>
                      <a:r>
                        <a:rPr lang="en-GB" sz="1500" dirty="0">
                          <a:latin typeface="Arial" panose="020B0604020202020204" pitchFamily="34" charset="0"/>
                          <a:cs typeface="Arial" panose="020B0604020202020204" pitchFamily="34" charset="0"/>
                        </a:rPr>
                        <a:t>#</a:t>
                      </a:r>
                      <a:r>
                        <a:rPr lang="en-GB" sz="1500" baseline="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dirección</a:t>
                      </a:r>
                      <a:r>
                        <a:rPr lang="en-GB" sz="15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36384">
                <a:tc>
                  <a:txBody>
                    <a:bodyPr/>
                    <a:lstStyle/>
                    <a:p>
                      <a:r>
                        <a:rPr lang="en-GB" sz="1500" dirty="0">
                          <a:latin typeface="Arial" panose="020B0604020202020204" pitchFamily="34" charset="0"/>
                          <a:cs typeface="Arial" panose="020B0604020202020204" pitchFamily="34" charset="0"/>
                        </a:rPr>
                        <a:t>+ Persona(</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String,direccion</a:t>
                      </a:r>
                      <a:r>
                        <a:rPr lang="en-GB" sz="1500" dirty="0">
                          <a:latin typeface="Arial" panose="020B0604020202020204" pitchFamily="34" charset="0"/>
                          <a:cs typeface="Arial" panose="020B0604020202020204" pitchFamily="34" charset="0"/>
                        </a:rPr>
                        <a:t>: String)</a:t>
                      </a:r>
                      <a:r>
                        <a:rPr lang="en-GB" sz="1500" baseline="0" dirty="0">
                          <a:latin typeface="Arial" panose="020B0604020202020204" pitchFamily="34" charset="0"/>
                          <a:cs typeface="Arial" panose="020B0604020202020204" pitchFamily="34" charset="0"/>
                        </a:rPr>
                        <a:t> </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getName</a:t>
                      </a:r>
                      <a:r>
                        <a:rPr lang="en-GB" sz="1500" baseline="0" dirty="0">
                          <a:latin typeface="Arial" panose="020B0604020202020204" pitchFamily="34" charset="0"/>
                          <a:cs typeface="Arial" panose="020B0604020202020204" pitchFamily="34" charset="0"/>
                        </a:rPr>
                        <a:t>() : String</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setDireccion</a:t>
                      </a:r>
                      <a:r>
                        <a:rPr lang="en-GB" sz="1500" baseline="0" dirty="0">
                          <a:latin typeface="Arial" panose="020B0604020202020204" pitchFamily="34" charset="0"/>
                          <a:cs typeface="Arial" panose="020B0604020202020204" pitchFamily="34" charset="0"/>
                        </a:rPr>
                        <a:t>(</a:t>
                      </a:r>
                      <a:r>
                        <a:rPr lang="en-GB" sz="1500" baseline="0" dirty="0" err="1">
                          <a:latin typeface="Arial" panose="020B0604020202020204" pitchFamily="34" charset="0"/>
                          <a:cs typeface="Arial" panose="020B0604020202020204" pitchFamily="34" charset="0"/>
                        </a:rPr>
                        <a:t>direccion</a:t>
                      </a:r>
                      <a:r>
                        <a:rPr lang="en-GB" sz="1500" baseline="0" dirty="0">
                          <a:latin typeface="Arial" panose="020B0604020202020204" pitchFamily="34" charset="0"/>
                          <a:cs typeface="Arial" panose="020B0604020202020204" pitchFamily="34" charset="0"/>
                        </a:rPr>
                        <a:t>: String) : void</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setName</a:t>
                      </a:r>
                      <a:r>
                        <a:rPr lang="en-GB" sz="1500" baseline="0" dirty="0">
                          <a:latin typeface="Arial" panose="020B0604020202020204" pitchFamily="34" charset="0"/>
                          <a:cs typeface="Arial" panose="020B0604020202020204" pitchFamily="34" charset="0"/>
                        </a:rPr>
                        <a:t>(</a:t>
                      </a:r>
                      <a:r>
                        <a:rPr lang="en-GB" sz="1500" baseline="0" dirty="0" err="1">
                          <a:latin typeface="Arial" panose="020B0604020202020204" pitchFamily="34" charset="0"/>
                          <a:cs typeface="Arial" panose="020B0604020202020204" pitchFamily="34" charset="0"/>
                        </a:rPr>
                        <a:t>nombre</a:t>
                      </a:r>
                      <a:r>
                        <a:rPr lang="en-GB" sz="1500" baseline="0" dirty="0">
                          <a:latin typeface="Arial" panose="020B0604020202020204" pitchFamily="34" charset="0"/>
                          <a:cs typeface="Arial" panose="020B0604020202020204" pitchFamily="34" charset="0"/>
                        </a:rPr>
                        <a:t> : String) : void</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toString</a:t>
                      </a:r>
                      <a:r>
                        <a:rPr lang="en-GB" sz="1500" baseline="0" dirty="0">
                          <a:latin typeface="Arial" panose="020B0604020202020204" pitchFamily="34" charset="0"/>
                          <a:cs typeface="Arial" panose="020B0604020202020204" pitchFamily="34" charset="0"/>
                        </a:rPr>
                        <a:t>() : String</a:t>
                      </a:r>
                      <a:endParaRPr lang="en-GB" sz="15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cxnSp>
        <p:nvCxnSpPr>
          <p:cNvPr id="16" name="Conector recto de flecha 15"/>
          <p:cNvCxnSpPr/>
          <p:nvPr/>
        </p:nvCxnSpPr>
        <p:spPr>
          <a:xfrm flipH="1" flipV="1">
            <a:off x="1977321" y="2486676"/>
            <a:ext cx="1294486" cy="169440"/>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4" name="Grupo 23"/>
          <p:cNvGrpSpPr/>
          <p:nvPr/>
        </p:nvGrpSpPr>
        <p:grpSpPr>
          <a:xfrm>
            <a:off x="4930305" y="2831299"/>
            <a:ext cx="290286" cy="522781"/>
            <a:chOff x="-1886857" y="3661511"/>
            <a:chExt cx="290286" cy="414618"/>
          </a:xfrm>
        </p:grpSpPr>
        <p:sp>
          <p:nvSpPr>
            <p:cNvPr id="25" name="Triángulo isósceles 24"/>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6" name="Conector recto 25"/>
            <p:cNvCxnSpPr>
              <a:stCxn id="25" idx="3"/>
            </p:cNvCxnSpPr>
            <p:nvPr/>
          </p:nvCxnSpPr>
          <p:spPr>
            <a:xfrm>
              <a:off x="-1741714" y="3933371"/>
              <a:ext cx="0" cy="1427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0" name="Conector angular 29"/>
          <p:cNvCxnSpPr/>
          <p:nvPr/>
        </p:nvCxnSpPr>
        <p:spPr>
          <a:xfrm>
            <a:off x="5075448" y="3354200"/>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3" name="Tabla 12"/>
          <p:cNvGraphicFramePr>
            <a:graphicFrameLocks noGrp="1"/>
          </p:cNvGraphicFramePr>
          <p:nvPr>
            <p:extLst>
              <p:ext uri="{D42A27DB-BD31-4B8C-83A1-F6EECF244321}">
                <p14:modId xmlns:p14="http://schemas.microsoft.com/office/powerpoint/2010/main" val="812148682"/>
              </p:ext>
            </p:extLst>
          </p:nvPr>
        </p:nvGraphicFramePr>
        <p:xfrm>
          <a:off x="5088684" y="3652175"/>
          <a:ext cx="3995768" cy="2102472"/>
        </p:xfrm>
        <a:graphic>
          <a:graphicData uri="http://schemas.openxmlformats.org/drawingml/2006/table">
            <a:tbl>
              <a:tblPr>
                <a:tableStyleId>{5C22544A-7EE6-4342-B048-85BDC9FD1C3A}</a:tableStyleId>
              </a:tblPr>
              <a:tblGrid>
                <a:gridCol w="3995768">
                  <a:extLst>
                    <a:ext uri="{9D8B030D-6E8A-4147-A177-3AD203B41FA5}">
                      <a16:colId xmlns:a16="http://schemas.microsoft.com/office/drawing/2014/main" val="20000"/>
                    </a:ext>
                  </a:extLst>
                </a:gridCol>
              </a:tblGrid>
              <a:tr h="336384">
                <a:tc>
                  <a:txBody>
                    <a:bodyPr/>
                    <a:lstStyle/>
                    <a:p>
                      <a:pPr algn="ctr"/>
                      <a:r>
                        <a:rPr lang="en-GB" sz="1500" b="1" dirty="0" err="1">
                          <a:latin typeface="Arial" panose="020B0604020202020204" pitchFamily="34" charset="0"/>
                          <a:cs typeface="Arial" panose="020B0604020202020204" pitchFamily="34" charset="0"/>
                        </a:rPr>
                        <a:t>Profesor</a:t>
                      </a:r>
                      <a:endParaRPr lang="en-GB" sz="15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525312">
                <a:tc>
                  <a:txBody>
                    <a:bodyPr/>
                    <a:lstStyle/>
                    <a:p>
                      <a:pPr marL="0" indent="0">
                        <a:buFontTx/>
                        <a:buNone/>
                      </a:pP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cursos</a:t>
                      </a:r>
                      <a:r>
                        <a:rPr lang="en-GB" sz="1500" dirty="0">
                          <a:latin typeface="Arial" panose="020B0604020202020204" pitchFamily="34" charset="0"/>
                          <a:cs typeface="Arial" panose="020B0604020202020204" pitchFamily="34" charset="0"/>
                        </a:rPr>
                        <a:t>: String[]</a:t>
                      </a:r>
                    </a:p>
                    <a:p>
                      <a:pPr marL="0" indent="0">
                        <a:buFontTx/>
                        <a:buNone/>
                      </a:pP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Salario</a:t>
                      </a:r>
                      <a:r>
                        <a:rPr lang="en-GB" sz="1500" dirty="0">
                          <a:latin typeface="Arial" panose="020B0604020202020204" pitchFamily="34" charset="0"/>
                          <a:cs typeface="Arial" panose="020B0604020202020204" pitchFamily="34" charset="0"/>
                        </a:rPr>
                        <a:t> : double</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Profesor</a:t>
                      </a:r>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 String, </a:t>
                      </a:r>
                      <a:r>
                        <a:rPr lang="en-GB" sz="1500" dirty="0" err="1">
                          <a:latin typeface="Arial" panose="020B0604020202020204" pitchFamily="34" charset="0"/>
                          <a:cs typeface="Arial" panose="020B0604020202020204" pitchFamily="34" charset="0"/>
                        </a:rPr>
                        <a:t>direccion</a:t>
                      </a:r>
                      <a:r>
                        <a:rPr lang="en-GB" sz="1500" dirty="0">
                          <a:latin typeface="Arial" panose="020B0604020202020204" pitchFamily="34" charset="0"/>
                          <a:cs typeface="Arial" panose="020B0604020202020204" pitchFamily="34" charset="0"/>
                        </a:rPr>
                        <a:t>: String)</a:t>
                      </a:r>
                      <a:endParaRPr lang="en-GB" sz="1500" baseline="0" dirty="0">
                        <a:latin typeface="Arial" panose="020B0604020202020204" pitchFamily="34" charset="0"/>
                        <a:cs typeface="Arial" panose="020B0604020202020204" pitchFamily="34" charset="0"/>
                      </a:endParaRP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agregarCurso</a:t>
                      </a:r>
                      <a:r>
                        <a:rPr lang="en-GB" sz="1500" baseline="0" dirty="0">
                          <a:latin typeface="Arial" panose="020B0604020202020204" pitchFamily="34" charset="0"/>
                          <a:cs typeface="Arial" panose="020B0604020202020204" pitchFamily="34" charset="0"/>
                        </a:rPr>
                        <a:t>(</a:t>
                      </a:r>
                      <a:r>
                        <a:rPr lang="en-GB" sz="1500" baseline="0" dirty="0" err="1">
                          <a:latin typeface="Arial" panose="020B0604020202020204" pitchFamily="34" charset="0"/>
                          <a:cs typeface="Arial" panose="020B0604020202020204" pitchFamily="34" charset="0"/>
                        </a:rPr>
                        <a:t>curso</a:t>
                      </a:r>
                      <a:r>
                        <a:rPr lang="en-GB" sz="1500" baseline="0" dirty="0">
                          <a:latin typeface="Arial" panose="020B0604020202020204" pitchFamily="34" charset="0"/>
                          <a:cs typeface="Arial" panose="020B0604020202020204" pitchFamily="34" charset="0"/>
                        </a:rPr>
                        <a:t>: String) : </a:t>
                      </a:r>
                      <a:r>
                        <a:rPr lang="en-GB" sz="1500" baseline="0" dirty="0" err="1">
                          <a:latin typeface="Arial" panose="020B0604020202020204" pitchFamily="34" charset="0"/>
                          <a:cs typeface="Arial" panose="020B0604020202020204" pitchFamily="34" charset="0"/>
                        </a:rPr>
                        <a:t>boolean</a:t>
                      </a:r>
                      <a:endParaRPr lang="en-GB" sz="1500" baseline="0" dirty="0">
                        <a:latin typeface="Arial" panose="020B0604020202020204" pitchFamily="34" charset="0"/>
                        <a:cs typeface="Arial" panose="020B0604020202020204" pitchFamily="34" charset="0"/>
                      </a:endParaRP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eliminarCurso</a:t>
                      </a:r>
                      <a:r>
                        <a:rPr lang="en-GB" sz="1500" baseline="0" dirty="0">
                          <a:latin typeface="Arial" panose="020B0604020202020204" pitchFamily="34" charset="0"/>
                          <a:cs typeface="Arial" panose="020B0604020202020204" pitchFamily="34" charset="0"/>
                        </a:rPr>
                        <a:t>(</a:t>
                      </a:r>
                      <a:r>
                        <a:rPr lang="en-GB" sz="1500" baseline="0" dirty="0" err="1">
                          <a:latin typeface="Arial" panose="020B0604020202020204" pitchFamily="34" charset="0"/>
                          <a:cs typeface="Arial" panose="020B0604020202020204" pitchFamily="34" charset="0"/>
                        </a:rPr>
                        <a:t>curso</a:t>
                      </a:r>
                      <a:r>
                        <a:rPr lang="en-GB" sz="1500" baseline="0" dirty="0">
                          <a:latin typeface="Arial" panose="020B0604020202020204" pitchFamily="34" charset="0"/>
                          <a:cs typeface="Arial" panose="020B0604020202020204" pitchFamily="34" charset="0"/>
                        </a:rPr>
                        <a:t>: String) : </a:t>
                      </a:r>
                      <a:r>
                        <a:rPr lang="en-GB" sz="1500" baseline="0" dirty="0" err="1">
                          <a:latin typeface="Arial" panose="020B0604020202020204" pitchFamily="34" charset="0"/>
                          <a:cs typeface="Arial" panose="020B0604020202020204" pitchFamily="34" charset="0"/>
                        </a:rPr>
                        <a:t>boolean</a:t>
                      </a:r>
                      <a:endParaRPr lang="en-GB" sz="1500" baseline="0" dirty="0">
                        <a:latin typeface="Arial" panose="020B0604020202020204" pitchFamily="34" charset="0"/>
                        <a:cs typeface="Arial" panose="020B0604020202020204" pitchFamily="34" charset="0"/>
                      </a:endParaRP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getSalario</a:t>
                      </a:r>
                      <a:r>
                        <a:rPr lang="en-GB" sz="1500" baseline="0" dirty="0">
                          <a:latin typeface="Arial" panose="020B0604020202020204" pitchFamily="34" charset="0"/>
                          <a:cs typeface="Arial" panose="020B0604020202020204" pitchFamily="34" charset="0"/>
                        </a:rPr>
                        <a:t>() : double</a:t>
                      </a:r>
                    </a:p>
                    <a:p>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toString</a:t>
                      </a:r>
                      <a:r>
                        <a:rPr lang="en-GB" sz="1500" dirty="0">
                          <a:latin typeface="Arial" panose="020B0604020202020204" pitchFamily="34" charset="0"/>
                          <a:cs typeface="Arial" panose="020B0604020202020204" pitchFamily="34" charset="0"/>
                        </a:rPr>
                        <a:t>() :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cxnSp>
        <p:nvCxnSpPr>
          <p:cNvPr id="35" name="Conector angular 34"/>
          <p:cNvCxnSpPr/>
          <p:nvPr/>
        </p:nvCxnSpPr>
        <p:spPr>
          <a:xfrm flipH="1">
            <a:off x="1733091" y="3354200"/>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2" name="Tabla 11"/>
          <p:cNvGraphicFramePr>
            <a:graphicFrameLocks noGrp="1"/>
          </p:cNvGraphicFramePr>
          <p:nvPr>
            <p:extLst>
              <p:ext uri="{D42A27DB-BD31-4B8C-83A1-F6EECF244321}">
                <p14:modId xmlns:p14="http://schemas.microsoft.com/office/powerpoint/2010/main" val="4121726039"/>
              </p:ext>
            </p:extLst>
          </p:nvPr>
        </p:nvGraphicFramePr>
        <p:xfrm>
          <a:off x="52591" y="3649425"/>
          <a:ext cx="4024833" cy="2559672"/>
        </p:xfrm>
        <a:graphic>
          <a:graphicData uri="http://schemas.openxmlformats.org/drawingml/2006/table">
            <a:tbl>
              <a:tblPr>
                <a:tableStyleId>{5C22544A-7EE6-4342-B048-85BDC9FD1C3A}</a:tableStyleId>
              </a:tblPr>
              <a:tblGrid>
                <a:gridCol w="4024833">
                  <a:extLst>
                    <a:ext uri="{9D8B030D-6E8A-4147-A177-3AD203B41FA5}">
                      <a16:colId xmlns:a16="http://schemas.microsoft.com/office/drawing/2014/main" val="20000"/>
                    </a:ext>
                  </a:extLst>
                </a:gridCol>
              </a:tblGrid>
              <a:tr h="336384">
                <a:tc>
                  <a:txBody>
                    <a:bodyPr/>
                    <a:lstStyle/>
                    <a:p>
                      <a:pPr algn="ctr"/>
                      <a:r>
                        <a:rPr lang="en-GB" sz="1500" b="1" dirty="0" err="1">
                          <a:latin typeface="Arial" panose="020B0604020202020204" pitchFamily="34" charset="0"/>
                          <a:cs typeface="Arial" panose="020B0604020202020204" pitchFamily="34" charset="0"/>
                        </a:rPr>
                        <a:t>Estudiante</a:t>
                      </a:r>
                      <a:endParaRPr lang="en-GB" sz="15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525312">
                <a:tc>
                  <a:txBody>
                    <a:bodyPr/>
                    <a:lstStyle/>
                    <a:p>
                      <a:pPr marL="0" indent="0">
                        <a:buFontTx/>
                        <a:buNone/>
                      </a:pP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cursos</a:t>
                      </a:r>
                      <a:r>
                        <a:rPr lang="en-GB" sz="1500" dirty="0">
                          <a:latin typeface="Arial" panose="020B0604020202020204" pitchFamily="34" charset="0"/>
                          <a:cs typeface="Arial" panose="020B0604020202020204" pitchFamily="34" charset="0"/>
                        </a:rPr>
                        <a:t>: String[]</a:t>
                      </a:r>
                    </a:p>
                    <a:p>
                      <a:pPr marL="0" indent="0">
                        <a:buFontTx/>
                        <a:buNone/>
                      </a:pP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calificaciones</a:t>
                      </a:r>
                      <a:r>
                        <a:rPr lang="en-GB" sz="1500" dirty="0">
                          <a:latin typeface="Arial" panose="020B0604020202020204" pitchFamily="34" charset="0"/>
                          <a:cs typeface="Arial" panose="020B0604020202020204" pitchFamily="34" charset="0"/>
                        </a:rPr>
                        <a:t> : float[]</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Estudiante</a:t>
                      </a:r>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 String, </a:t>
                      </a:r>
                      <a:r>
                        <a:rPr lang="en-GB" sz="1500" dirty="0" err="1">
                          <a:latin typeface="Arial" panose="020B0604020202020204" pitchFamily="34" charset="0"/>
                          <a:cs typeface="Arial" panose="020B0604020202020204" pitchFamily="34" charset="0"/>
                        </a:rPr>
                        <a:t>direccion</a:t>
                      </a:r>
                      <a:r>
                        <a:rPr lang="en-GB" sz="1500" dirty="0">
                          <a:latin typeface="Arial" panose="020B0604020202020204" pitchFamily="34" charset="0"/>
                          <a:cs typeface="Arial" panose="020B0604020202020204" pitchFamily="34" charset="0"/>
                        </a:rPr>
                        <a:t>: String)</a:t>
                      </a:r>
                      <a:endParaRPr lang="en-GB" sz="1500" baseline="0" dirty="0">
                        <a:latin typeface="Arial" panose="020B0604020202020204" pitchFamily="34" charset="0"/>
                        <a:cs typeface="Arial" panose="020B0604020202020204" pitchFamily="34" charset="0"/>
                      </a:endParaRP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agregarCalificacion</a:t>
                      </a:r>
                      <a:r>
                        <a:rPr lang="en-GB" sz="1500" baseline="0" dirty="0">
                          <a:latin typeface="Arial" panose="020B0604020202020204" pitchFamily="34" charset="0"/>
                          <a:cs typeface="Arial" panose="020B0604020202020204" pitchFamily="34" charset="0"/>
                        </a:rPr>
                        <a:t>(</a:t>
                      </a:r>
                      <a:r>
                        <a:rPr lang="en-GB" sz="1500" baseline="0" dirty="0" err="1">
                          <a:latin typeface="Arial" panose="020B0604020202020204" pitchFamily="34" charset="0"/>
                          <a:cs typeface="Arial" panose="020B0604020202020204" pitchFamily="34" charset="0"/>
                        </a:rPr>
                        <a:t>curso</a:t>
                      </a:r>
                      <a:r>
                        <a:rPr lang="en-GB" sz="1500" baseline="0" dirty="0">
                          <a:latin typeface="Arial" panose="020B0604020202020204" pitchFamily="34" charset="0"/>
                          <a:cs typeface="Arial" panose="020B0604020202020204" pitchFamily="34" charset="0"/>
                        </a:rPr>
                        <a:t>: String, </a:t>
                      </a:r>
                      <a:r>
                        <a:rPr lang="en-GB" sz="1500" baseline="0" dirty="0" err="1">
                          <a:latin typeface="Arial" panose="020B0604020202020204" pitchFamily="34" charset="0"/>
                          <a:cs typeface="Arial" panose="020B0604020202020204" pitchFamily="34" charset="0"/>
                        </a:rPr>
                        <a:t>calificacion</a:t>
                      </a:r>
                      <a:r>
                        <a:rPr lang="en-GB" sz="1500" baseline="0" dirty="0">
                          <a:latin typeface="Arial" panose="020B0604020202020204" pitchFamily="34" charset="0"/>
                          <a:cs typeface="Arial" panose="020B0604020202020204" pitchFamily="34" charset="0"/>
                        </a:rPr>
                        <a:t>: float) : void</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getCalificaciones</a:t>
                      </a:r>
                      <a:r>
                        <a:rPr lang="en-GB" sz="1500" baseline="0" dirty="0">
                          <a:latin typeface="Arial" panose="020B0604020202020204" pitchFamily="34" charset="0"/>
                          <a:cs typeface="Arial" panose="020B0604020202020204" pitchFamily="34" charset="0"/>
                        </a:rPr>
                        <a:t>() : String</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getPromedio</a:t>
                      </a:r>
                      <a:r>
                        <a:rPr lang="en-GB" sz="1500" baseline="0" dirty="0">
                          <a:latin typeface="Arial" panose="020B0604020202020204" pitchFamily="34" charset="0"/>
                          <a:cs typeface="Arial" panose="020B0604020202020204" pitchFamily="34" charset="0"/>
                        </a:rPr>
                        <a:t>() : float</a:t>
                      </a:r>
                    </a:p>
                    <a:p>
                      <a:r>
                        <a:rPr lang="en-GB" sz="1500" baseline="0" dirty="0">
                          <a:latin typeface="Arial" panose="020B0604020202020204" pitchFamily="34" charset="0"/>
                          <a:cs typeface="Arial" panose="020B0604020202020204" pitchFamily="34" charset="0"/>
                        </a:rPr>
                        <a:t>+ </a:t>
                      </a:r>
                      <a:r>
                        <a:rPr lang="en-GB" sz="1500" baseline="0" dirty="0" err="1">
                          <a:latin typeface="Arial" panose="020B0604020202020204" pitchFamily="34" charset="0"/>
                          <a:cs typeface="Arial" panose="020B0604020202020204" pitchFamily="34" charset="0"/>
                        </a:rPr>
                        <a:t>toString</a:t>
                      </a:r>
                      <a:r>
                        <a:rPr lang="en-GB" sz="1500" baseline="0" dirty="0">
                          <a:latin typeface="Arial" panose="020B0604020202020204" pitchFamily="34" charset="0"/>
                          <a:cs typeface="Arial" panose="020B0604020202020204" pitchFamily="34" charset="0"/>
                        </a:rPr>
                        <a:t>() : String</a:t>
                      </a:r>
                      <a:endParaRPr lang="en-GB" sz="15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sp>
        <p:nvSpPr>
          <p:cNvPr id="37" name="Esquina doblada 36"/>
          <p:cNvSpPr/>
          <p:nvPr/>
        </p:nvSpPr>
        <p:spPr>
          <a:xfrm rot="10800000" flipH="1">
            <a:off x="152400" y="2205931"/>
            <a:ext cx="1824919" cy="370088"/>
          </a:xfrm>
          <a:prstGeom prst="foldedCorner">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40" name="Conector recto de flecha 39"/>
          <p:cNvCxnSpPr/>
          <p:nvPr/>
        </p:nvCxnSpPr>
        <p:spPr>
          <a:xfrm>
            <a:off x="6924502" y="5619750"/>
            <a:ext cx="425106" cy="897679"/>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3" name="Conector recto de flecha 42"/>
          <p:cNvCxnSpPr/>
          <p:nvPr/>
        </p:nvCxnSpPr>
        <p:spPr>
          <a:xfrm>
            <a:off x="1855608" y="6067143"/>
            <a:ext cx="0" cy="444514"/>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2" name="Grupo 61"/>
          <p:cNvGrpSpPr/>
          <p:nvPr/>
        </p:nvGrpSpPr>
        <p:grpSpPr>
          <a:xfrm>
            <a:off x="6382493" y="6378215"/>
            <a:ext cx="2761507" cy="383452"/>
            <a:chOff x="6239499" y="6289400"/>
            <a:chExt cx="2761507" cy="383452"/>
          </a:xfrm>
        </p:grpSpPr>
        <p:sp>
          <p:nvSpPr>
            <p:cNvPr id="41" name="Esquina doblada 40"/>
            <p:cNvSpPr/>
            <p:nvPr/>
          </p:nvSpPr>
          <p:spPr>
            <a:xfrm rot="10800000" flipH="1">
              <a:off x="6296025" y="6289400"/>
              <a:ext cx="2553206"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3" name="CuadroTexto 52"/>
            <p:cNvSpPr txBox="1"/>
            <p:nvPr/>
          </p:nvSpPr>
          <p:spPr>
            <a:xfrm>
              <a:off x="6239499" y="6319543"/>
              <a:ext cx="2761507" cy="323165"/>
            </a:xfrm>
            <a:prstGeom prst="rect">
              <a:avLst/>
            </a:prstGeom>
            <a:noFill/>
          </p:spPr>
          <p:txBody>
            <a:bodyPr wrap="square" rtlCol="0">
              <a:spAutoFit/>
            </a:bodyPr>
            <a:lstStyle/>
            <a:p>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Profesor</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direccion</a:t>
              </a:r>
              <a:r>
                <a:rPr lang="en-GB" sz="1500" dirty="0">
                  <a:latin typeface="Arial" panose="020B0604020202020204" pitchFamily="34" charset="0"/>
                  <a:cs typeface="Arial" panose="020B0604020202020204" pitchFamily="34" charset="0"/>
                </a:rPr>
                <a:t>)”</a:t>
              </a:r>
            </a:p>
          </p:txBody>
        </p:sp>
      </p:grpSp>
      <p:grpSp>
        <p:nvGrpSpPr>
          <p:cNvPr id="60" name="Grupo 59"/>
          <p:cNvGrpSpPr/>
          <p:nvPr/>
        </p:nvGrpSpPr>
        <p:grpSpPr>
          <a:xfrm>
            <a:off x="52591" y="6372687"/>
            <a:ext cx="3045123" cy="383452"/>
            <a:chOff x="1999965" y="6400619"/>
            <a:chExt cx="3045123" cy="383452"/>
          </a:xfrm>
        </p:grpSpPr>
        <p:sp>
          <p:nvSpPr>
            <p:cNvPr id="44" name="Esquina doblada 43"/>
            <p:cNvSpPr/>
            <p:nvPr/>
          </p:nvSpPr>
          <p:spPr>
            <a:xfrm rot="10800000" flipH="1">
              <a:off x="2054734" y="6400619"/>
              <a:ext cx="2741667"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6" name="CuadroTexto 55"/>
            <p:cNvSpPr txBox="1"/>
            <p:nvPr/>
          </p:nvSpPr>
          <p:spPr>
            <a:xfrm>
              <a:off x="1999965" y="6406147"/>
              <a:ext cx="3045123" cy="323165"/>
            </a:xfrm>
            <a:prstGeom prst="rect">
              <a:avLst/>
            </a:prstGeom>
            <a:noFill/>
          </p:spPr>
          <p:txBody>
            <a:bodyPr wrap="square" rtlCol="0">
              <a:spAutoFit/>
            </a:bodyPr>
            <a:lstStyle/>
            <a:p>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Estudiante</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nombre</a:t>
              </a:r>
              <a:r>
                <a:rPr lang="en-GB" sz="1500" dirty="0">
                  <a:latin typeface="Arial" panose="020B0604020202020204" pitchFamily="34" charset="0"/>
                  <a:cs typeface="Arial" panose="020B0604020202020204" pitchFamily="34" charset="0"/>
                </a:rPr>
                <a:t>(</a:t>
              </a:r>
              <a:r>
                <a:rPr lang="en-GB" sz="1500" dirty="0" err="1">
                  <a:latin typeface="Arial" panose="020B0604020202020204" pitchFamily="34" charset="0"/>
                  <a:cs typeface="Arial" panose="020B0604020202020204" pitchFamily="34" charset="0"/>
                </a:rPr>
                <a:t>direccion</a:t>
              </a:r>
              <a:r>
                <a:rPr lang="en-GB" sz="1500" dirty="0">
                  <a:latin typeface="Arial" panose="020B0604020202020204" pitchFamily="34" charset="0"/>
                  <a:cs typeface="Arial" panose="020B0604020202020204" pitchFamily="34" charset="0"/>
                </a:rPr>
                <a:t>)”</a:t>
              </a:r>
            </a:p>
          </p:txBody>
        </p:sp>
      </p:grpSp>
      <p:sp>
        <p:nvSpPr>
          <p:cNvPr id="57" name="CuadroTexto 56"/>
          <p:cNvSpPr txBox="1"/>
          <p:nvPr/>
        </p:nvSpPr>
        <p:spPr>
          <a:xfrm>
            <a:off x="152399" y="2216894"/>
            <a:ext cx="2113613" cy="323165"/>
          </a:xfrm>
          <a:prstGeom prst="rect">
            <a:avLst/>
          </a:prstGeom>
          <a:noFill/>
        </p:spPr>
        <p:txBody>
          <a:bodyPr wrap="square" rtlCol="0">
            <a:spAutoFit/>
          </a:bodyPr>
          <a:lstStyle/>
          <a:p>
            <a:r>
              <a:rPr lang="es-AR" sz="1500" dirty="0">
                <a:latin typeface="Arial" panose="020B0604020202020204" pitchFamily="34" charset="0"/>
                <a:cs typeface="Arial" panose="020B0604020202020204" pitchFamily="34" charset="0"/>
              </a:rPr>
              <a:t>“nombre(</a:t>
            </a:r>
            <a:r>
              <a:rPr lang="es-AR" sz="1500" dirty="0" err="1">
                <a:latin typeface="Arial" panose="020B0604020202020204" pitchFamily="34" charset="0"/>
                <a:cs typeface="Arial" panose="020B0604020202020204" pitchFamily="34" charset="0"/>
              </a:rPr>
              <a:t>direccion</a:t>
            </a:r>
            <a:r>
              <a:rPr lang="es-AR" sz="1500" dirty="0">
                <a:latin typeface="Arial" panose="020B0604020202020204" pitchFamily="34" charset="0"/>
                <a:cs typeface="Arial" panose="020B0604020202020204" pitchFamily="34" charset="0"/>
              </a:rPr>
              <a:t>)”</a:t>
            </a:r>
          </a:p>
        </p:txBody>
      </p:sp>
      <p:cxnSp>
        <p:nvCxnSpPr>
          <p:cNvPr id="66" name="Conector recto de flecha 65"/>
          <p:cNvCxnSpPr/>
          <p:nvPr/>
        </p:nvCxnSpPr>
        <p:spPr>
          <a:xfrm flipH="1">
            <a:off x="4828513" y="5314130"/>
            <a:ext cx="260171" cy="1009162"/>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2" name="Grupo 41"/>
          <p:cNvGrpSpPr/>
          <p:nvPr/>
        </p:nvGrpSpPr>
        <p:grpSpPr>
          <a:xfrm>
            <a:off x="2952857" y="6128205"/>
            <a:ext cx="3238286" cy="383452"/>
            <a:chOff x="8045441" y="2222466"/>
            <a:chExt cx="3238286" cy="383452"/>
          </a:xfrm>
        </p:grpSpPr>
        <p:sp>
          <p:nvSpPr>
            <p:cNvPr id="49" name="Esquina doblada 48"/>
            <p:cNvSpPr/>
            <p:nvPr/>
          </p:nvSpPr>
          <p:spPr>
            <a:xfrm rot="10800000" flipH="1">
              <a:off x="8093223" y="2222466"/>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CuadroTexto 19"/>
            <p:cNvSpPr txBox="1"/>
            <p:nvPr/>
          </p:nvSpPr>
          <p:spPr>
            <a:xfrm>
              <a:off x="8045441" y="2240801"/>
              <a:ext cx="3238286" cy="323165"/>
            </a:xfrm>
            <a:prstGeom prst="rect">
              <a:avLst/>
            </a:prstGeom>
            <a:noFill/>
          </p:spPr>
          <p:txBody>
            <a:bodyPr wrap="square" rtlCol="0">
              <a:spAutoFit/>
            </a:bodyPr>
            <a:lstStyle/>
            <a:p>
              <a:r>
                <a:rPr lang="en-GB" sz="1500" dirty="0" err="1">
                  <a:latin typeface="Arial" panose="020B0604020202020204" pitchFamily="34" charset="0"/>
                  <a:cs typeface="Arial" panose="020B0604020202020204" pitchFamily="34" charset="0"/>
                </a:rPr>
                <a:t>Retorna</a:t>
              </a:r>
              <a:r>
                <a:rPr lang="en-GB" sz="1500" dirty="0">
                  <a:latin typeface="Arial" panose="020B0604020202020204" pitchFamily="34" charset="0"/>
                  <a:cs typeface="Arial" panose="020B0604020202020204" pitchFamily="34" charset="0"/>
                </a:rPr>
                <a:t> </a:t>
              </a:r>
              <a:r>
                <a:rPr lang="en-GB" sz="1500" dirty="0">
                  <a:latin typeface="Consolas" panose="020B0609020204030204" pitchFamily="49" charset="0"/>
                  <a:cs typeface="Arial" panose="020B0604020202020204" pitchFamily="34" charset="0"/>
                </a:rPr>
                <a:t>false</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si</a:t>
              </a:r>
              <a:r>
                <a:rPr lang="en-GB" sz="1500" dirty="0">
                  <a:latin typeface="Arial" panose="020B0604020202020204" pitchFamily="34" charset="0"/>
                  <a:cs typeface="Arial" panose="020B0604020202020204" pitchFamily="34" charset="0"/>
                </a:rPr>
                <a:t> el </a:t>
              </a:r>
              <a:r>
                <a:rPr lang="en-GB" sz="1500" dirty="0" err="1">
                  <a:latin typeface="Arial" panose="020B0604020202020204" pitchFamily="34" charset="0"/>
                  <a:cs typeface="Arial" panose="020B0604020202020204" pitchFamily="34" charset="0"/>
                </a:rPr>
                <a:t>curso</a:t>
              </a:r>
              <a:r>
                <a:rPr lang="en-GB" sz="1500" dirty="0">
                  <a:latin typeface="Arial" panose="020B0604020202020204" pitchFamily="34" charset="0"/>
                  <a:cs typeface="Arial" panose="020B0604020202020204" pitchFamily="34" charset="0"/>
                </a:rPr>
                <a:t> no </a:t>
              </a:r>
              <a:r>
                <a:rPr lang="en-GB" sz="1500" dirty="0" err="1">
                  <a:latin typeface="Arial" panose="020B0604020202020204" pitchFamily="34" charset="0"/>
                  <a:cs typeface="Arial" panose="020B0604020202020204" pitchFamily="34" charset="0"/>
                </a:rPr>
                <a:t>existe</a:t>
              </a:r>
              <a:endParaRPr lang="en-GB" sz="1500" dirty="0">
                <a:latin typeface="Arial" panose="020B0604020202020204" pitchFamily="34" charset="0"/>
                <a:cs typeface="Arial" panose="020B0604020202020204" pitchFamily="34" charset="0"/>
              </a:endParaRPr>
            </a:p>
          </p:txBody>
        </p:sp>
      </p:grpSp>
      <p:cxnSp>
        <p:nvCxnSpPr>
          <p:cNvPr id="68" name="Conector recto de flecha 67"/>
          <p:cNvCxnSpPr/>
          <p:nvPr/>
        </p:nvCxnSpPr>
        <p:spPr>
          <a:xfrm flipH="1" flipV="1">
            <a:off x="8371276" y="3071239"/>
            <a:ext cx="300083" cy="2063274"/>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39" name="Grupo 38"/>
          <p:cNvGrpSpPr/>
          <p:nvPr/>
        </p:nvGrpSpPr>
        <p:grpSpPr>
          <a:xfrm>
            <a:off x="5905714" y="2879513"/>
            <a:ext cx="3238286" cy="383452"/>
            <a:chOff x="9556634" y="3154029"/>
            <a:chExt cx="3238286" cy="383452"/>
          </a:xfrm>
        </p:grpSpPr>
        <p:sp>
          <p:nvSpPr>
            <p:cNvPr id="58" name="Esquina doblada 57"/>
            <p:cNvSpPr/>
            <p:nvPr/>
          </p:nvSpPr>
          <p:spPr>
            <a:xfrm rot="10800000" flipH="1">
              <a:off x="9604416" y="3154029"/>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9" name="CuadroTexto 58"/>
            <p:cNvSpPr txBox="1"/>
            <p:nvPr/>
          </p:nvSpPr>
          <p:spPr>
            <a:xfrm>
              <a:off x="9556634" y="3172364"/>
              <a:ext cx="3238286" cy="323165"/>
            </a:xfrm>
            <a:prstGeom prst="rect">
              <a:avLst/>
            </a:prstGeom>
            <a:noFill/>
          </p:spPr>
          <p:txBody>
            <a:bodyPr wrap="square" rtlCol="0">
              <a:spAutoFit/>
            </a:bodyPr>
            <a:lstStyle/>
            <a:p>
              <a:r>
                <a:rPr lang="en-GB" sz="1500" dirty="0" err="1">
                  <a:latin typeface="Arial" panose="020B0604020202020204" pitchFamily="34" charset="0"/>
                  <a:cs typeface="Arial" panose="020B0604020202020204" pitchFamily="34" charset="0"/>
                </a:rPr>
                <a:t>Retorna</a:t>
              </a:r>
              <a:r>
                <a:rPr lang="en-GB" sz="1500" dirty="0">
                  <a:latin typeface="Arial" panose="020B0604020202020204" pitchFamily="34" charset="0"/>
                  <a:cs typeface="Arial" panose="020B0604020202020204" pitchFamily="34" charset="0"/>
                </a:rPr>
                <a:t> </a:t>
              </a:r>
              <a:r>
                <a:rPr lang="en-GB" sz="1500" dirty="0">
                  <a:latin typeface="Consolas" panose="020B0609020204030204" pitchFamily="49" charset="0"/>
                  <a:cs typeface="Arial" panose="020B0604020202020204" pitchFamily="34" charset="0"/>
                </a:rPr>
                <a:t>false</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si</a:t>
              </a:r>
              <a:r>
                <a:rPr lang="en-GB" sz="1500" dirty="0">
                  <a:latin typeface="Arial" panose="020B0604020202020204" pitchFamily="34" charset="0"/>
                  <a:cs typeface="Arial" panose="020B0604020202020204" pitchFamily="34" charset="0"/>
                </a:rPr>
                <a:t> el </a:t>
              </a:r>
              <a:r>
                <a:rPr lang="en-GB" sz="1500" dirty="0" err="1">
                  <a:latin typeface="Arial" panose="020B0604020202020204" pitchFamily="34" charset="0"/>
                  <a:cs typeface="Arial" panose="020B0604020202020204" pitchFamily="34" charset="0"/>
                </a:rPr>
                <a:t>curso</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ya</a:t>
              </a:r>
              <a:r>
                <a:rPr lang="en-GB" sz="1500" dirty="0">
                  <a:latin typeface="Arial" panose="020B0604020202020204" pitchFamily="34" charset="0"/>
                  <a:cs typeface="Arial" panose="020B0604020202020204" pitchFamily="34" charset="0"/>
                </a:rPr>
                <a:t> </a:t>
              </a:r>
              <a:r>
                <a:rPr lang="en-GB" sz="1500" dirty="0" err="1">
                  <a:latin typeface="Arial" panose="020B0604020202020204" pitchFamily="34" charset="0"/>
                  <a:cs typeface="Arial" panose="020B0604020202020204" pitchFamily="34" charset="0"/>
                </a:rPr>
                <a:t>existe</a:t>
              </a:r>
              <a:endParaRPr lang="en-GB" sz="15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534624252"/>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lstStyle/>
          <a:p>
            <a:r>
              <a:rPr lang="en-GB" dirty="0" err="1"/>
              <a:t>Ahora</a:t>
            </a:r>
            <a:r>
              <a:rPr lang="en-GB" dirty="0"/>
              <a:t>, a </a:t>
            </a:r>
            <a:r>
              <a:rPr lang="en-GB" dirty="0" err="1"/>
              <a:t>implementar</a:t>
            </a:r>
            <a:r>
              <a:rPr lang="en-GB" dirty="0"/>
              <a:t> el </a:t>
            </a:r>
            <a:r>
              <a:rPr lang="en-GB" dirty="0" err="1"/>
              <a:t>esqueleto</a:t>
            </a:r>
            <a:r>
              <a:rPr lang="en-GB" dirty="0"/>
              <a:t> de las </a:t>
            </a:r>
            <a:r>
              <a:rPr lang="en-GB" dirty="0" err="1"/>
              <a:t>clases</a:t>
            </a:r>
            <a:r>
              <a:rPr lang="en-GB" dirty="0"/>
              <a:t>!</a:t>
            </a:r>
          </a:p>
          <a:p>
            <a:endParaRPr lang="en-GB" dirty="0"/>
          </a:p>
          <a:p>
            <a:r>
              <a:rPr lang="en-GB" dirty="0"/>
              <a:t>El resto se </a:t>
            </a:r>
            <a:r>
              <a:rPr lang="en-GB" dirty="0" err="1"/>
              <a:t>implementará</a:t>
            </a:r>
            <a:r>
              <a:rPr lang="en-GB" dirty="0"/>
              <a:t> </a:t>
            </a:r>
            <a:r>
              <a:rPr lang="en-GB" dirty="0" err="1"/>
              <a:t>en</a:t>
            </a:r>
            <a:r>
              <a:rPr lang="en-GB" dirty="0"/>
              <a:t> </a:t>
            </a:r>
            <a:r>
              <a:rPr lang="en-GB" dirty="0" err="1"/>
              <a:t>los</a:t>
            </a:r>
            <a:r>
              <a:rPr lang="en-GB" dirty="0"/>
              <a:t> </a:t>
            </a:r>
            <a:r>
              <a:rPr lang="en-GB" dirty="0" err="1"/>
              <a:t>ejercicios</a:t>
            </a:r>
            <a:r>
              <a:rPr lang="en-GB" dirty="0"/>
              <a:t>!</a:t>
            </a:r>
          </a:p>
        </p:txBody>
      </p:sp>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127</a:t>
            </a:fld>
            <a:endParaRPr lang="es-ES_tradnl" dirty="0"/>
          </a:p>
        </p:txBody>
      </p:sp>
      <p:sp>
        <p:nvSpPr>
          <p:cNvPr id="7" name="Título 6"/>
          <p:cNvSpPr>
            <a:spLocks noGrp="1"/>
          </p:cNvSpPr>
          <p:nvPr>
            <p:ph type="title"/>
          </p:nvPr>
        </p:nvSpPr>
        <p:spPr>
          <a:xfrm>
            <a:off x="0" y="900000"/>
            <a:ext cx="9143968" cy="1220315"/>
          </a:xfrm>
        </p:spPr>
        <p:txBody>
          <a:bodyPr>
            <a:normAutofit/>
          </a:bodyPr>
          <a:lstStyle/>
          <a:p>
            <a:r>
              <a:rPr lang="es-AR" sz="3500" b="1" dirty="0"/>
              <a:t>Identificación de </a:t>
            </a:r>
            <a:r>
              <a:rPr lang="es-AR" sz="3500" b="1" dirty="0" err="1"/>
              <a:t>Super</a:t>
            </a:r>
            <a:r>
              <a:rPr lang="es-AR" sz="3500" b="1" dirty="0"/>
              <a:t>-clase y Sub-clase</a:t>
            </a:r>
            <a:endParaRPr lang="en-GB" sz="3500"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84438" y="719071"/>
            <a:ext cx="673630" cy="673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414605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128</a:t>
            </a:fld>
            <a:endParaRPr lang="es-ES_tradnl"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84438" y="719071"/>
            <a:ext cx="673630" cy="673630"/>
          </a:xfrm>
          <a:prstGeom prst="rect">
            <a:avLst/>
          </a:prstGeom>
          <a:noFill/>
          <a:extLst>
            <a:ext uri="{909E8E84-426E-40DD-AFC4-6F175D3DCCD1}">
              <a14:hiddenFill xmlns:a14="http://schemas.microsoft.com/office/drawing/2010/main">
                <a:solidFill>
                  <a:srgbClr val="FFFFFF"/>
                </a:solidFill>
              </a14:hiddenFill>
            </a:ext>
          </a:extLst>
        </p:spPr>
      </p:pic>
      <p:sp>
        <p:nvSpPr>
          <p:cNvPr id="11" name="Rectángulo 10"/>
          <p:cNvSpPr/>
          <p:nvPr/>
        </p:nvSpPr>
        <p:spPr>
          <a:xfrm>
            <a:off x="-1" y="1992994"/>
            <a:ext cx="9158069" cy="4278094"/>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r>
              <a:rPr lang="en-GB" sz="1600" dirty="0">
                <a:solidFill>
                  <a:srgbClr val="000000"/>
                </a:solidFill>
                <a:latin typeface="Consolas" panose="020B0609020204030204" pitchFamily="49" charset="0"/>
              </a:rPr>
              <a:t> {</a:t>
            </a:r>
          </a:p>
          <a:p>
            <a:endParaRPr lang="en-GB" sz="1600" dirty="0"/>
          </a:p>
          <a:p>
            <a:r>
              <a:rPr lang="en-GB" sz="1600" dirty="0">
                <a:solidFill>
                  <a:srgbClr val="000088"/>
                </a:solidFill>
                <a:latin typeface="Consolas" panose="020B0609020204030204" pitchFamily="49" charset="0"/>
              </a:rPr>
              <a:t>  protected</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protected</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000000"/>
                </a:solidFill>
                <a:latin typeface="Consolas" panose="020B0609020204030204" pitchFamily="49" charset="0"/>
              </a:rPr>
              <a:t>;</a:t>
            </a:r>
            <a:endParaRPr lang="en-GB" sz="1600" dirty="0"/>
          </a:p>
          <a:p>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a:t>
            </a: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p>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getDireccion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endParaRPr lang="en-GB" sz="1600" dirty="0">
              <a:solidFill>
                <a:srgbClr val="000088"/>
              </a:solidFill>
              <a:latin typeface="Consolas" panose="020B0609020204030204" pitchFamily="49" charset="0"/>
            </a:endParaRP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void</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setDireccion</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endParaRPr lang="en-GB" sz="1600" dirty="0">
              <a:solidFill>
                <a:srgbClr val="000088"/>
              </a:solidFill>
              <a:latin typeface="Consolas" panose="020B0609020204030204" pitchFamily="49" charset="0"/>
            </a:endParaRP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void</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setNombre</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endParaRPr lang="en-GB" sz="1600" dirty="0"/>
          </a:p>
          <a:p>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a:t>
            </a:r>
            <a:endParaRPr lang="en-GB" sz="1600" dirty="0"/>
          </a:p>
        </p:txBody>
      </p:sp>
      <p:sp>
        <p:nvSpPr>
          <p:cNvPr id="12" name="Título 11"/>
          <p:cNvSpPr>
            <a:spLocks noGrp="1"/>
          </p:cNvSpPr>
          <p:nvPr>
            <p:ph type="title"/>
          </p:nvPr>
        </p:nvSpPr>
        <p:spPr>
          <a:xfrm>
            <a:off x="0" y="900000"/>
            <a:ext cx="9158068" cy="1220315"/>
          </a:xfrm>
        </p:spPr>
        <p:txBody>
          <a:bodyPr>
            <a:normAutofit/>
          </a:bodyPr>
          <a:lstStyle/>
          <a:p>
            <a:r>
              <a:rPr lang="es-AR" sz="3500" b="1" dirty="0"/>
              <a:t>Identificación de </a:t>
            </a:r>
            <a:r>
              <a:rPr lang="es-AR" sz="3500" b="1" dirty="0" err="1"/>
              <a:t>Super</a:t>
            </a:r>
            <a:r>
              <a:rPr lang="es-AR" sz="3500" b="1" dirty="0"/>
              <a:t>-clase y Sub-clase</a:t>
            </a:r>
            <a:endParaRPr lang="en-GB" sz="3500" dirty="0"/>
          </a:p>
        </p:txBody>
      </p:sp>
    </p:spTree>
    <p:extLst>
      <p:ext uri="{BB962C8B-B14F-4D97-AF65-F5344CB8AC3E}">
        <p14:creationId xmlns:p14="http://schemas.microsoft.com/office/powerpoint/2010/main" val="180222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Operadores Condicionales (2)</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12</a:t>
            </a:fld>
            <a:endParaRPr lang="es-ES_tradnl" dirty="0"/>
          </a:p>
        </p:txBody>
      </p:sp>
      <p:graphicFrame>
        <p:nvGraphicFramePr>
          <p:cNvPr id="7" name="Tabla 6"/>
          <p:cNvGraphicFramePr>
            <a:graphicFrameLocks noGrp="1"/>
          </p:cNvGraphicFramePr>
          <p:nvPr>
            <p:extLst/>
          </p:nvPr>
        </p:nvGraphicFramePr>
        <p:xfrm>
          <a:off x="484907" y="2392680"/>
          <a:ext cx="8030442" cy="3531523"/>
        </p:xfrm>
        <a:graphic>
          <a:graphicData uri="http://schemas.openxmlformats.org/drawingml/2006/table">
            <a:tbl>
              <a:tblPr firstRow="1" bandRow="1">
                <a:tableStyleId>{5940675A-B579-460E-94D1-54222C63F5DA}</a:tableStyleId>
              </a:tblPr>
              <a:tblGrid>
                <a:gridCol w="1338407">
                  <a:extLst>
                    <a:ext uri="{9D8B030D-6E8A-4147-A177-3AD203B41FA5}">
                      <a16:colId xmlns:a16="http://schemas.microsoft.com/office/drawing/2014/main" val="20000"/>
                    </a:ext>
                  </a:extLst>
                </a:gridCol>
                <a:gridCol w="1338407">
                  <a:extLst>
                    <a:ext uri="{9D8B030D-6E8A-4147-A177-3AD203B41FA5}">
                      <a16:colId xmlns:a16="http://schemas.microsoft.com/office/drawing/2014/main" val="20001"/>
                    </a:ext>
                  </a:extLst>
                </a:gridCol>
                <a:gridCol w="1338407">
                  <a:extLst>
                    <a:ext uri="{9D8B030D-6E8A-4147-A177-3AD203B41FA5}">
                      <a16:colId xmlns:a16="http://schemas.microsoft.com/office/drawing/2014/main" val="20002"/>
                    </a:ext>
                  </a:extLst>
                </a:gridCol>
                <a:gridCol w="1338407">
                  <a:extLst>
                    <a:ext uri="{9D8B030D-6E8A-4147-A177-3AD203B41FA5}">
                      <a16:colId xmlns:a16="http://schemas.microsoft.com/office/drawing/2014/main" val="20003"/>
                    </a:ext>
                  </a:extLst>
                </a:gridCol>
                <a:gridCol w="1338407">
                  <a:extLst>
                    <a:ext uri="{9D8B030D-6E8A-4147-A177-3AD203B41FA5}">
                      <a16:colId xmlns:a16="http://schemas.microsoft.com/office/drawing/2014/main" val="20004"/>
                    </a:ext>
                  </a:extLst>
                </a:gridCol>
                <a:gridCol w="1338407">
                  <a:extLst>
                    <a:ext uri="{9D8B030D-6E8A-4147-A177-3AD203B41FA5}">
                      <a16:colId xmlns:a16="http://schemas.microsoft.com/office/drawing/2014/main" val="20005"/>
                    </a:ext>
                  </a:extLst>
                </a:gridCol>
              </a:tblGrid>
              <a:tr h="610971">
                <a:tc>
                  <a:txBody>
                    <a:bodyPr/>
                    <a:lstStyle/>
                    <a:p>
                      <a:pPr lvl="0" algn="ctr" rtl="0">
                        <a:spcBef>
                          <a:spcPts val="0"/>
                        </a:spcBef>
                        <a:buNone/>
                      </a:pPr>
                      <a:r>
                        <a:rPr lang="es-AR" sz="2400" b="1" dirty="0">
                          <a:latin typeface="Arial" panose="020B0604020202020204" pitchFamily="34" charset="0"/>
                          <a:cs typeface="Arial" panose="020B0604020202020204" pitchFamily="34" charset="0"/>
                        </a:rPr>
                        <a:t>a</a:t>
                      </a:r>
                    </a:p>
                  </a:txBody>
                  <a:tcPr marL="91425" marR="91425" marT="91425" marB="91425" anchor="ctr">
                    <a:solidFill>
                      <a:schemeClr val="bg1">
                        <a:lumMod val="95000"/>
                      </a:schemeClr>
                    </a:solidFill>
                  </a:tcPr>
                </a:tc>
                <a:tc>
                  <a:txBody>
                    <a:bodyPr/>
                    <a:lstStyle/>
                    <a:p>
                      <a:pPr lvl="0" algn="ctr" rtl="0">
                        <a:spcBef>
                          <a:spcPts val="0"/>
                        </a:spcBef>
                        <a:buNone/>
                      </a:pPr>
                      <a:r>
                        <a:rPr lang="es-AR" sz="2400" b="1" dirty="0">
                          <a:solidFill>
                            <a:schemeClr val="dk1"/>
                          </a:solidFill>
                          <a:latin typeface="Arial" panose="020B0604020202020204" pitchFamily="34" charset="0"/>
                          <a:cs typeface="Arial" panose="020B0604020202020204" pitchFamily="34" charset="0"/>
                        </a:rPr>
                        <a:t>b</a:t>
                      </a:r>
                    </a:p>
                  </a:txBody>
                  <a:tcPr marL="91425" marR="91425" marT="91425" marB="91425" anchor="ctr">
                    <a:solidFill>
                      <a:schemeClr val="bg1">
                        <a:lumMod val="95000"/>
                      </a:schemeClr>
                    </a:solidFill>
                  </a:tcPr>
                </a:tc>
                <a:tc>
                  <a:txBody>
                    <a:bodyPr/>
                    <a:lstStyle/>
                    <a:p>
                      <a:pPr lvl="0" algn="ctr" rtl="0">
                        <a:spcBef>
                          <a:spcPts val="0"/>
                        </a:spcBef>
                        <a:buNone/>
                      </a:pPr>
                      <a:r>
                        <a:rPr lang="es-US" sz="2400" b="1" dirty="0">
                          <a:solidFill>
                            <a:schemeClr val="dk1"/>
                          </a:solidFill>
                          <a:latin typeface="Arial" panose="020B0604020202020204" pitchFamily="34" charset="0"/>
                          <a:cs typeface="Arial" panose="020B0604020202020204" pitchFamily="34" charset="0"/>
                        </a:rPr>
                        <a:t>a</a:t>
                      </a:r>
                      <a:r>
                        <a:rPr lang="es-US" sz="2400" b="1" baseline="0" dirty="0">
                          <a:solidFill>
                            <a:schemeClr val="dk1"/>
                          </a:solidFill>
                          <a:latin typeface="Arial" panose="020B0604020202020204" pitchFamily="34" charset="0"/>
                          <a:cs typeface="Arial" panose="020B0604020202020204" pitchFamily="34" charset="0"/>
                        </a:rPr>
                        <a:t> &amp; b</a:t>
                      </a:r>
                      <a:endParaRPr lang="es-AR" sz="2400" b="1" dirty="0">
                        <a:solidFill>
                          <a:schemeClr val="dk1"/>
                        </a:solidFill>
                        <a:latin typeface="Arial" panose="020B0604020202020204" pitchFamily="34" charset="0"/>
                        <a:cs typeface="Arial" panose="020B0604020202020204" pitchFamily="34" charset="0"/>
                      </a:endParaRPr>
                    </a:p>
                  </a:txBody>
                  <a:tcPr marL="91425" marR="91425" marT="91425" marB="91425" anchor="ctr">
                    <a:solidFill>
                      <a:schemeClr val="bg1">
                        <a:lumMod val="95000"/>
                      </a:schemeClr>
                    </a:solidFill>
                  </a:tcPr>
                </a:tc>
                <a:tc>
                  <a:txBody>
                    <a:bodyPr/>
                    <a:lstStyle/>
                    <a:p>
                      <a:pPr lvl="0" algn="ctr" rtl="0">
                        <a:spcBef>
                          <a:spcPts val="0"/>
                        </a:spcBef>
                        <a:buNone/>
                      </a:pPr>
                      <a:r>
                        <a:rPr lang="es-US" sz="2400" b="1" dirty="0">
                          <a:solidFill>
                            <a:schemeClr val="dk1"/>
                          </a:solidFill>
                          <a:latin typeface="Arial" panose="020B0604020202020204" pitchFamily="34" charset="0"/>
                          <a:cs typeface="Arial" panose="020B0604020202020204" pitchFamily="34" charset="0"/>
                        </a:rPr>
                        <a:t>a</a:t>
                      </a:r>
                      <a:r>
                        <a:rPr lang="es-US" sz="2400" b="1" baseline="0" dirty="0">
                          <a:solidFill>
                            <a:schemeClr val="dk1"/>
                          </a:solidFill>
                          <a:latin typeface="Arial" panose="020B0604020202020204" pitchFamily="34" charset="0"/>
                          <a:cs typeface="Arial" panose="020B0604020202020204" pitchFamily="34" charset="0"/>
                        </a:rPr>
                        <a:t> | b</a:t>
                      </a:r>
                      <a:endParaRPr lang="es-AR" sz="2400" b="1" dirty="0">
                        <a:solidFill>
                          <a:schemeClr val="dk1"/>
                        </a:solidFill>
                        <a:latin typeface="Arial" panose="020B0604020202020204" pitchFamily="34" charset="0"/>
                        <a:cs typeface="Arial" panose="020B0604020202020204" pitchFamily="34" charset="0"/>
                      </a:endParaRPr>
                    </a:p>
                  </a:txBody>
                  <a:tcPr marL="91425" marR="91425" marT="91425" marB="91425" anchor="ctr">
                    <a:solidFill>
                      <a:schemeClr val="bg1">
                        <a:lumMod val="95000"/>
                      </a:schemeClr>
                    </a:solidFill>
                  </a:tcPr>
                </a:tc>
                <a:tc>
                  <a:txBody>
                    <a:bodyPr/>
                    <a:lstStyle/>
                    <a:p>
                      <a:pPr lvl="0" algn="ctr" rtl="0">
                        <a:spcBef>
                          <a:spcPts val="0"/>
                        </a:spcBef>
                        <a:buNone/>
                      </a:pPr>
                      <a:r>
                        <a:rPr lang="es-US" sz="2400" b="1" dirty="0">
                          <a:solidFill>
                            <a:schemeClr val="dk1"/>
                          </a:solidFill>
                          <a:latin typeface="Arial" panose="020B0604020202020204" pitchFamily="34" charset="0"/>
                          <a:cs typeface="Arial" panose="020B0604020202020204" pitchFamily="34" charset="0"/>
                        </a:rPr>
                        <a:t>! a</a:t>
                      </a:r>
                      <a:endParaRPr lang="es-AR" sz="2400" b="1" dirty="0">
                        <a:solidFill>
                          <a:schemeClr val="dk1"/>
                        </a:solidFill>
                        <a:latin typeface="Arial" panose="020B0604020202020204" pitchFamily="34" charset="0"/>
                        <a:cs typeface="Arial" panose="020B0604020202020204" pitchFamily="34" charset="0"/>
                      </a:endParaRPr>
                    </a:p>
                  </a:txBody>
                  <a:tcPr marL="91425" marR="91425" marT="91425" marB="91425" anchor="ctr">
                    <a:solidFill>
                      <a:schemeClr val="bg1">
                        <a:lumMod val="95000"/>
                      </a:schemeClr>
                    </a:solidFill>
                  </a:tcPr>
                </a:tc>
                <a:tc>
                  <a:txBody>
                    <a:bodyPr/>
                    <a:lstStyle/>
                    <a:p>
                      <a:pPr lvl="0" algn="ctr" rtl="0">
                        <a:spcBef>
                          <a:spcPts val="0"/>
                        </a:spcBef>
                        <a:buNone/>
                      </a:pPr>
                      <a:r>
                        <a:rPr lang="es-US" sz="2400" b="1" dirty="0">
                          <a:solidFill>
                            <a:schemeClr val="dk1"/>
                          </a:solidFill>
                          <a:latin typeface="Arial" panose="020B0604020202020204" pitchFamily="34" charset="0"/>
                          <a:cs typeface="Arial" panose="020B0604020202020204" pitchFamily="34" charset="0"/>
                        </a:rPr>
                        <a:t>! b</a:t>
                      </a:r>
                      <a:endParaRPr lang="es-AR" sz="2400" b="1" dirty="0">
                        <a:solidFill>
                          <a:schemeClr val="dk1"/>
                        </a:solidFill>
                        <a:latin typeface="Arial" panose="020B0604020202020204" pitchFamily="34" charset="0"/>
                        <a:cs typeface="Arial" panose="020B0604020202020204" pitchFamily="34" charset="0"/>
                      </a:endParaRPr>
                    </a:p>
                  </a:txBody>
                  <a:tcPr marL="91425" marR="91425" marT="91425" marB="91425" anchor="ctr">
                    <a:solidFill>
                      <a:schemeClr val="bg1">
                        <a:lumMod val="95000"/>
                      </a:schemeClr>
                    </a:solidFill>
                  </a:tcPr>
                </a:tc>
                <a:extLst>
                  <a:ext uri="{0D108BD9-81ED-4DB2-BD59-A6C34878D82A}">
                    <a16:rowId xmlns:a16="http://schemas.microsoft.com/office/drawing/2014/main" val="10000"/>
                  </a:ext>
                </a:extLst>
              </a:tr>
              <a:tr h="730138">
                <a:tc>
                  <a:txBody>
                    <a:bodyPr/>
                    <a:lstStyle/>
                    <a:p>
                      <a:pPr algn="ctr"/>
                      <a:r>
                        <a:rPr lang="es-US" dirty="0">
                          <a:latin typeface="Arial" panose="020B0604020202020204" pitchFamily="34" charset="0"/>
                          <a:cs typeface="Arial" panose="020B0604020202020204" pitchFamily="34" charset="0"/>
                        </a:rPr>
                        <a:t>true (1)</a:t>
                      </a:r>
                      <a:endParaRPr lang="es-AR" dirty="0">
                        <a:latin typeface="Arial" panose="020B0604020202020204" pitchFamily="34" charset="0"/>
                        <a:cs typeface="Arial" panose="020B060402020202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true (1)</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001"/>
                  </a:ext>
                </a:extLst>
              </a:tr>
              <a:tr h="73013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true (1)</a:t>
                      </a:r>
                      <a:endParaRPr lang="es-AR" dirty="0">
                        <a:latin typeface="Arial" panose="020B0604020202020204" pitchFamily="34" charset="0"/>
                        <a:cs typeface="Arial" panose="020B060402020202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false (0)</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002"/>
                  </a:ext>
                </a:extLst>
              </a:tr>
              <a:tr h="73013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false (0)</a:t>
                      </a:r>
                      <a:endParaRPr lang="es-AR" dirty="0">
                        <a:latin typeface="Arial" panose="020B0604020202020204" pitchFamily="34" charset="0"/>
                        <a:cs typeface="Arial" panose="020B060402020202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true (1)</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003"/>
                  </a:ext>
                </a:extLst>
              </a:tr>
              <a:tr h="730138">
                <a:tc>
                  <a:txBody>
                    <a:bodyPr/>
                    <a:lstStyle/>
                    <a:p>
                      <a:pPr algn="ctr"/>
                      <a:r>
                        <a:rPr lang="es-US" dirty="0">
                          <a:latin typeface="Arial" panose="020B0604020202020204" pitchFamily="34" charset="0"/>
                          <a:cs typeface="Arial" panose="020B0604020202020204" pitchFamily="34" charset="0"/>
                        </a:rPr>
                        <a:t>false (0)</a:t>
                      </a:r>
                      <a:endParaRPr lang="es-AR" dirty="0">
                        <a:latin typeface="Arial" panose="020B0604020202020204" pitchFamily="34" charset="0"/>
                        <a:cs typeface="Arial" panose="020B060402020202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US" dirty="0">
                          <a:latin typeface="Arial" panose="020B0604020202020204" pitchFamily="34" charset="0"/>
                          <a:cs typeface="Arial" panose="020B0604020202020204" pitchFamily="34" charset="0"/>
                        </a:rPr>
                        <a:t>false (0)</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false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tc>
                  <a:txBody>
                    <a:bodyPr/>
                    <a:lstStyle/>
                    <a:p>
                      <a:pPr algn="ctr"/>
                      <a:r>
                        <a:rPr lang="es-US" dirty="0">
                          <a:latin typeface="Arial" panose="020B0604020202020204" pitchFamily="34" charset="0"/>
                          <a:cs typeface="Arial" panose="020B0604020202020204" pitchFamily="34" charset="0"/>
                        </a:rPr>
                        <a:t>true</a:t>
                      </a:r>
                      <a:endParaRPr lang="es-AR"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366758325"/>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129</a:t>
            </a:fld>
            <a:endParaRPr lang="es-ES_tradnl" dirty="0"/>
          </a:p>
        </p:txBody>
      </p:sp>
      <p:sp>
        <p:nvSpPr>
          <p:cNvPr id="7" name="Título 6"/>
          <p:cNvSpPr>
            <a:spLocks noGrp="1"/>
          </p:cNvSpPr>
          <p:nvPr>
            <p:ph type="title"/>
          </p:nvPr>
        </p:nvSpPr>
        <p:spPr>
          <a:xfrm>
            <a:off x="0" y="900000"/>
            <a:ext cx="9143968" cy="1220315"/>
          </a:xfrm>
        </p:spPr>
        <p:txBody>
          <a:bodyPr>
            <a:normAutofit/>
          </a:bodyPr>
          <a:lstStyle/>
          <a:p>
            <a:r>
              <a:rPr lang="es-AR" sz="3500" b="1" dirty="0"/>
              <a:t>Identificación de </a:t>
            </a:r>
            <a:r>
              <a:rPr lang="es-AR" sz="3500" b="1" dirty="0" err="1"/>
              <a:t>Super</a:t>
            </a:r>
            <a:r>
              <a:rPr lang="es-AR" sz="3500" b="1" dirty="0"/>
              <a:t>-clase y Sub-clase</a:t>
            </a:r>
            <a:endParaRPr lang="en-GB" sz="3500"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84438" y="719071"/>
            <a:ext cx="673630" cy="673630"/>
          </a:xfrm>
          <a:prstGeom prst="rect">
            <a:avLst/>
          </a:prstGeom>
          <a:noFill/>
          <a:extLst>
            <a:ext uri="{909E8E84-426E-40DD-AFC4-6F175D3DCCD1}">
              <a14:hiddenFill xmlns:a14="http://schemas.microsoft.com/office/drawing/2010/main">
                <a:solidFill>
                  <a:srgbClr val="FFFFFF"/>
                </a:solidFill>
              </a14:hiddenFill>
            </a:ext>
          </a:extLst>
        </p:spPr>
      </p:pic>
      <p:sp>
        <p:nvSpPr>
          <p:cNvPr id="2" name="Rectángulo 1"/>
          <p:cNvSpPr/>
          <p:nvPr/>
        </p:nvSpPr>
        <p:spPr>
          <a:xfrm>
            <a:off x="0" y="1751497"/>
            <a:ext cx="9158068" cy="4770537"/>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extends</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endParaRPr lang="en-GB" sz="1600" dirty="0"/>
          </a:p>
          <a:p>
            <a:br>
              <a:rPr lang="en-GB" sz="1600" dirty="0"/>
            </a:br>
            <a:r>
              <a:rPr lang="en-GB" sz="1600" dirty="0"/>
              <a:t>    </a:t>
            </a:r>
            <a:r>
              <a:rPr lang="en-GB" sz="1600" dirty="0">
                <a:solidFill>
                  <a:srgbClr val="000088"/>
                </a:solidFill>
                <a:latin typeface="Consolas" panose="020B0609020204030204" pitchFamily="49" charset="0"/>
              </a:rPr>
              <a:t>private</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000000"/>
                </a:solidFill>
                <a:latin typeface="Consolas" panose="020B0609020204030204" pitchFamily="49" charset="0"/>
              </a:rPr>
              <a:t>;</a:t>
            </a:r>
            <a:endParaRPr lang="en-GB" sz="1600" dirty="0"/>
          </a:p>
          <a:p>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r>
              <a:rPr lang="en-GB" sz="1600" dirty="0"/>
              <a:t>  </a:t>
            </a:r>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boolean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agregarCalificacion</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p>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getCalificaciones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endParaRPr lang="en-GB" sz="1600" dirty="0">
              <a:solidFill>
                <a:srgbClr val="000088"/>
              </a:solidFill>
              <a:latin typeface="Consolas" panose="020B0609020204030204" pitchFamily="49" charset="0"/>
            </a:endParaRP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getPromedio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p>
          <a:p>
            <a:endParaRPr lang="en-GB" sz="1600" dirty="0"/>
          </a:p>
          <a:p>
            <a:r>
              <a:rPr lang="en-GB" sz="1600" dirty="0">
                <a:solidFill>
                  <a:srgbClr val="000000"/>
                </a:solidFill>
                <a:latin typeface="Consolas" panose="020B0609020204030204" pitchFamily="49" charset="0"/>
              </a:rPr>
              <a:t>}</a:t>
            </a:r>
            <a:endParaRPr lang="en-GB" sz="1600" dirty="0"/>
          </a:p>
          <a:p>
            <a:br>
              <a:rPr lang="en-GB" sz="1600" dirty="0"/>
            </a:br>
            <a:endParaRPr lang="en-GB" sz="1600" dirty="0"/>
          </a:p>
        </p:txBody>
      </p:sp>
    </p:spTree>
    <p:extLst>
      <p:ext uri="{BB962C8B-B14F-4D97-AF65-F5344CB8AC3E}">
        <p14:creationId xmlns:p14="http://schemas.microsoft.com/office/powerpoint/2010/main" val="2341531006"/>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130</a:t>
            </a:fld>
            <a:endParaRPr lang="es-ES_tradnl" dirty="0"/>
          </a:p>
        </p:txBody>
      </p:sp>
      <p:sp>
        <p:nvSpPr>
          <p:cNvPr id="7" name="Título 6"/>
          <p:cNvSpPr>
            <a:spLocks noGrp="1"/>
          </p:cNvSpPr>
          <p:nvPr>
            <p:ph type="title"/>
          </p:nvPr>
        </p:nvSpPr>
        <p:spPr>
          <a:xfrm>
            <a:off x="0" y="900000"/>
            <a:ext cx="9143968" cy="1220315"/>
          </a:xfrm>
        </p:spPr>
        <p:txBody>
          <a:bodyPr>
            <a:normAutofit/>
          </a:bodyPr>
          <a:lstStyle/>
          <a:p>
            <a:r>
              <a:rPr lang="es-AR" sz="3500" b="1" dirty="0"/>
              <a:t>Identificación de </a:t>
            </a:r>
            <a:r>
              <a:rPr lang="es-AR" sz="3500" b="1" dirty="0" err="1"/>
              <a:t>Super</a:t>
            </a:r>
            <a:r>
              <a:rPr lang="es-AR" sz="3500" b="1" dirty="0"/>
              <a:t>-clase y Sub-clase</a:t>
            </a:r>
            <a:endParaRPr lang="en-GB" sz="3500"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84438" y="719071"/>
            <a:ext cx="673630" cy="673630"/>
          </a:xfrm>
          <a:prstGeom prst="rect">
            <a:avLst/>
          </a:prstGeom>
          <a:noFill/>
          <a:extLst>
            <a:ext uri="{909E8E84-426E-40DD-AFC4-6F175D3DCCD1}">
              <a14:hiddenFill xmlns:a14="http://schemas.microsoft.com/office/drawing/2010/main">
                <a:solidFill>
                  <a:srgbClr val="FFFFFF"/>
                </a:solidFill>
              </a14:hiddenFill>
            </a:ext>
          </a:extLst>
        </p:spPr>
      </p:pic>
      <p:sp>
        <p:nvSpPr>
          <p:cNvPr id="2" name="Rectángulo 1"/>
          <p:cNvSpPr/>
          <p:nvPr/>
        </p:nvSpPr>
        <p:spPr>
          <a:xfrm>
            <a:off x="0" y="1869397"/>
            <a:ext cx="9158068" cy="4770537"/>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extends</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r>
              <a:rPr lang="en-GB" sz="1600" dirty="0">
                <a:solidFill>
                  <a:srgbClr val="000000"/>
                </a:solidFill>
                <a:latin typeface="Consolas" panose="020B0609020204030204" pitchFamily="49" charset="0"/>
              </a:rPr>
              <a:t> {</a:t>
            </a:r>
          </a:p>
          <a:p>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a:t>
            </a:r>
            <a:endParaRPr lang="en-GB" sz="1600" dirty="0"/>
          </a:p>
          <a:p>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endParaRPr lang="en-GB" sz="1600" dirty="0">
              <a:solidFill>
                <a:srgbClr val="000088"/>
              </a:solidFill>
              <a:latin typeface="Consolas" panose="020B0609020204030204" pitchFamily="49" charset="0"/>
            </a:endParaRP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p>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boolean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agregarCurso</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getSalario</a:t>
            </a:r>
            <a:r>
              <a:rPr lang="en-GB" sz="1600" dirty="0">
                <a:solidFill>
                  <a:srgbClr val="666600"/>
                </a:solidFill>
                <a:latin typeface="Consolas" panose="020B0609020204030204" pitchFamily="49" charset="0"/>
              </a:rPr>
              <a:t>(){</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endParaRPr lang="en-GB" sz="1600" dirty="0"/>
          </a:p>
          <a:p>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void</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setSalario</a:t>
            </a:r>
            <a:r>
              <a:rPr lang="en-GB" sz="1600" dirty="0">
                <a:solidFill>
                  <a:srgbClr val="666600"/>
                </a:solidFill>
                <a:latin typeface="Consolas" panose="020B0609020204030204" pitchFamily="49" charset="0"/>
              </a:rPr>
              <a:t>(</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666600"/>
                </a:solidFill>
                <a:latin typeface="Consolas" panose="020B0609020204030204" pitchFamily="49" charset="0"/>
              </a:rPr>
              <a:t>){</a:t>
            </a:r>
            <a:r>
              <a:rPr lang="en-GB" sz="1600" dirty="0">
                <a:solidFill>
                  <a:srgbClr val="880000"/>
                </a:solidFill>
                <a:latin typeface="Consolas" panose="020B0609020204030204" pitchFamily="49" charset="0"/>
              </a:rPr>
              <a:t>//TODO: </a:t>
            </a:r>
            <a:r>
              <a:rPr lang="en-GB" sz="1600" dirty="0" err="1">
                <a:solidFill>
                  <a:srgbClr val="880000"/>
                </a:solidFill>
                <a:latin typeface="Consolas" panose="020B0609020204030204" pitchFamily="49" charset="0"/>
              </a:rPr>
              <a:t>falta</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completar</a:t>
            </a:r>
            <a:r>
              <a:rPr lang="en-GB" sz="1600" dirty="0">
                <a:solidFill>
                  <a:srgbClr val="880000"/>
                </a:solidFill>
                <a:latin typeface="Consolas" panose="020B0609020204030204" pitchFamily="49" charset="0"/>
              </a:rPr>
              <a:t>!</a:t>
            </a:r>
            <a:r>
              <a:rPr lang="en-GB" sz="1600" dirty="0">
                <a:solidFill>
                  <a:srgbClr val="000000"/>
                </a:solidFill>
                <a:latin typeface="Consolas" panose="020B0609020204030204" pitchFamily="49" charset="0"/>
              </a:rPr>
              <a:t>}</a:t>
            </a:r>
          </a:p>
          <a:p>
            <a:endParaRPr lang="en-GB" sz="1600" dirty="0"/>
          </a:p>
          <a:p>
            <a:r>
              <a:rPr lang="en-GB" sz="1600" dirty="0">
                <a:solidFill>
                  <a:srgbClr val="000000"/>
                </a:solidFill>
                <a:latin typeface="Consolas" panose="020B0609020204030204" pitchFamily="49" charset="0"/>
              </a:rPr>
              <a:t>}</a:t>
            </a:r>
            <a:endParaRPr lang="en-GB" sz="1600" dirty="0"/>
          </a:p>
          <a:p>
            <a:br>
              <a:rPr lang="en-GB" sz="1600" dirty="0"/>
            </a:br>
            <a:endParaRPr lang="en-GB" sz="1600" dirty="0"/>
          </a:p>
        </p:txBody>
      </p:sp>
    </p:spTree>
    <p:extLst>
      <p:ext uri="{BB962C8B-B14F-4D97-AF65-F5344CB8AC3E}">
        <p14:creationId xmlns:p14="http://schemas.microsoft.com/office/powerpoint/2010/main" val="164029803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3" cy="1220315"/>
          </a:xfrm>
        </p:spPr>
        <p:txBody>
          <a:bodyPr>
            <a:normAutofit/>
          </a:bodyPr>
          <a:lstStyle/>
          <a:p>
            <a:r>
              <a:rPr lang="es-AR" sz="3600" b="1" dirty="0"/>
              <a:t>¿Qué Puede Hacerse en una Sub-clase?</a:t>
            </a:r>
          </a:p>
        </p:txBody>
      </p:sp>
      <p:sp>
        <p:nvSpPr>
          <p:cNvPr id="3" name="Marcador de contenido 2"/>
          <p:cNvSpPr>
            <a:spLocks noGrp="1"/>
          </p:cNvSpPr>
          <p:nvPr>
            <p:ph idx="1"/>
          </p:nvPr>
        </p:nvSpPr>
        <p:spPr>
          <a:xfrm>
            <a:off x="1" y="2261601"/>
            <a:ext cx="9144002" cy="4351338"/>
          </a:xfrm>
        </p:spPr>
        <p:txBody>
          <a:bodyPr>
            <a:normAutofit lnSpcReduction="10000"/>
          </a:bodyPr>
          <a:lstStyle/>
          <a:p>
            <a:r>
              <a:rPr lang="es-AR" dirty="0"/>
              <a:t>Una sub-clase hereda </a:t>
            </a:r>
            <a:r>
              <a:rPr lang="es-AR" b="1" dirty="0"/>
              <a:t>TODOS</a:t>
            </a:r>
            <a:r>
              <a:rPr lang="es-AR" dirty="0"/>
              <a:t> los miembros </a:t>
            </a:r>
            <a:r>
              <a:rPr lang="es-AR" b="1" dirty="0"/>
              <a:t>públicos</a:t>
            </a:r>
            <a:r>
              <a:rPr lang="es-AR" dirty="0"/>
              <a:t> y </a:t>
            </a:r>
            <a:r>
              <a:rPr lang="es-AR" b="1" dirty="0"/>
              <a:t>protegidos</a:t>
            </a:r>
            <a:r>
              <a:rPr lang="es-AR" dirty="0"/>
              <a:t> de su </a:t>
            </a:r>
            <a:r>
              <a:rPr lang="es-AR" dirty="0" err="1"/>
              <a:t>super</a:t>
            </a:r>
            <a:r>
              <a:rPr lang="es-AR" dirty="0"/>
              <a:t>-clase.</a:t>
            </a:r>
          </a:p>
          <a:p>
            <a:endParaRPr lang="es-AR" dirty="0"/>
          </a:p>
          <a:p>
            <a:r>
              <a:rPr lang="es-AR" dirty="0"/>
              <a:t>Si la sub-clase se encuentra en el mismo paquete que la </a:t>
            </a:r>
            <a:r>
              <a:rPr lang="es-AR" dirty="0" err="1"/>
              <a:t>super</a:t>
            </a:r>
            <a:r>
              <a:rPr lang="es-AR" dirty="0"/>
              <a:t>-clase también hereda los miembros con visibilidad paquete de la </a:t>
            </a:r>
            <a:r>
              <a:rPr lang="es-AR" dirty="0" err="1"/>
              <a:t>super</a:t>
            </a:r>
            <a:r>
              <a:rPr lang="es-AR" dirty="0"/>
              <a:t>-clase.</a:t>
            </a:r>
          </a:p>
          <a:p>
            <a:endParaRPr lang="es-AR" dirty="0"/>
          </a:p>
          <a:p>
            <a:r>
              <a:rPr lang="es-AR" dirty="0"/>
              <a:t>Los miembros </a:t>
            </a:r>
            <a:r>
              <a:rPr lang="es-AR" b="1" dirty="0"/>
              <a:t>privados</a:t>
            </a:r>
            <a:r>
              <a:rPr lang="es-AR" dirty="0"/>
              <a:t> de la </a:t>
            </a:r>
            <a:r>
              <a:rPr lang="es-AR" dirty="0" err="1"/>
              <a:t>super</a:t>
            </a:r>
            <a:r>
              <a:rPr lang="es-AR" dirty="0"/>
              <a:t>-clase </a:t>
            </a:r>
            <a:r>
              <a:rPr lang="es-AR" b="1" dirty="0"/>
              <a:t>NUNCA</a:t>
            </a:r>
            <a:r>
              <a:rPr lang="es-AR" dirty="0"/>
              <a:t> son visibles desde las clases hijas.</a:t>
            </a:r>
          </a:p>
          <a:p>
            <a:pPr lvl="1"/>
            <a:r>
              <a:rPr lang="es-AR" dirty="0"/>
              <a:t>Existen, pero no se pueden acceder de forma directa.</a:t>
            </a:r>
          </a:p>
          <a:p>
            <a:pPr marL="0" indent="0">
              <a:buNone/>
            </a:pPr>
            <a:endParaRPr lang="es-AR" i="1" dirty="0"/>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131</a:t>
            </a:fld>
            <a:endParaRPr lang="es-AR" dirty="0"/>
          </a:p>
        </p:txBody>
      </p:sp>
      <p:pic>
        <p:nvPicPr>
          <p:cNvPr id="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81292" y="758714"/>
            <a:ext cx="562676" cy="64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2572247"/>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1" cy="1220315"/>
          </a:xfrm>
        </p:spPr>
        <p:txBody>
          <a:bodyPr>
            <a:normAutofit/>
          </a:bodyPr>
          <a:lstStyle/>
          <a:p>
            <a:r>
              <a:rPr lang="es-AR" sz="3600" b="1" dirty="0"/>
              <a:t>¿Qué Puede Hacerse en una Sub-clase?</a:t>
            </a:r>
          </a:p>
        </p:txBody>
      </p:sp>
      <p:sp>
        <p:nvSpPr>
          <p:cNvPr id="3" name="Marcador de contenido 2"/>
          <p:cNvSpPr>
            <a:spLocks noGrp="1"/>
          </p:cNvSpPr>
          <p:nvPr>
            <p:ph idx="1"/>
          </p:nvPr>
        </p:nvSpPr>
        <p:spPr>
          <a:xfrm>
            <a:off x="290286" y="2160000"/>
            <a:ext cx="8563428" cy="4351338"/>
          </a:xfrm>
        </p:spPr>
        <p:txBody>
          <a:bodyPr>
            <a:normAutofit/>
          </a:bodyPr>
          <a:lstStyle/>
          <a:p>
            <a:r>
              <a:rPr lang="es-AR" dirty="0"/>
              <a:t>Los atributos heredados pueden ser utilizados directamente, como si fueran propios.</a:t>
            </a:r>
          </a:p>
          <a:p>
            <a:r>
              <a:rPr lang="es-AR" dirty="0"/>
              <a:t>Se pueden declarar nuevos atributos que no existen en la </a:t>
            </a:r>
            <a:r>
              <a:rPr lang="es-AR" dirty="0" err="1"/>
              <a:t>super</a:t>
            </a:r>
            <a:r>
              <a:rPr lang="es-AR" dirty="0"/>
              <a:t>-clase.</a:t>
            </a:r>
          </a:p>
          <a:p>
            <a:r>
              <a:rPr lang="es-AR" dirty="0"/>
              <a:t>Se pueden declarar atributos en la sub-clase con el mismo nombre que en la </a:t>
            </a:r>
            <a:r>
              <a:rPr lang="es-AR" dirty="0" err="1"/>
              <a:t>super</a:t>
            </a:r>
            <a:r>
              <a:rPr lang="es-AR" dirty="0"/>
              <a:t>-clase.</a:t>
            </a:r>
          </a:p>
          <a:p>
            <a:pPr lvl="1"/>
            <a:r>
              <a:rPr lang="es-AR" b="1" dirty="0"/>
              <a:t>NO RECOMENDADO!</a:t>
            </a:r>
          </a:p>
          <a:p>
            <a:pPr lvl="1"/>
            <a:r>
              <a:rPr lang="es-AR" b="1" dirty="0"/>
              <a:t>NO</a:t>
            </a:r>
            <a:r>
              <a:rPr lang="es-AR" dirty="0"/>
              <a:t> redefine el atributo, lo </a:t>
            </a:r>
            <a:r>
              <a:rPr lang="es-AR" b="1" dirty="0"/>
              <a:t>oculta</a:t>
            </a:r>
            <a:r>
              <a:rPr lang="es-AR" dirty="0"/>
              <a:t>.</a:t>
            </a:r>
          </a:p>
          <a:p>
            <a:pPr lvl="1"/>
            <a:r>
              <a:rPr lang="es-AR" dirty="0"/>
              <a:t>El atributo en la </a:t>
            </a:r>
            <a:r>
              <a:rPr lang="es-AR" dirty="0" err="1"/>
              <a:t>super</a:t>
            </a:r>
            <a:r>
              <a:rPr lang="es-AR" dirty="0"/>
              <a:t>-clase todavía existe, pero no puede ser accedido.</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132</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81292" y="758714"/>
            <a:ext cx="562676" cy="64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7763660"/>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¿Verdadero o Falso?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133</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a 9"/>
          <p:cNvGraphicFramePr>
            <a:graphicFrameLocks noGrp="1"/>
          </p:cNvGraphicFramePr>
          <p:nvPr>
            <p:extLst>
              <p:ext uri="{D42A27DB-BD31-4B8C-83A1-F6EECF244321}">
                <p14:modId xmlns:p14="http://schemas.microsoft.com/office/powerpoint/2010/main" val="3698751785"/>
              </p:ext>
            </p:extLst>
          </p:nvPr>
        </p:nvGraphicFramePr>
        <p:xfrm>
          <a:off x="362856" y="2779530"/>
          <a:ext cx="6096000" cy="2743200"/>
        </p:xfrm>
        <a:graphic>
          <a:graphicData uri="http://schemas.openxmlformats.org/drawingml/2006/table">
            <a:tbl>
              <a:tblPr>
                <a:tableStyleId>{5C22544A-7EE6-4342-B048-85BDC9FD1C3A}</a:tableStyleId>
              </a:tblPr>
              <a:tblGrid>
                <a:gridCol w="5191579">
                  <a:extLst>
                    <a:ext uri="{9D8B030D-6E8A-4147-A177-3AD203B41FA5}">
                      <a16:colId xmlns:a16="http://schemas.microsoft.com/office/drawing/2014/main" val="20000"/>
                    </a:ext>
                  </a:extLst>
                </a:gridCol>
                <a:gridCol w="904421">
                  <a:extLst>
                    <a:ext uri="{9D8B030D-6E8A-4147-A177-3AD203B41FA5}">
                      <a16:colId xmlns:a16="http://schemas.microsoft.com/office/drawing/2014/main" val="20001"/>
                    </a:ext>
                  </a:extLst>
                </a:gridCol>
              </a:tblGrid>
              <a:tr h="370840">
                <a:tc>
                  <a:txBody>
                    <a:bodyPr/>
                    <a:lstStyle/>
                    <a:p>
                      <a:r>
                        <a:rPr lang="en-GB" sz="2400" dirty="0">
                          <a:latin typeface="Arial" panose="020B0604020202020204" pitchFamily="34" charset="0"/>
                          <a:cs typeface="Arial" panose="020B0604020202020204" pitchFamily="34" charset="0"/>
                        </a:rPr>
                        <a:t>Los </a:t>
                      </a:r>
                      <a:r>
                        <a:rPr lang="en-GB" sz="2400" dirty="0" err="1">
                          <a:latin typeface="Arial" panose="020B0604020202020204" pitchFamily="34" charset="0"/>
                          <a:cs typeface="Arial" panose="020B0604020202020204" pitchFamily="34" charset="0"/>
                        </a:rPr>
                        <a:t>miembros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privados</a:t>
                      </a:r>
                      <a:r>
                        <a:rPr lang="en-GB" sz="2400" baseline="0" dirty="0">
                          <a:latin typeface="Arial" panose="020B0604020202020204" pitchFamily="34" charset="0"/>
                          <a:cs typeface="Arial" panose="020B0604020202020204" pitchFamily="34" charset="0"/>
                        </a:rPr>
                        <a:t> de </a:t>
                      </a:r>
                      <a:r>
                        <a:rPr lang="en-GB" sz="2400" baseline="0" dirty="0" err="1">
                          <a:latin typeface="Arial" panose="020B0604020202020204" pitchFamily="34" charset="0"/>
                          <a:cs typeface="Arial" panose="020B0604020202020204" pitchFamily="34" charset="0"/>
                        </a:rPr>
                        <a:t>una</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 son </a:t>
                      </a:r>
                      <a:r>
                        <a:rPr lang="en-GB" sz="2400" baseline="0" dirty="0" err="1">
                          <a:latin typeface="Arial" panose="020B0604020202020204" pitchFamily="34" charset="0"/>
                          <a:cs typeface="Arial" panose="020B0604020202020204" pitchFamily="34" charset="0"/>
                        </a:rPr>
                        <a:t>heredados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por</a:t>
                      </a:r>
                      <a:r>
                        <a:rPr lang="en-GB" sz="2400" baseline="0" dirty="0">
                          <a:latin typeface="Arial" panose="020B0604020202020204" pitchFamily="34" charset="0"/>
                          <a:cs typeface="Arial" panose="020B0604020202020204" pitchFamily="34" charset="0"/>
                        </a:rPr>
                        <a:t> la sub-</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a:t>
                      </a:r>
                    </a:p>
                    <a:p>
                      <a:endParaRPr lang="en-GB" sz="2400" baseline="0" dirty="0">
                        <a:latin typeface="Arial" panose="020B0604020202020204" pitchFamily="34" charset="0"/>
                        <a:cs typeface="Arial" panose="020B0604020202020204" pitchFamily="34" charset="0"/>
                      </a:endParaRP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r>
                        <a:rPr lang="en-GB" sz="2400" dirty="0">
                          <a:latin typeface="Arial" panose="020B0604020202020204" pitchFamily="34" charset="0"/>
                          <a:cs typeface="Arial" panose="020B0604020202020204" pitchFamily="34" charset="0"/>
                        </a:rPr>
                        <a:t>Las </a:t>
                      </a:r>
                      <a:r>
                        <a:rPr lang="en-GB" sz="2400" dirty="0" err="1">
                          <a:latin typeface="Arial" panose="020B0604020202020204" pitchFamily="34" charset="0"/>
                          <a:cs typeface="Arial" panose="020B0604020202020204" pitchFamily="34" charset="0"/>
                        </a:rPr>
                        <a:t>clases</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pueden</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extenderse</a:t>
                      </a:r>
                      <a:r>
                        <a:rPr lang="en-GB" sz="2400" dirty="0">
                          <a:latin typeface="Arial" panose="020B0604020202020204" pitchFamily="34" charset="0"/>
                          <a:cs typeface="Arial" panose="020B0604020202020204" pitchFamily="34" charset="0"/>
                        </a:rPr>
                        <a:t> a </a:t>
                      </a:r>
                      <a:r>
                        <a:rPr lang="en-GB" sz="2400" dirty="0" err="1">
                          <a:latin typeface="Arial" panose="020B0604020202020204" pitchFamily="34" charset="0"/>
                          <a:cs typeface="Arial" panose="020B0604020202020204" pitchFamily="34" charset="0"/>
                        </a:rPr>
                        <a:t>sí</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mismas</a:t>
                      </a:r>
                      <a:r>
                        <a:rPr lang="en-GB" sz="2400" baseline="0" dirty="0">
                          <a:latin typeface="Arial" panose="020B0604020202020204" pitchFamily="34" charset="0"/>
                          <a:cs typeface="Arial" panose="020B0604020202020204" pitchFamily="34" charset="0"/>
                        </a:rPr>
                        <a:t>.</a:t>
                      </a: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738086530"/>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¿Verdadero o Falso?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134</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Rounded Corners 72"/>
          <p:cNvSpPr/>
          <p:nvPr/>
        </p:nvSpPr>
        <p:spPr>
          <a:xfrm>
            <a:off x="6038741" y="2779530"/>
            <a:ext cx="840230" cy="705881"/>
          </a:xfrm>
          <a:prstGeom prst="roundRect">
            <a:avLst/>
          </a:prstGeom>
          <a:blipFill>
            <a:blip r:embed="rId3">
              <a:alphaModFix amt="54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graphicFrame>
        <p:nvGraphicFramePr>
          <p:cNvPr id="10" name="Tabla 9"/>
          <p:cNvGraphicFramePr>
            <a:graphicFrameLocks noGrp="1"/>
          </p:cNvGraphicFramePr>
          <p:nvPr/>
        </p:nvGraphicFramePr>
        <p:xfrm>
          <a:off x="362856" y="2779530"/>
          <a:ext cx="6096000" cy="2743200"/>
        </p:xfrm>
        <a:graphic>
          <a:graphicData uri="http://schemas.openxmlformats.org/drawingml/2006/table">
            <a:tbl>
              <a:tblPr>
                <a:tableStyleId>{5C22544A-7EE6-4342-B048-85BDC9FD1C3A}</a:tableStyleId>
              </a:tblPr>
              <a:tblGrid>
                <a:gridCol w="5191579">
                  <a:extLst>
                    <a:ext uri="{9D8B030D-6E8A-4147-A177-3AD203B41FA5}">
                      <a16:colId xmlns:a16="http://schemas.microsoft.com/office/drawing/2014/main" val="20000"/>
                    </a:ext>
                  </a:extLst>
                </a:gridCol>
                <a:gridCol w="904421">
                  <a:extLst>
                    <a:ext uri="{9D8B030D-6E8A-4147-A177-3AD203B41FA5}">
                      <a16:colId xmlns:a16="http://schemas.microsoft.com/office/drawing/2014/main" val="20001"/>
                    </a:ext>
                  </a:extLst>
                </a:gridCol>
              </a:tblGrid>
              <a:tr h="370840">
                <a:tc>
                  <a:txBody>
                    <a:bodyPr/>
                    <a:lstStyle/>
                    <a:p>
                      <a:r>
                        <a:rPr lang="en-GB" sz="2400" dirty="0">
                          <a:latin typeface="Arial" panose="020B0604020202020204" pitchFamily="34" charset="0"/>
                          <a:cs typeface="Arial" panose="020B0604020202020204" pitchFamily="34" charset="0"/>
                        </a:rPr>
                        <a:t>Los </a:t>
                      </a:r>
                      <a:r>
                        <a:rPr lang="en-GB" sz="2400" dirty="0" err="1">
                          <a:latin typeface="Arial" panose="020B0604020202020204" pitchFamily="34" charset="0"/>
                          <a:cs typeface="Arial" panose="020B0604020202020204" pitchFamily="34" charset="0"/>
                        </a:rPr>
                        <a:t>miembros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privados</a:t>
                      </a:r>
                      <a:r>
                        <a:rPr lang="en-GB" sz="2400" baseline="0" dirty="0">
                          <a:latin typeface="Arial" panose="020B0604020202020204" pitchFamily="34" charset="0"/>
                          <a:cs typeface="Arial" panose="020B0604020202020204" pitchFamily="34" charset="0"/>
                        </a:rPr>
                        <a:t> de </a:t>
                      </a:r>
                      <a:r>
                        <a:rPr lang="en-GB" sz="2400" baseline="0" dirty="0" err="1">
                          <a:latin typeface="Arial" panose="020B0604020202020204" pitchFamily="34" charset="0"/>
                          <a:cs typeface="Arial" panose="020B0604020202020204" pitchFamily="34" charset="0"/>
                        </a:rPr>
                        <a:t>una</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 son </a:t>
                      </a:r>
                      <a:r>
                        <a:rPr lang="en-GB" sz="2400" baseline="0" dirty="0" err="1">
                          <a:latin typeface="Arial" panose="020B0604020202020204" pitchFamily="34" charset="0"/>
                          <a:cs typeface="Arial" panose="020B0604020202020204" pitchFamily="34" charset="0"/>
                        </a:rPr>
                        <a:t>heredados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por</a:t>
                      </a:r>
                      <a:r>
                        <a:rPr lang="en-GB" sz="2400" baseline="0" dirty="0">
                          <a:latin typeface="Arial" panose="020B0604020202020204" pitchFamily="34" charset="0"/>
                          <a:cs typeface="Arial" panose="020B0604020202020204" pitchFamily="34" charset="0"/>
                        </a:rPr>
                        <a:t> la sub-</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a:t>
                      </a:r>
                    </a:p>
                    <a:p>
                      <a:endParaRPr lang="en-GB" sz="2400" baseline="0" dirty="0">
                        <a:latin typeface="Arial" panose="020B0604020202020204" pitchFamily="34" charset="0"/>
                        <a:cs typeface="Arial" panose="020B0604020202020204" pitchFamily="34" charset="0"/>
                      </a:endParaRP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r>
                        <a:rPr lang="en-GB" sz="2400" dirty="0">
                          <a:latin typeface="Arial" panose="020B0604020202020204" pitchFamily="34" charset="0"/>
                          <a:cs typeface="Arial" panose="020B0604020202020204" pitchFamily="34" charset="0"/>
                        </a:rPr>
                        <a:t>Las </a:t>
                      </a:r>
                      <a:r>
                        <a:rPr lang="en-GB" sz="2400" dirty="0" err="1">
                          <a:latin typeface="Arial" panose="020B0604020202020204" pitchFamily="34" charset="0"/>
                          <a:cs typeface="Arial" panose="020B0604020202020204" pitchFamily="34" charset="0"/>
                        </a:rPr>
                        <a:t>clases</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pueden</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extenderse</a:t>
                      </a:r>
                      <a:r>
                        <a:rPr lang="en-GB" sz="2400" dirty="0">
                          <a:latin typeface="Arial" panose="020B0604020202020204" pitchFamily="34" charset="0"/>
                          <a:cs typeface="Arial" panose="020B0604020202020204" pitchFamily="34" charset="0"/>
                        </a:rPr>
                        <a:t> a </a:t>
                      </a:r>
                      <a:r>
                        <a:rPr lang="en-GB" sz="2400" dirty="0" err="1">
                          <a:latin typeface="Arial" panose="020B0604020202020204" pitchFamily="34" charset="0"/>
                          <a:cs typeface="Arial" panose="020B0604020202020204" pitchFamily="34" charset="0"/>
                        </a:rPr>
                        <a:t>sí</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mismas</a:t>
                      </a:r>
                      <a:r>
                        <a:rPr lang="en-GB" sz="2400" baseline="0" dirty="0">
                          <a:latin typeface="Arial" panose="020B0604020202020204" pitchFamily="34" charset="0"/>
                          <a:cs typeface="Arial" panose="020B0604020202020204" pitchFamily="34" charset="0"/>
                        </a:rPr>
                        <a:t>.</a:t>
                      </a: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114711839"/>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¿Verdadero o Falso?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135</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Rounded Corners 72"/>
          <p:cNvSpPr/>
          <p:nvPr/>
        </p:nvSpPr>
        <p:spPr>
          <a:xfrm>
            <a:off x="6038741" y="2779530"/>
            <a:ext cx="840230" cy="705881"/>
          </a:xfrm>
          <a:prstGeom prst="roundRect">
            <a:avLst/>
          </a:prstGeom>
          <a:blipFill>
            <a:blip r:embed="rId3">
              <a:alphaModFix amt="54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graphicFrame>
        <p:nvGraphicFramePr>
          <p:cNvPr id="10" name="Tabla 9"/>
          <p:cNvGraphicFramePr>
            <a:graphicFrameLocks noGrp="1"/>
          </p:cNvGraphicFramePr>
          <p:nvPr/>
        </p:nvGraphicFramePr>
        <p:xfrm>
          <a:off x="362856" y="2779530"/>
          <a:ext cx="6096000" cy="2743200"/>
        </p:xfrm>
        <a:graphic>
          <a:graphicData uri="http://schemas.openxmlformats.org/drawingml/2006/table">
            <a:tbl>
              <a:tblPr>
                <a:tableStyleId>{5C22544A-7EE6-4342-B048-85BDC9FD1C3A}</a:tableStyleId>
              </a:tblPr>
              <a:tblGrid>
                <a:gridCol w="5191579">
                  <a:extLst>
                    <a:ext uri="{9D8B030D-6E8A-4147-A177-3AD203B41FA5}">
                      <a16:colId xmlns:a16="http://schemas.microsoft.com/office/drawing/2014/main" val="20000"/>
                    </a:ext>
                  </a:extLst>
                </a:gridCol>
                <a:gridCol w="904421">
                  <a:extLst>
                    <a:ext uri="{9D8B030D-6E8A-4147-A177-3AD203B41FA5}">
                      <a16:colId xmlns:a16="http://schemas.microsoft.com/office/drawing/2014/main" val="20001"/>
                    </a:ext>
                  </a:extLst>
                </a:gridCol>
              </a:tblGrid>
              <a:tr h="370840">
                <a:tc>
                  <a:txBody>
                    <a:bodyPr/>
                    <a:lstStyle/>
                    <a:p>
                      <a:r>
                        <a:rPr lang="en-GB" sz="2400" dirty="0">
                          <a:latin typeface="Arial" panose="020B0604020202020204" pitchFamily="34" charset="0"/>
                          <a:cs typeface="Arial" panose="020B0604020202020204" pitchFamily="34" charset="0"/>
                        </a:rPr>
                        <a:t>Los </a:t>
                      </a:r>
                      <a:r>
                        <a:rPr lang="en-GB" sz="2400" dirty="0" err="1">
                          <a:latin typeface="Arial" panose="020B0604020202020204" pitchFamily="34" charset="0"/>
                          <a:cs typeface="Arial" panose="020B0604020202020204" pitchFamily="34" charset="0"/>
                        </a:rPr>
                        <a:t>miembros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privados</a:t>
                      </a:r>
                      <a:r>
                        <a:rPr lang="en-GB" sz="2400" baseline="0" dirty="0">
                          <a:latin typeface="Arial" panose="020B0604020202020204" pitchFamily="34" charset="0"/>
                          <a:cs typeface="Arial" panose="020B0604020202020204" pitchFamily="34" charset="0"/>
                        </a:rPr>
                        <a:t> de </a:t>
                      </a:r>
                      <a:r>
                        <a:rPr lang="en-GB" sz="2400" baseline="0" dirty="0" err="1">
                          <a:latin typeface="Arial" panose="020B0604020202020204" pitchFamily="34" charset="0"/>
                          <a:cs typeface="Arial" panose="020B0604020202020204" pitchFamily="34" charset="0"/>
                        </a:rPr>
                        <a:t>una</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 son </a:t>
                      </a:r>
                      <a:r>
                        <a:rPr lang="en-GB" sz="2400" baseline="0" dirty="0" err="1">
                          <a:latin typeface="Arial" panose="020B0604020202020204" pitchFamily="34" charset="0"/>
                          <a:cs typeface="Arial" panose="020B0604020202020204" pitchFamily="34" charset="0"/>
                        </a:rPr>
                        <a:t>heredados</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por</a:t>
                      </a:r>
                      <a:r>
                        <a:rPr lang="en-GB" sz="2400" baseline="0" dirty="0">
                          <a:latin typeface="Arial" panose="020B0604020202020204" pitchFamily="34" charset="0"/>
                          <a:cs typeface="Arial" panose="020B0604020202020204" pitchFamily="34" charset="0"/>
                        </a:rPr>
                        <a:t> la sub-</a:t>
                      </a:r>
                      <a:r>
                        <a:rPr lang="en-GB" sz="2400" baseline="0" dirty="0" err="1">
                          <a:latin typeface="Arial" panose="020B0604020202020204" pitchFamily="34" charset="0"/>
                          <a:cs typeface="Arial" panose="020B0604020202020204" pitchFamily="34" charset="0"/>
                        </a:rPr>
                        <a:t>clase</a:t>
                      </a:r>
                      <a:r>
                        <a:rPr lang="en-GB" sz="2400" baseline="0" dirty="0">
                          <a:latin typeface="Arial" panose="020B0604020202020204" pitchFamily="34" charset="0"/>
                          <a:cs typeface="Arial" panose="020B0604020202020204" pitchFamily="34" charset="0"/>
                        </a:rPr>
                        <a:t>.</a:t>
                      </a:r>
                    </a:p>
                    <a:p>
                      <a:endParaRPr lang="en-GB" sz="2400" baseline="0" dirty="0">
                        <a:latin typeface="Arial" panose="020B0604020202020204" pitchFamily="34" charset="0"/>
                        <a:cs typeface="Arial" panose="020B0604020202020204" pitchFamily="34" charset="0"/>
                      </a:endParaRP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r>
                        <a:rPr lang="en-GB" sz="2400" dirty="0">
                          <a:latin typeface="Arial" panose="020B0604020202020204" pitchFamily="34" charset="0"/>
                          <a:cs typeface="Arial" panose="020B0604020202020204" pitchFamily="34" charset="0"/>
                        </a:rPr>
                        <a:t>Las </a:t>
                      </a:r>
                      <a:r>
                        <a:rPr lang="en-GB" sz="2400" dirty="0" err="1">
                          <a:latin typeface="Arial" panose="020B0604020202020204" pitchFamily="34" charset="0"/>
                          <a:cs typeface="Arial" panose="020B0604020202020204" pitchFamily="34" charset="0"/>
                        </a:rPr>
                        <a:t>clases</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pueden</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extenderse</a:t>
                      </a:r>
                      <a:r>
                        <a:rPr lang="en-GB" sz="2400" dirty="0">
                          <a:latin typeface="Arial" panose="020B0604020202020204" pitchFamily="34" charset="0"/>
                          <a:cs typeface="Arial" panose="020B0604020202020204" pitchFamily="34" charset="0"/>
                        </a:rPr>
                        <a:t> a </a:t>
                      </a:r>
                      <a:r>
                        <a:rPr lang="en-GB" sz="2400" dirty="0" err="1">
                          <a:latin typeface="Arial" panose="020B0604020202020204" pitchFamily="34" charset="0"/>
                          <a:cs typeface="Arial" panose="020B0604020202020204" pitchFamily="34" charset="0"/>
                        </a:rPr>
                        <a:t>sí</a:t>
                      </a:r>
                      <a:r>
                        <a:rPr lang="en-GB" sz="2400" baseline="0" dirty="0">
                          <a:latin typeface="Arial" panose="020B0604020202020204" pitchFamily="34" charset="0"/>
                          <a:cs typeface="Arial" panose="020B0604020202020204" pitchFamily="34" charset="0"/>
                        </a:rPr>
                        <a:t> </a:t>
                      </a:r>
                      <a:r>
                        <a:rPr lang="en-GB" sz="2400" baseline="0" dirty="0" err="1">
                          <a:latin typeface="Arial" panose="020B0604020202020204" pitchFamily="34" charset="0"/>
                          <a:cs typeface="Arial" panose="020B0604020202020204" pitchFamily="34" charset="0"/>
                        </a:rPr>
                        <a:t>mismas</a:t>
                      </a:r>
                      <a:r>
                        <a:rPr lang="en-GB" sz="2400" baseline="0" dirty="0">
                          <a:latin typeface="Arial" panose="020B0604020202020204" pitchFamily="34" charset="0"/>
                          <a:cs typeface="Arial" panose="020B0604020202020204" pitchFamily="34" charset="0"/>
                        </a:rPr>
                        <a:t>.</a:t>
                      </a:r>
                    </a:p>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GB" sz="2400" dirty="0">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4" name="Rectangle: Rounded Corners 72"/>
          <p:cNvSpPr/>
          <p:nvPr/>
        </p:nvSpPr>
        <p:spPr>
          <a:xfrm>
            <a:off x="6038741" y="4455930"/>
            <a:ext cx="840230" cy="705881"/>
          </a:xfrm>
          <a:prstGeom prst="roundRect">
            <a:avLst/>
          </a:prstGeom>
          <a:blipFill>
            <a:blip r:embed="rId3">
              <a:alphaModFix amt="54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74619203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4" cy="1220315"/>
          </a:xfrm>
        </p:spPr>
        <p:txBody>
          <a:bodyPr>
            <a:normAutofit/>
          </a:bodyPr>
          <a:lstStyle/>
          <a:p>
            <a:r>
              <a:rPr lang="es-AR" sz="3600" b="1" dirty="0"/>
              <a:t>¿Qué Puede Hacerse en una Sub-clase?</a:t>
            </a:r>
          </a:p>
        </p:txBody>
      </p:sp>
      <p:sp>
        <p:nvSpPr>
          <p:cNvPr id="3" name="Marcador de contenido 2"/>
          <p:cNvSpPr>
            <a:spLocks noGrp="1"/>
          </p:cNvSpPr>
          <p:nvPr>
            <p:ph idx="1"/>
          </p:nvPr>
        </p:nvSpPr>
        <p:spPr>
          <a:xfrm>
            <a:off x="-1" y="2160000"/>
            <a:ext cx="9144003" cy="4351338"/>
          </a:xfrm>
        </p:spPr>
        <p:txBody>
          <a:bodyPr>
            <a:noAutofit/>
          </a:bodyPr>
          <a:lstStyle/>
          <a:p>
            <a:r>
              <a:rPr lang="es-AR" dirty="0"/>
              <a:t>Los métodos heredados pueden ser utilizados de forma directa.</a:t>
            </a:r>
          </a:p>
          <a:p>
            <a:endParaRPr lang="es-AR" dirty="0"/>
          </a:p>
          <a:p>
            <a:r>
              <a:rPr lang="es-AR" dirty="0"/>
              <a:t>Se pueden definir métodos de instancia en la sub-clase que tengan la misma signatura que los métodos en la </a:t>
            </a:r>
            <a:r>
              <a:rPr lang="es-AR" dirty="0" err="1"/>
              <a:t>super</a:t>
            </a:r>
            <a:r>
              <a:rPr lang="es-AR" dirty="0"/>
              <a:t>-clase.</a:t>
            </a:r>
          </a:p>
          <a:p>
            <a:pPr lvl="1"/>
            <a:r>
              <a:rPr lang="es-AR" dirty="0"/>
              <a:t>Se denomina sobre-escritura de métodos.</a:t>
            </a:r>
          </a:p>
          <a:p>
            <a:pPr lvl="1"/>
            <a:r>
              <a:rPr lang="es-AR" dirty="0"/>
              <a:t>Si se cambia el tipo o cantidad de parámetros, el método original es sobre-cargado</a:t>
            </a:r>
            <a:r>
              <a:rPr lang="es-AR" sz="2800" dirty="0"/>
              <a:t>.</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136</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81292" y="758714"/>
            <a:ext cx="562676" cy="64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7875210"/>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900000"/>
            <a:ext cx="9144002" cy="1220315"/>
          </a:xfrm>
        </p:spPr>
        <p:txBody>
          <a:bodyPr>
            <a:normAutofit/>
          </a:bodyPr>
          <a:lstStyle/>
          <a:p>
            <a:r>
              <a:rPr lang="es-AR" sz="3600" b="1" dirty="0"/>
              <a:t>¿Qué Puede Hacerse en una Sub-clase?</a:t>
            </a:r>
          </a:p>
        </p:txBody>
      </p:sp>
      <p:sp>
        <p:nvSpPr>
          <p:cNvPr id="3" name="Marcador de contenido 2"/>
          <p:cNvSpPr>
            <a:spLocks noGrp="1"/>
          </p:cNvSpPr>
          <p:nvPr>
            <p:ph idx="1"/>
          </p:nvPr>
        </p:nvSpPr>
        <p:spPr>
          <a:xfrm>
            <a:off x="-1" y="2160000"/>
            <a:ext cx="9144003" cy="4351338"/>
          </a:xfrm>
        </p:spPr>
        <p:txBody>
          <a:bodyPr>
            <a:noAutofit/>
          </a:bodyPr>
          <a:lstStyle/>
          <a:p>
            <a:r>
              <a:rPr lang="es-AR" dirty="0"/>
              <a:t>Se pueden agregar métodos </a:t>
            </a:r>
            <a:r>
              <a:rPr lang="es-AR" dirty="0" err="1">
                <a:latin typeface="Consolas" panose="020B0609020204030204" pitchFamily="49" charset="0"/>
              </a:rPr>
              <a:t>static</a:t>
            </a:r>
            <a:r>
              <a:rPr lang="es-AR" dirty="0"/>
              <a:t> en la sub-clase que tengan la misma signatura que alguno en la </a:t>
            </a:r>
            <a:r>
              <a:rPr lang="es-AR" dirty="0" err="1"/>
              <a:t>super</a:t>
            </a:r>
            <a:r>
              <a:rPr lang="es-AR" dirty="0"/>
              <a:t>-clase.</a:t>
            </a:r>
          </a:p>
          <a:p>
            <a:pPr lvl="1"/>
            <a:r>
              <a:rPr lang="es-AR" dirty="0"/>
              <a:t>El método en la </a:t>
            </a:r>
            <a:r>
              <a:rPr lang="es-AR" dirty="0" err="1"/>
              <a:t>super</a:t>
            </a:r>
            <a:r>
              <a:rPr lang="es-AR" dirty="0"/>
              <a:t>-clase es ocultado.</a:t>
            </a:r>
          </a:p>
          <a:p>
            <a:pPr lvl="1"/>
            <a:endParaRPr lang="es-AR" dirty="0"/>
          </a:p>
          <a:p>
            <a:r>
              <a:rPr lang="es-AR" dirty="0"/>
              <a:t>Se pueden declarar nuevos métodos que no existen en la </a:t>
            </a:r>
            <a:r>
              <a:rPr lang="es-AR" dirty="0" err="1"/>
              <a:t>super</a:t>
            </a:r>
            <a:r>
              <a:rPr lang="es-AR" dirty="0"/>
              <a:t>-clase.</a:t>
            </a:r>
          </a:p>
          <a:p>
            <a:endParaRPr lang="es-AR" dirty="0"/>
          </a:p>
          <a:p>
            <a:r>
              <a:rPr lang="es-AR" dirty="0"/>
              <a:t>Se pueden agregar constructores que invoquen a constructores en la </a:t>
            </a:r>
            <a:r>
              <a:rPr lang="es-AR" dirty="0" err="1"/>
              <a:t>super</a:t>
            </a:r>
            <a:r>
              <a:rPr lang="es-AR" dirty="0"/>
              <a:t>-clase.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137</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81292" y="758714"/>
            <a:ext cx="562676" cy="64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787521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Redefiniendo Métodos</a:t>
            </a:r>
          </a:p>
        </p:txBody>
      </p:sp>
      <p:sp>
        <p:nvSpPr>
          <p:cNvPr id="3" name="Marcador de contenido 2"/>
          <p:cNvSpPr>
            <a:spLocks noGrp="1"/>
          </p:cNvSpPr>
          <p:nvPr>
            <p:ph idx="1"/>
          </p:nvPr>
        </p:nvSpPr>
        <p:spPr>
          <a:xfrm>
            <a:off x="1" y="2160000"/>
            <a:ext cx="9144002" cy="4351338"/>
          </a:xfrm>
        </p:spPr>
        <p:txBody>
          <a:bodyPr>
            <a:normAutofit fontScale="92500" lnSpcReduction="10000"/>
          </a:bodyPr>
          <a:lstStyle/>
          <a:p>
            <a:pPr marL="0" indent="0" algn="ctr">
              <a:buNone/>
            </a:pPr>
            <a:r>
              <a:rPr lang="es-AR" dirty="0"/>
              <a:t>Una subclase puede redefinir un método de la superclase por dos motivos: </a:t>
            </a:r>
          </a:p>
          <a:p>
            <a:endParaRPr lang="es-AR" dirty="0"/>
          </a:p>
          <a:p>
            <a:pPr marL="259204" indent="-259204"/>
            <a:r>
              <a:rPr lang="es-AR" b="1" dirty="0"/>
              <a:t>Reemplazo</a:t>
            </a:r>
            <a:r>
              <a:rPr lang="es-AR" dirty="0"/>
              <a:t>. Se sustituye completamente la implementación del método heredado manteniendo la semántica.</a:t>
            </a:r>
          </a:p>
          <a:p>
            <a:pPr marL="259204" indent="-259204"/>
            <a:endParaRPr lang="es-AR" dirty="0"/>
          </a:p>
          <a:p>
            <a:pPr marL="259204" indent="-259204"/>
            <a:r>
              <a:rPr lang="es-AR" b="1" dirty="0"/>
              <a:t>Refinamiento</a:t>
            </a:r>
            <a:r>
              <a:rPr lang="es-AR" dirty="0"/>
              <a:t>. Se añade nueva funcionalidad al comportamiento heredado. </a:t>
            </a:r>
          </a:p>
          <a:p>
            <a:pPr marL="694804" lvl="1" indent="249124"/>
            <a:r>
              <a:rPr lang="es-AR" dirty="0"/>
              <a:t>Resulta útil invocar a la versión heredada del método, utilizando la palabra reservada </a:t>
            </a:r>
            <a:r>
              <a:rPr lang="es-AR" b="1" dirty="0">
                <a:latin typeface="Consolas" panose="020B0609020204030204" pitchFamily="49" charset="0"/>
              </a:rPr>
              <a:t>super</a:t>
            </a:r>
            <a:r>
              <a:rPr lang="es-AR" dirty="0"/>
              <a:t>.  </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138</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29601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IF</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13</a:t>
            </a:fld>
            <a:endParaRPr lang="es-ES_tradnl" dirty="0"/>
          </a:p>
        </p:txBody>
      </p:sp>
      <p:sp>
        <p:nvSpPr>
          <p:cNvPr id="8" name="Shape 228"/>
          <p:cNvSpPr txBox="1"/>
          <p:nvPr/>
        </p:nvSpPr>
        <p:spPr>
          <a:xfrm>
            <a:off x="432683" y="1297423"/>
            <a:ext cx="4460400" cy="30000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b="1" dirty="0" err="1">
                <a:solidFill>
                  <a:srgbClr val="FF0000"/>
                </a:solidFill>
                <a:latin typeface="Courier New"/>
                <a:ea typeface="Courier New"/>
                <a:cs typeface="Courier New"/>
                <a:sym typeface="Courier New"/>
              </a:rPr>
              <a:t>if</a:t>
            </a:r>
            <a:r>
              <a:rPr lang="es-AR" b="1" dirty="0">
                <a:solidFill>
                  <a:srgbClr val="FF0000"/>
                </a:solidFill>
                <a:latin typeface="Courier New"/>
                <a:ea typeface="Courier New"/>
                <a:cs typeface="Courier New"/>
                <a:sym typeface="Courier New"/>
              </a:rPr>
              <a:t> (</a:t>
            </a:r>
            <a:r>
              <a:rPr lang="es-AR" b="1" dirty="0" err="1">
                <a:solidFill>
                  <a:srgbClr val="FF0000"/>
                </a:solidFill>
                <a:latin typeface="Courier New"/>
                <a:ea typeface="Courier New"/>
                <a:cs typeface="Courier New"/>
                <a:sym typeface="Courier New"/>
              </a:rPr>
              <a:t>expresión_lógica</a:t>
            </a:r>
            <a:r>
              <a:rPr lang="es-AR" b="1" dirty="0">
                <a:solidFill>
                  <a:srgbClr val="FF0000"/>
                </a:solidFill>
                <a:latin typeface="Courier New"/>
                <a:ea typeface="Courier New"/>
                <a:cs typeface="Courier New"/>
                <a:sym typeface="Courier New"/>
              </a:rPr>
              <a:t>){</a:t>
            </a:r>
          </a:p>
          <a:p>
            <a:pPr lvl="0" rtl="0">
              <a:lnSpc>
                <a:spcPct val="115000"/>
              </a:lnSpc>
              <a:spcBef>
                <a:spcPts val="0"/>
              </a:spcBef>
              <a:buNone/>
            </a:pPr>
            <a:r>
              <a:rPr lang="es-AR" b="1" dirty="0">
                <a:solidFill>
                  <a:srgbClr val="FF0000"/>
                </a:solidFill>
                <a:latin typeface="Courier New"/>
                <a:ea typeface="Courier New"/>
                <a:cs typeface="Courier New"/>
                <a:sym typeface="Courier New"/>
              </a:rPr>
              <a:t>   sentencias;</a:t>
            </a:r>
          </a:p>
          <a:p>
            <a:pPr lvl="0" rtl="0">
              <a:lnSpc>
                <a:spcPct val="115000"/>
              </a:lnSpc>
              <a:spcBef>
                <a:spcPts val="0"/>
              </a:spcBef>
              <a:buNone/>
            </a:pPr>
            <a:r>
              <a:rPr lang="es-AR" b="1" dirty="0">
                <a:solidFill>
                  <a:srgbClr val="FF0000"/>
                </a:solidFill>
                <a:latin typeface="Courier New"/>
                <a:ea typeface="Courier New"/>
                <a:cs typeface="Courier New"/>
                <a:sym typeface="Courier New"/>
              </a:rPr>
              <a:t>}</a:t>
            </a:r>
          </a:p>
        </p:txBody>
      </p:sp>
      <p:sp>
        <p:nvSpPr>
          <p:cNvPr id="2" name="Rectángulo 1"/>
          <p:cNvSpPr/>
          <p:nvPr/>
        </p:nvSpPr>
        <p:spPr>
          <a:xfrm>
            <a:off x="4418217" y="2120315"/>
            <a:ext cx="4572000" cy="1354217"/>
          </a:xfrm>
          <a:prstGeom prst="rect">
            <a:avLst/>
          </a:prstGeom>
        </p:spPr>
        <p:txBody>
          <a:bodyPr>
            <a:spAutoFit/>
          </a:bodyPr>
          <a:lstStyle/>
          <a:p>
            <a:pPr lvl="0"/>
            <a:r>
              <a:rPr lang="es-AR" sz="1600" dirty="0">
                <a:latin typeface="Arial" panose="020B0604020202020204" pitchFamily="34" charset="0"/>
                <a:cs typeface="Arial" panose="020B0604020202020204" pitchFamily="34" charset="0"/>
              </a:rPr>
              <a:t>Si la </a:t>
            </a:r>
            <a:r>
              <a:rPr lang="es-AR" sz="1600" b="1" dirty="0">
                <a:latin typeface="Arial" panose="020B0604020202020204" pitchFamily="34" charset="0"/>
                <a:cs typeface="Arial" panose="020B0604020202020204" pitchFamily="34" charset="0"/>
              </a:rPr>
              <a:t>expresión lógica</a:t>
            </a:r>
            <a:r>
              <a:rPr lang="es-AR" sz="1600" dirty="0">
                <a:latin typeface="Arial" panose="020B0604020202020204" pitchFamily="34" charset="0"/>
                <a:cs typeface="Arial" panose="020B0604020202020204" pitchFamily="34" charset="0"/>
              </a:rPr>
              <a:t> es verdadera se ejecutan las sentencias del bloque de código, también llamado </a:t>
            </a:r>
            <a:r>
              <a:rPr lang="es-AR" sz="1600" b="1" dirty="0">
                <a:latin typeface="Arial" panose="020B0604020202020204" pitchFamily="34" charset="0"/>
                <a:cs typeface="Arial" panose="020B0604020202020204" pitchFamily="34" charset="0"/>
              </a:rPr>
              <a:t>cuerpo</a:t>
            </a:r>
            <a:r>
              <a:rPr lang="es-AR" sz="1600" dirty="0">
                <a:latin typeface="Arial" panose="020B0604020202020204" pitchFamily="34" charset="0"/>
                <a:cs typeface="Arial" panose="020B0604020202020204" pitchFamily="34" charset="0"/>
              </a:rPr>
              <a:t> del </a:t>
            </a:r>
            <a:r>
              <a:rPr lang="es-AR" sz="1600" dirty="0" err="1">
                <a:latin typeface="Arial" panose="020B0604020202020204" pitchFamily="34" charset="0"/>
                <a:cs typeface="Arial" panose="020B0604020202020204" pitchFamily="34" charset="0"/>
              </a:rPr>
              <a:t>if</a:t>
            </a:r>
            <a:r>
              <a:rPr lang="es-AR" sz="1600" dirty="0">
                <a:latin typeface="Arial" panose="020B0604020202020204" pitchFamily="34" charset="0"/>
                <a:cs typeface="Arial" panose="020B0604020202020204" pitchFamily="34" charset="0"/>
              </a:rPr>
              <a:t>. Si es falsa, se saltea el cuerpo</a:t>
            </a:r>
          </a:p>
          <a:p>
            <a:endParaRPr lang="es-ES_tradnl" sz="1600" dirty="0">
              <a:latin typeface="Arial" panose="020B0604020202020204" pitchFamily="34" charset="0"/>
              <a:cs typeface="Arial" panose="020B0604020202020204" pitchFamily="34" charset="0"/>
            </a:endParaRPr>
          </a:p>
        </p:txBody>
      </p:sp>
      <p:sp>
        <p:nvSpPr>
          <p:cNvPr id="9" name="Shape 239"/>
          <p:cNvSpPr txBox="1"/>
          <p:nvPr/>
        </p:nvSpPr>
        <p:spPr>
          <a:xfrm>
            <a:off x="1430333" y="3575424"/>
            <a:ext cx="6925500" cy="30000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sz="1600" dirty="0" err="1">
                <a:solidFill>
                  <a:srgbClr val="292929"/>
                </a:solidFill>
                <a:latin typeface="Courier New"/>
                <a:ea typeface="Courier New"/>
                <a:cs typeface="Courier New"/>
                <a:sym typeface="Courier New"/>
              </a:rPr>
              <a:t>public</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class</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DivisionSegura</a:t>
            </a:r>
            <a:r>
              <a:rPr lang="es-AR" sz="1600" dirty="0">
                <a:solidFill>
                  <a:srgbClr val="292929"/>
                </a:solidFill>
                <a:latin typeface="Courier New"/>
                <a:ea typeface="Courier New"/>
                <a:cs typeface="Courier New"/>
                <a:sym typeface="Courier New"/>
              </a:rPr>
              <a:t> {</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public</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static</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void</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main</a:t>
            </a:r>
            <a:r>
              <a:rPr lang="es-AR" sz="1600" dirty="0">
                <a:solidFill>
                  <a:srgbClr val="292929"/>
                </a:solidFill>
                <a:latin typeface="Courier New"/>
                <a:ea typeface="Courier New"/>
                <a:cs typeface="Courier New"/>
                <a:sym typeface="Courier New"/>
              </a:rPr>
              <a:t>(</a:t>
            </a:r>
            <a:r>
              <a:rPr lang="es-AR" sz="1600" dirty="0" err="1">
                <a:solidFill>
                  <a:srgbClr val="292929"/>
                </a:solidFill>
                <a:latin typeface="Courier New"/>
                <a:ea typeface="Courier New"/>
                <a:cs typeface="Courier New"/>
                <a:sym typeface="Courier New"/>
              </a:rPr>
              <a:t>String</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args</a:t>
            </a:r>
            <a:r>
              <a:rPr lang="es-AR" sz="1600" dirty="0">
                <a:solidFill>
                  <a:srgbClr val="292929"/>
                </a:solidFill>
                <a:latin typeface="Courier New"/>
                <a:ea typeface="Courier New"/>
                <a:cs typeface="Courier New"/>
                <a:sym typeface="Courier New"/>
              </a:rPr>
              <a:t>[]){</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x = </a:t>
            </a:r>
            <a:r>
              <a:rPr lang="es-AR" sz="1600" dirty="0" err="1">
                <a:solidFill>
                  <a:srgbClr val="292929"/>
                </a:solidFill>
                <a:latin typeface="Courier New"/>
                <a:ea typeface="Courier New"/>
                <a:cs typeface="Courier New"/>
                <a:sym typeface="Courier New"/>
              </a:rPr>
              <a:t>Integer.</a:t>
            </a:r>
            <a:r>
              <a:rPr lang="es-AR" sz="1600" i="1" dirty="0" err="1">
                <a:solidFill>
                  <a:srgbClr val="292929"/>
                </a:solidFill>
                <a:latin typeface="Courier New"/>
                <a:ea typeface="Courier New"/>
                <a:cs typeface="Courier New"/>
                <a:sym typeface="Courier New"/>
              </a:rPr>
              <a:t>parseInt</a:t>
            </a:r>
            <a:r>
              <a:rPr lang="es-AR" sz="1600" dirty="0">
                <a:solidFill>
                  <a:srgbClr val="292929"/>
                </a:solidFill>
                <a:latin typeface="Courier New"/>
                <a:ea typeface="Courier New"/>
                <a:cs typeface="Courier New"/>
                <a:sym typeface="Courier New"/>
              </a:rPr>
              <a:t>(</a:t>
            </a:r>
            <a:r>
              <a:rPr lang="es-AR" sz="1600" dirty="0" err="1">
                <a:solidFill>
                  <a:srgbClr val="292929"/>
                </a:solidFill>
                <a:latin typeface="Courier New"/>
                <a:ea typeface="Courier New"/>
                <a:cs typeface="Courier New"/>
                <a:sym typeface="Courier New"/>
              </a:rPr>
              <a:t>args</a:t>
            </a:r>
            <a:r>
              <a:rPr lang="es-AR" sz="1600" dirty="0">
                <a:solidFill>
                  <a:srgbClr val="292929"/>
                </a:solidFill>
                <a:latin typeface="Courier New"/>
                <a:ea typeface="Courier New"/>
                <a:cs typeface="Courier New"/>
                <a:sym typeface="Courier New"/>
              </a:rPr>
              <a:t>[0]);</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y = </a:t>
            </a:r>
            <a:r>
              <a:rPr lang="es-AR" sz="1600" dirty="0" err="1">
                <a:solidFill>
                  <a:srgbClr val="292929"/>
                </a:solidFill>
                <a:latin typeface="Courier New"/>
                <a:ea typeface="Courier New"/>
                <a:cs typeface="Courier New"/>
                <a:sym typeface="Courier New"/>
              </a:rPr>
              <a:t>Integer.</a:t>
            </a:r>
            <a:r>
              <a:rPr lang="es-AR" sz="1600" i="1" dirty="0" err="1">
                <a:solidFill>
                  <a:srgbClr val="292929"/>
                </a:solidFill>
                <a:latin typeface="Courier New"/>
                <a:ea typeface="Courier New"/>
                <a:cs typeface="Courier New"/>
                <a:sym typeface="Courier New"/>
              </a:rPr>
              <a:t>parseInt</a:t>
            </a:r>
            <a:r>
              <a:rPr lang="es-AR" sz="1600" dirty="0">
                <a:solidFill>
                  <a:srgbClr val="292929"/>
                </a:solidFill>
                <a:latin typeface="Courier New"/>
                <a:ea typeface="Courier New"/>
                <a:cs typeface="Courier New"/>
                <a:sym typeface="Courier New"/>
              </a:rPr>
              <a:t>(</a:t>
            </a:r>
            <a:r>
              <a:rPr lang="es-AR" sz="1600" dirty="0" err="1">
                <a:solidFill>
                  <a:srgbClr val="292929"/>
                </a:solidFill>
                <a:latin typeface="Courier New"/>
                <a:ea typeface="Courier New"/>
                <a:cs typeface="Courier New"/>
                <a:sym typeface="Courier New"/>
              </a:rPr>
              <a:t>args</a:t>
            </a:r>
            <a:r>
              <a:rPr lang="es-AR" sz="1600" dirty="0">
                <a:solidFill>
                  <a:srgbClr val="292929"/>
                </a:solidFill>
                <a:latin typeface="Courier New"/>
                <a:ea typeface="Courier New"/>
                <a:cs typeface="Courier New"/>
                <a:sym typeface="Courier New"/>
              </a:rPr>
              <a:t>[1]);</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z=0;</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b="1" dirty="0" err="1">
                <a:solidFill>
                  <a:srgbClr val="FF3300"/>
                </a:solidFill>
                <a:latin typeface="Courier New"/>
                <a:ea typeface="Courier New"/>
                <a:cs typeface="Courier New"/>
                <a:sym typeface="Courier New"/>
              </a:rPr>
              <a:t>if</a:t>
            </a:r>
            <a:r>
              <a:rPr lang="es-AR" sz="1600" b="1" dirty="0">
                <a:solidFill>
                  <a:srgbClr val="FF3300"/>
                </a:solidFill>
                <a:latin typeface="Courier New"/>
                <a:ea typeface="Courier New"/>
                <a:cs typeface="Courier New"/>
                <a:sym typeface="Courier New"/>
              </a:rPr>
              <a:t>( y !=0 ) z = x / y;</a:t>
            </a:r>
          </a:p>
          <a:p>
            <a:pPr lvl="0" rtl="0">
              <a:lnSpc>
                <a:spcPct val="115000"/>
              </a:lnSpc>
              <a:spcBef>
                <a:spcPts val="0"/>
              </a:spcBef>
              <a:buNone/>
            </a:pPr>
            <a:r>
              <a:rPr lang="es-AR" sz="1600" b="1" dirty="0">
                <a:solidFill>
                  <a:srgbClr val="FF3300"/>
                </a:solidFill>
                <a:latin typeface="Courier New"/>
                <a:ea typeface="Courier New"/>
                <a:cs typeface="Courier New"/>
                <a:sym typeface="Courier New"/>
              </a:rPr>
              <a:t>  </a:t>
            </a:r>
            <a:r>
              <a:rPr lang="es-AR" sz="1600" b="1" dirty="0" err="1">
                <a:solidFill>
                  <a:srgbClr val="FF3300"/>
                </a:solidFill>
                <a:latin typeface="Courier New"/>
                <a:ea typeface="Courier New"/>
                <a:cs typeface="Courier New"/>
                <a:sym typeface="Courier New"/>
              </a:rPr>
              <a:t>System.out.println</a:t>
            </a:r>
            <a:r>
              <a:rPr lang="es-AR" sz="1600" b="1" dirty="0">
                <a:solidFill>
                  <a:srgbClr val="FF3300"/>
                </a:solidFill>
                <a:latin typeface="Courier New"/>
                <a:ea typeface="Courier New"/>
                <a:cs typeface="Courier New"/>
                <a:sym typeface="Courier New"/>
              </a:rPr>
              <a:t>("El resultado es : " + z);</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a:t>
            </a:r>
          </a:p>
        </p:txBody>
      </p:sp>
    </p:spTree>
    <p:extLst>
      <p:ext uri="{BB962C8B-B14F-4D97-AF65-F5344CB8AC3E}">
        <p14:creationId xmlns:p14="http://schemas.microsoft.com/office/powerpoint/2010/main" val="3113479953"/>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Preguntas…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139</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0" name="CuadroTexto 9"/>
          <p:cNvSpPr txBox="1"/>
          <p:nvPr/>
        </p:nvSpPr>
        <p:spPr>
          <a:xfrm>
            <a:off x="5344042" y="2177183"/>
            <a:ext cx="3799958" cy="4031873"/>
          </a:xfrm>
          <a:prstGeom prst="rect">
            <a:avLst/>
          </a:prstGeom>
          <a:noFill/>
        </p:spPr>
        <p:txBody>
          <a:bodyPr wrap="square" rtlCol="0">
            <a:spAutoFit/>
          </a:bodyPr>
          <a:lstStyle/>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sobre-escribe</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Consolas" panose="020B0609020204030204" pitchFamily="49" charset="0"/>
                <a:cs typeface="Arial" panose="020B0604020202020204" pitchFamily="34" charset="0"/>
              </a:rPr>
              <a:t> </a:t>
            </a:r>
          </a:p>
          <a:p>
            <a:pPr marL="285750"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oculta</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Consolas" panose="020B0609020204030204" pitchFamily="49" charset="0"/>
                <a:cs typeface="Arial" panose="020B0604020202020204" pitchFamily="34" charset="0"/>
              </a:rPr>
              <a:t> </a:t>
            </a:r>
          </a:p>
          <a:p>
            <a:pPr marL="1200150" lvl="2"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hacen las otras definiciones de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a:t>
            </a:r>
          </a:p>
          <a:p>
            <a:pPr marL="742950" lvl="1"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Arial" panose="020B0604020202020204" pitchFamily="34" charset="0"/>
                <a:cs typeface="Arial" panose="020B0604020202020204" pitchFamily="34" charset="0"/>
              </a:rPr>
              <a:t> </a:t>
            </a:r>
          </a:p>
        </p:txBody>
      </p:sp>
      <p:sp>
        <p:nvSpPr>
          <p:cNvPr id="11" name="Rectángulo 10"/>
          <p:cNvSpPr/>
          <p:nvPr/>
        </p:nvSpPr>
        <p:spPr>
          <a:xfrm>
            <a:off x="126131" y="1926723"/>
            <a:ext cx="5607012"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
        <p:nvSpPr>
          <p:cNvPr id="12" name="Rectángulo 11"/>
          <p:cNvSpPr/>
          <p:nvPr/>
        </p:nvSpPr>
        <p:spPr>
          <a:xfrm>
            <a:off x="126131" y="4570486"/>
            <a:ext cx="568497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ClassB</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t>…</a:t>
            </a:r>
            <a:r>
              <a:rPr lang="es-AR" sz="1700" dirty="0">
                <a:solidFill>
                  <a:srgbClr val="0000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Tree>
    <p:extLst>
      <p:ext uri="{BB962C8B-B14F-4D97-AF65-F5344CB8AC3E}">
        <p14:creationId xmlns:p14="http://schemas.microsoft.com/office/powerpoint/2010/main" val="921476145"/>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Preguntas…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140</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0" name="CuadroTexto 9"/>
          <p:cNvSpPr txBox="1"/>
          <p:nvPr/>
        </p:nvSpPr>
        <p:spPr>
          <a:xfrm>
            <a:off x="5344042" y="2177183"/>
            <a:ext cx="3799958" cy="4031873"/>
          </a:xfrm>
          <a:prstGeom prst="rect">
            <a:avLst/>
          </a:prstGeom>
          <a:noFill/>
        </p:spPr>
        <p:txBody>
          <a:bodyPr wrap="square" rtlCol="0">
            <a:spAutoFit/>
          </a:bodyPr>
          <a:lstStyle/>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sobre-escribe</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err="1">
                <a:solidFill>
                  <a:srgbClr val="FF0000"/>
                </a:solidFill>
                <a:latin typeface="Consolas" panose="020B0609020204030204" pitchFamily="49" charset="0"/>
                <a:cs typeface="Arial" panose="020B0604020202020204" pitchFamily="34" charset="0"/>
              </a:rPr>
              <a:t>metodoDos</a:t>
            </a:r>
            <a:endParaRPr lang="es-AR" sz="2000" dirty="0">
              <a:solidFill>
                <a:srgbClr val="FF0000"/>
              </a:solidFill>
              <a:latin typeface="Consolas" panose="020B0609020204030204" pitchFamily="49" charset="0"/>
              <a:cs typeface="Arial" panose="020B0604020202020204" pitchFamily="34" charset="0"/>
            </a:endParaRPr>
          </a:p>
          <a:p>
            <a:pPr marL="285750"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oculta</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Consolas" panose="020B0609020204030204" pitchFamily="49" charset="0"/>
                <a:cs typeface="Arial" panose="020B0604020202020204" pitchFamily="34" charset="0"/>
              </a:rPr>
              <a:t> </a:t>
            </a:r>
          </a:p>
          <a:p>
            <a:pPr marL="1200150" lvl="2"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hacen las otras definiciones de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a:t>
            </a:r>
          </a:p>
          <a:p>
            <a:pPr marL="742950" lvl="1"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Arial" panose="020B0604020202020204" pitchFamily="34" charset="0"/>
                <a:cs typeface="Arial" panose="020B0604020202020204" pitchFamily="34" charset="0"/>
              </a:rPr>
              <a:t> </a:t>
            </a:r>
          </a:p>
        </p:txBody>
      </p:sp>
      <p:sp>
        <p:nvSpPr>
          <p:cNvPr id="11" name="Rectángulo 10"/>
          <p:cNvSpPr/>
          <p:nvPr/>
        </p:nvSpPr>
        <p:spPr>
          <a:xfrm>
            <a:off x="126131" y="1926723"/>
            <a:ext cx="5607012"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
        <p:nvSpPr>
          <p:cNvPr id="12" name="Rectángulo 11"/>
          <p:cNvSpPr/>
          <p:nvPr/>
        </p:nvSpPr>
        <p:spPr>
          <a:xfrm>
            <a:off x="126131" y="4570486"/>
            <a:ext cx="568497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ClassB</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t>…</a:t>
            </a:r>
            <a:r>
              <a:rPr lang="es-AR" sz="1700" dirty="0">
                <a:solidFill>
                  <a:srgbClr val="0000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Tree>
    <p:extLst>
      <p:ext uri="{BB962C8B-B14F-4D97-AF65-F5344CB8AC3E}">
        <p14:creationId xmlns:p14="http://schemas.microsoft.com/office/powerpoint/2010/main" val="3995012683"/>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Preguntas…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141</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0" name="CuadroTexto 9"/>
          <p:cNvSpPr txBox="1"/>
          <p:nvPr/>
        </p:nvSpPr>
        <p:spPr>
          <a:xfrm>
            <a:off x="5344042" y="2177183"/>
            <a:ext cx="3799958" cy="3724096"/>
          </a:xfrm>
          <a:prstGeom prst="rect">
            <a:avLst/>
          </a:prstGeom>
          <a:noFill/>
        </p:spPr>
        <p:txBody>
          <a:bodyPr wrap="square" rtlCol="0">
            <a:spAutoFit/>
          </a:bodyPr>
          <a:lstStyle/>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sobre-escribe</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err="1">
                <a:solidFill>
                  <a:srgbClr val="FF0000"/>
                </a:solidFill>
                <a:latin typeface="Consolas" panose="020B0609020204030204" pitchFamily="49" charset="0"/>
                <a:cs typeface="Arial" panose="020B0604020202020204" pitchFamily="34" charset="0"/>
              </a:rPr>
              <a:t>metodoDos</a:t>
            </a:r>
            <a:endParaRPr lang="es-AR" sz="2000" dirty="0">
              <a:solidFill>
                <a:srgbClr val="FF0000"/>
              </a:solidFill>
              <a:latin typeface="Consolas" panose="020B0609020204030204" pitchFamily="49" charset="0"/>
              <a:cs typeface="Arial" panose="020B0604020202020204" pitchFamily="34" charset="0"/>
            </a:endParaRPr>
          </a:p>
          <a:p>
            <a:pPr marL="285750"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oculta</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err="1">
                <a:solidFill>
                  <a:srgbClr val="FF0000"/>
                </a:solidFill>
                <a:latin typeface="Consolas" panose="020B0609020204030204" pitchFamily="49" charset="0"/>
                <a:cs typeface="Arial" panose="020B0604020202020204" pitchFamily="34" charset="0"/>
              </a:rPr>
              <a:t>metodoCuatro</a:t>
            </a:r>
            <a:endParaRPr lang="es-AR" sz="2000" dirty="0">
              <a:solidFill>
                <a:srgbClr val="FF0000"/>
              </a:solidFill>
              <a:latin typeface="Consolas" panose="020B0609020204030204" pitchFamily="49" charset="0"/>
              <a:cs typeface="Arial" panose="020B0604020202020204" pitchFamily="34" charset="0"/>
            </a:endParaRPr>
          </a:p>
          <a:p>
            <a:pPr marL="1200150" lvl="2"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hacen las otras definiciones de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a:t>
            </a:r>
          </a:p>
          <a:p>
            <a:pPr marL="742950" lvl="1"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p:txBody>
      </p:sp>
      <p:sp>
        <p:nvSpPr>
          <p:cNvPr id="11" name="Rectángulo 10"/>
          <p:cNvSpPr/>
          <p:nvPr/>
        </p:nvSpPr>
        <p:spPr>
          <a:xfrm>
            <a:off x="126131" y="1926723"/>
            <a:ext cx="5607012"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
        <p:nvSpPr>
          <p:cNvPr id="12" name="Rectángulo 11"/>
          <p:cNvSpPr/>
          <p:nvPr/>
        </p:nvSpPr>
        <p:spPr>
          <a:xfrm>
            <a:off x="126131" y="4570486"/>
            <a:ext cx="568497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ClassB</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t>…</a:t>
            </a:r>
            <a:r>
              <a:rPr lang="es-AR" sz="1700" dirty="0">
                <a:solidFill>
                  <a:srgbClr val="0000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Tree>
    <p:extLst>
      <p:ext uri="{BB962C8B-B14F-4D97-AF65-F5344CB8AC3E}">
        <p14:creationId xmlns:p14="http://schemas.microsoft.com/office/powerpoint/2010/main" val="2495967530"/>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Preguntas…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142</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0" name="CuadroTexto 9"/>
          <p:cNvSpPr txBox="1"/>
          <p:nvPr/>
        </p:nvSpPr>
        <p:spPr>
          <a:xfrm>
            <a:off x="5344042" y="2177183"/>
            <a:ext cx="3799958" cy="4339650"/>
          </a:xfrm>
          <a:prstGeom prst="rect">
            <a:avLst/>
          </a:prstGeom>
          <a:noFill/>
        </p:spPr>
        <p:txBody>
          <a:bodyPr wrap="square" rtlCol="0">
            <a:spAutoFit/>
          </a:bodyPr>
          <a:lstStyle/>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sobre-escribe</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err="1">
                <a:solidFill>
                  <a:srgbClr val="FF0000"/>
                </a:solidFill>
                <a:latin typeface="Consolas" panose="020B0609020204030204" pitchFamily="49" charset="0"/>
                <a:cs typeface="Arial" panose="020B0604020202020204" pitchFamily="34" charset="0"/>
              </a:rPr>
              <a:t>metodoDos</a:t>
            </a:r>
            <a:endParaRPr lang="es-AR" sz="2000" dirty="0">
              <a:solidFill>
                <a:srgbClr val="FF0000"/>
              </a:solidFill>
              <a:latin typeface="Consolas" panose="020B0609020204030204" pitchFamily="49" charset="0"/>
              <a:cs typeface="Arial" panose="020B0604020202020204" pitchFamily="34" charset="0"/>
            </a:endParaRPr>
          </a:p>
          <a:p>
            <a:pPr marL="285750"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método </a:t>
            </a:r>
            <a:r>
              <a:rPr lang="es-AR" sz="2000" b="1" dirty="0">
                <a:latin typeface="Arial" panose="020B0604020202020204" pitchFamily="34" charset="0"/>
                <a:cs typeface="Arial" panose="020B0604020202020204" pitchFamily="34" charset="0"/>
              </a:rPr>
              <a:t>oculta</a:t>
            </a:r>
            <a:r>
              <a:rPr lang="es-AR" sz="2000" dirty="0">
                <a:latin typeface="Arial" panose="020B0604020202020204" pitchFamily="34" charset="0"/>
                <a:cs typeface="Arial" panose="020B0604020202020204" pitchFamily="34" charset="0"/>
              </a:rPr>
              <a:t> a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 en la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-clase?</a:t>
            </a:r>
          </a:p>
          <a:p>
            <a:pPr marL="285750"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err="1">
                <a:solidFill>
                  <a:srgbClr val="FF0000"/>
                </a:solidFill>
                <a:latin typeface="Consolas" panose="020B0609020204030204" pitchFamily="49" charset="0"/>
                <a:cs typeface="Arial" panose="020B0604020202020204" pitchFamily="34" charset="0"/>
              </a:rPr>
              <a:t>metodoCuatro</a:t>
            </a:r>
            <a:endParaRPr lang="es-AR" sz="2000" dirty="0">
              <a:solidFill>
                <a:srgbClr val="FF0000"/>
              </a:solidFill>
              <a:latin typeface="Consolas" panose="020B0609020204030204" pitchFamily="49" charset="0"/>
              <a:cs typeface="Arial" panose="020B0604020202020204" pitchFamily="34" charset="0"/>
            </a:endParaRPr>
          </a:p>
          <a:p>
            <a:pPr marL="1200150" lvl="2" indent="-285750">
              <a:buFont typeface="Arial" panose="020B0604020202020204" pitchFamily="34" charset="0"/>
              <a:buChar char="•"/>
            </a:pPr>
            <a:endParaRPr lang="es-AR"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¿Qué hacen las otras definiciones de </a:t>
            </a:r>
            <a:r>
              <a:rPr lang="es-AR" sz="2000" dirty="0" err="1">
                <a:latin typeface="Consolas" panose="020B0609020204030204" pitchFamily="49" charset="0"/>
                <a:cs typeface="Arial" panose="020B0604020202020204" pitchFamily="34" charset="0"/>
              </a:rPr>
              <a:t>metodo</a:t>
            </a:r>
            <a:r>
              <a:rPr lang="es-AR" sz="2000" dirty="0">
                <a:latin typeface="Arial" panose="020B0604020202020204" pitchFamily="34" charset="0"/>
                <a:cs typeface="Arial" panose="020B0604020202020204" pitchFamily="34" charset="0"/>
              </a:rPr>
              <a:t>?</a:t>
            </a:r>
          </a:p>
          <a:p>
            <a:pPr marL="742950" lvl="1" indent="-285750">
              <a:buFont typeface="Arial" panose="020B0604020202020204" pitchFamily="34" charset="0"/>
              <a:buChar char="•"/>
            </a:pPr>
            <a:endParaRPr lang="es-AR" sz="1200" dirty="0">
              <a:latin typeface="Arial" panose="020B0604020202020204" pitchFamily="34" charset="0"/>
              <a:cs typeface="Arial" panose="020B0604020202020204" pitchFamily="34" charset="0"/>
            </a:endParaRPr>
          </a:p>
          <a:p>
            <a:pPr lvl="2"/>
            <a:r>
              <a:rPr lang="es-AR" sz="2000" dirty="0">
                <a:solidFill>
                  <a:srgbClr val="FF0000"/>
                </a:solidFill>
                <a:latin typeface="Arial" panose="020B0604020202020204" pitchFamily="34" charset="0"/>
                <a:cs typeface="Arial" panose="020B0604020202020204" pitchFamily="34" charset="0"/>
              </a:rPr>
              <a:t>Causan errores de compilación.</a:t>
            </a:r>
          </a:p>
        </p:txBody>
      </p:sp>
      <p:sp>
        <p:nvSpPr>
          <p:cNvPr id="11" name="Rectángulo 10"/>
          <p:cNvSpPr/>
          <p:nvPr/>
        </p:nvSpPr>
        <p:spPr>
          <a:xfrm>
            <a:off x="126131" y="1926723"/>
            <a:ext cx="5607012"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
        <p:nvSpPr>
          <p:cNvPr id="12" name="Rectángulo 11"/>
          <p:cNvSpPr/>
          <p:nvPr/>
        </p:nvSpPr>
        <p:spPr>
          <a:xfrm>
            <a:off x="126131" y="4570486"/>
            <a:ext cx="568497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ClassB</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ClassA</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metodoUno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metodoDos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t>…</a:t>
            </a:r>
            <a:r>
              <a:rPr lang="es-AR" sz="1700" dirty="0">
                <a:solidFill>
                  <a:srgbClr val="0000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metodoTres</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static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metodoCuatro</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int</a:t>
            </a:r>
            <a:r>
              <a:rPr lang="es-AR" sz="1700" dirty="0">
                <a:solidFill>
                  <a:srgbClr val="000000"/>
                </a:solidFill>
                <a:latin typeface="Consolas" panose="020B0609020204030204" pitchFamily="49" charset="0"/>
              </a:rPr>
              <a:t> i</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a:t>
            </a:r>
            <a:endParaRPr lang="es-AR" sz="1700" dirty="0"/>
          </a:p>
        </p:txBody>
      </p:sp>
    </p:spTree>
    <p:extLst>
      <p:ext uri="{BB962C8B-B14F-4D97-AF65-F5344CB8AC3E}">
        <p14:creationId xmlns:p14="http://schemas.microsoft.com/office/powerpoint/2010/main" val="317694061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br>
              <a:rPr lang="es-AR" dirty="0"/>
            </a:br>
            <a:r>
              <a:rPr lang="es-AR" sz="2800" i="1" dirty="0"/>
              <a:t>La Palabra Clave </a:t>
            </a:r>
            <a:r>
              <a:rPr lang="es-AR" sz="2800" i="1" dirty="0">
                <a:latin typeface="Consolas" panose="020B0609020204030204" pitchFamily="49" charset="0"/>
              </a:rPr>
              <a:t>super</a:t>
            </a:r>
          </a:p>
        </p:txBody>
      </p:sp>
      <p:sp>
        <p:nvSpPr>
          <p:cNvPr id="3" name="Marcador de contenido 2"/>
          <p:cNvSpPr>
            <a:spLocks noGrp="1"/>
          </p:cNvSpPr>
          <p:nvPr>
            <p:ph idx="1"/>
          </p:nvPr>
        </p:nvSpPr>
        <p:spPr/>
        <p:txBody>
          <a:bodyPr/>
          <a:lstStyle/>
          <a:p>
            <a:r>
              <a:rPr lang="es-AR" dirty="0"/>
              <a:t>La palabra clave </a:t>
            </a:r>
            <a:r>
              <a:rPr lang="es-AR" dirty="0">
                <a:latin typeface="Consolas" panose="020B0609020204030204" pitchFamily="49" charset="0"/>
              </a:rPr>
              <a:t>super</a:t>
            </a:r>
            <a:r>
              <a:rPr lang="es-AR" dirty="0"/>
              <a:t> es similar a </a:t>
            </a:r>
            <a:r>
              <a:rPr lang="es-AR" dirty="0">
                <a:latin typeface="Consolas" panose="020B0609020204030204" pitchFamily="49" charset="0"/>
              </a:rPr>
              <a:t>this</a:t>
            </a:r>
            <a:r>
              <a:rPr lang="es-AR" dirty="0"/>
              <a:t>.</a:t>
            </a:r>
          </a:p>
          <a:p>
            <a:endParaRPr lang="es-AR" dirty="0"/>
          </a:p>
          <a:p>
            <a:r>
              <a:rPr lang="es-AR" dirty="0"/>
              <a:t>Se utiliza para diferenciar a los miembros de la </a:t>
            </a:r>
            <a:r>
              <a:rPr lang="es-AR" dirty="0" err="1"/>
              <a:t>super</a:t>
            </a:r>
            <a:r>
              <a:rPr lang="es-AR" dirty="0"/>
              <a:t>-clase de los de la sub-clase si tienen los mismos nombres.</a:t>
            </a:r>
          </a:p>
          <a:p>
            <a:endParaRPr lang="es-AR" dirty="0"/>
          </a:p>
          <a:p>
            <a:r>
              <a:rPr lang="es-AR" dirty="0"/>
              <a:t>Se utiliza para invocar al constructor de la </a:t>
            </a:r>
            <a:r>
              <a:rPr lang="es-AR" dirty="0" err="1"/>
              <a:t>super</a:t>
            </a:r>
            <a:r>
              <a:rPr lang="es-AR" dirty="0"/>
              <a:t>-clase desde la sub-clase.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143</a:t>
            </a:fld>
            <a:endParaRPr lang="es-AR" dirty="0"/>
          </a:p>
        </p:txBody>
      </p:sp>
    </p:spTree>
    <p:extLst>
      <p:ext uri="{BB962C8B-B14F-4D97-AF65-F5344CB8AC3E}">
        <p14:creationId xmlns:p14="http://schemas.microsoft.com/office/powerpoint/2010/main" val="2034597787"/>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3" name="Marcador de contenido 2"/>
          <p:cNvSpPr>
            <a:spLocks noGrp="1"/>
          </p:cNvSpPr>
          <p:nvPr>
            <p:ph idx="1"/>
          </p:nvPr>
        </p:nvSpPr>
        <p:spPr/>
        <p:txBody>
          <a:bodyPr/>
          <a:lstStyle/>
          <a:p>
            <a:r>
              <a:rPr lang="es-AR" i="1" dirty="0"/>
              <a:t>Identificando a los miembros.</a:t>
            </a:r>
          </a:p>
          <a:p>
            <a:endParaRPr lang="es-AR" dirty="0"/>
          </a:p>
          <a:p>
            <a:pPr marL="0" indent="0" algn="ctr">
              <a:buNone/>
            </a:pPr>
            <a:r>
              <a:rPr lang="es-AR" dirty="0"/>
              <a:t>Se tienen dos clases </a:t>
            </a:r>
            <a:r>
              <a:rPr lang="es-AR" dirty="0" err="1">
                <a:latin typeface="Consolas" panose="020B0609020204030204" pitchFamily="49" charset="0"/>
              </a:rPr>
              <a:t>SuperClase</a:t>
            </a:r>
            <a:r>
              <a:rPr lang="es-AR" dirty="0"/>
              <a:t> y </a:t>
            </a:r>
            <a:r>
              <a:rPr lang="es-AR" dirty="0" err="1">
                <a:latin typeface="Consolas" panose="020B0609020204030204" pitchFamily="49" charset="0"/>
              </a:rPr>
              <a:t>SubClase</a:t>
            </a:r>
            <a:r>
              <a:rPr lang="es-AR" dirty="0"/>
              <a:t>, las cuales tienen un método </a:t>
            </a:r>
            <a:r>
              <a:rPr lang="es-AR" dirty="0">
                <a:latin typeface="Consolas" panose="020B0609020204030204" pitchFamily="49" charset="0"/>
              </a:rPr>
              <a:t>mostrar</a:t>
            </a:r>
            <a:r>
              <a:rPr lang="es-AR" dirty="0"/>
              <a:t>() con diferentes implementaciones y un atributo llamado </a:t>
            </a:r>
            <a:r>
              <a:rPr lang="es-AR" dirty="0">
                <a:latin typeface="Consolas" panose="020B0609020204030204" pitchFamily="49" charset="0"/>
              </a:rPr>
              <a:t>numero</a:t>
            </a:r>
            <a:r>
              <a:rPr lang="es-AR" dirty="0"/>
              <a:t> con distintos valores.</a:t>
            </a:r>
          </a:p>
          <a:p>
            <a:endParaRPr lang="es-AR" dirty="0"/>
          </a:p>
          <a:p>
            <a:pPr marL="0" indent="0" algn="ctr">
              <a:buNone/>
            </a:pPr>
            <a:r>
              <a:rPr lang="es-AR" dirty="0"/>
              <a:t>¿Cómo hacer desde </a:t>
            </a:r>
            <a:r>
              <a:rPr lang="es-AR" dirty="0" err="1">
                <a:latin typeface="Consolas" panose="020B0609020204030204" pitchFamily="49" charset="0"/>
              </a:rPr>
              <a:t>SubClase</a:t>
            </a:r>
            <a:r>
              <a:rPr lang="es-AR" dirty="0"/>
              <a:t> para invocar el método </a:t>
            </a:r>
            <a:r>
              <a:rPr lang="es-AR" dirty="0">
                <a:latin typeface="Consolas" panose="020B0609020204030204" pitchFamily="49" charset="0"/>
              </a:rPr>
              <a:t>mostrar</a:t>
            </a:r>
            <a:r>
              <a:rPr lang="es-AR" dirty="0"/>
              <a:t>() de </a:t>
            </a:r>
            <a:r>
              <a:rPr lang="es-AR" dirty="0" err="1">
                <a:latin typeface="Consolas" panose="020B0609020204030204" pitchFamily="49" charset="0"/>
              </a:rPr>
              <a:t>SuperClase</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144</a:t>
            </a:fld>
            <a:endParaRPr lang="es-AR" dirty="0"/>
          </a:p>
        </p:txBody>
      </p:sp>
    </p:spTree>
    <p:extLst>
      <p:ext uri="{BB962C8B-B14F-4D97-AF65-F5344CB8AC3E}">
        <p14:creationId xmlns:p14="http://schemas.microsoft.com/office/powerpoint/2010/main" val="4231982029"/>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145</a:t>
            </a:fld>
            <a:endParaRPr lang="es-AR" dirty="0"/>
          </a:p>
        </p:txBody>
      </p:sp>
      <p:sp>
        <p:nvSpPr>
          <p:cNvPr id="10" name="Rectángulo redondeado 9"/>
          <p:cNvSpPr/>
          <p:nvPr/>
        </p:nvSpPr>
        <p:spPr>
          <a:xfrm>
            <a:off x="475012" y="5286375"/>
            <a:ext cx="1890817" cy="26603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2" name="Rectángulo 11"/>
          <p:cNvSpPr/>
          <p:nvPr/>
        </p:nvSpPr>
        <p:spPr>
          <a:xfrm>
            <a:off x="-1" y="1935085"/>
            <a:ext cx="9013371" cy="1569660"/>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SuperClass</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num</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20;</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mostrar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“Este es el método mostrar de </a:t>
            </a:r>
            <a:r>
              <a:rPr lang="es-AR" sz="1600" dirty="0" err="1">
                <a:solidFill>
                  <a:srgbClr val="008800"/>
                </a:solidFill>
                <a:latin typeface="Consolas" panose="020B0609020204030204" pitchFamily="49" charset="0"/>
              </a:rPr>
              <a:t>SuperClass</a:t>
            </a:r>
            <a:r>
              <a:rPr lang="es-AR" sz="1600" dirty="0">
                <a:solidFill>
                  <a:srgbClr val="008800"/>
                </a:solidFill>
                <a:latin typeface="Consolas" panose="020B0609020204030204" pitchFamily="49" charset="0"/>
              </a:rPr>
              <a:t>"</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3" name="Rectángulo 12"/>
          <p:cNvSpPr/>
          <p:nvPr/>
        </p:nvSpPr>
        <p:spPr>
          <a:xfrm>
            <a:off x="21769" y="3528437"/>
            <a:ext cx="7961087" cy="3046988"/>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SubClass</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SuperClass</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num</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10;</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mostrar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“Este es el método mostrar de </a:t>
            </a:r>
            <a:r>
              <a:rPr lang="es-AR" sz="1600" dirty="0" err="1">
                <a:solidFill>
                  <a:srgbClr val="008800"/>
                </a:solidFill>
                <a:latin typeface="Consolas" panose="020B0609020204030204" pitchFamily="49" charset="0"/>
              </a:rPr>
              <a:t>SubClass</a:t>
            </a:r>
            <a:r>
              <a:rPr lang="es-AR" sz="1600" dirty="0">
                <a:solidFill>
                  <a:srgbClr val="008800"/>
                </a:solidFill>
                <a:latin typeface="Consolas" panose="020B0609020204030204" pitchFamily="49" charset="0"/>
              </a:rPr>
              <a:t>"</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metodo</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mostrar()</a:t>
            </a:r>
            <a:r>
              <a:rPr lang="es-AR" sz="1600" dirty="0">
                <a:solidFill>
                  <a:srgbClr val="666600"/>
                </a:solidFill>
                <a:latin typeface="Consolas" panose="020B0609020204030204" pitchFamily="49" charset="0"/>
              </a:rPr>
              <a:t>; </a:t>
            </a:r>
            <a:r>
              <a:rPr lang="es-AR" sz="1600" dirty="0">
                <a:solidFill>
                  <a:srgbClr val="000000"/>
                </a:solidFill>
                <a:latin typeface="Consolas" panose="020B0609020204030204" pitchFamily="49" charset="0"/>
              </a:rPr>
              <a:t>    </a:t>
            </a:r>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super</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mostrar</a:t>
            </a:r>
            <a:r>
              <a:rPr lang="es-AR" sz="1600" dirty="0">
                <a:solidFill>
                  <a:srgbClr val="666600"/>
                </a:solidFill>
                <a:latin typeface="Consolas" panose="020B0609020204030204" pitchFamily="49" charset="0"/>
              </a:rPr>
              <a:t>(); </a:t>
            </a:r>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“Atributo </a:t>
            </a:r>
            <a:r>
              <a:rPr lang="es-AR" sz="1600" dirty="0" err="1">
                <a:solidFill>
                  <a:srgbClr val="008800"/>
                </a:solidFill>
                <a:latin typeface="Consolas" panose="020B0609020204030204" pitchFamily="49" charset="0"/>
              </a:rPr>
              <a:t>num</a:t>
            </a:r>
            <a:r>
              <a:rPr lang="es-AR" sz="1600" dirty="0">
                <a:solidFill>
                  <a:srgbClr val="008800"/>
                </a:solidFill>
                <a:latin typeface="Consolas" panose="020B0609020204030204" pitchFamily="49" charset="0"/>
              </a:rPr>
              <a:t> en </a:t>
            </a:r>
            <a:r>
              <a:rPr lang="es-AR" sz="1600" dirty="0" err="1">
                <a:solidFill>
                  <a:srgbClr val="008800"/>
                </a:solidFill>
                <a:latin typeface="Consolas" panose="020B0609020204030204" pitchFamily="49" charset="0"/>
              </a:rPr>
              <a:t>SubClass</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num</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"Atributo </a:t>
            </a:r>
            <a:r>
              <a:rPr lang="es-AR" sz="1600" dirty="0" err="1">
                <a:solidFill>
                  <a:srgbClr val="008800"/>
                </a:solidFill>
                <a:latin typeface="Consolas" panose="020B0609020204030204" pitchFamily="49" charset="0"/>
              </a:rPr>
              <a:t>num</a:t>
            </a:r>
            <a:r>
              <a:rPr lang="es-AR" sz="1600" dirty="0">
                <a:solidFill>
                  <a:srgbClr val="008800"/>
                </a:solidFill>
                <a:latin typeface="Consolas" panose="020B0609020204030204" pitchFamily="49" charset="0"/>
              </a:rPr>
              <a:t> en </a:t>
            </a:r>
            <a:r>
              <a:rPr lang="es-AR" sz="1600" dirty="0" err="1">
                <a:solidFill>
                  <a:srgbClr val="008800"/>
                </a:solidFill>
                <a:latin typeface="Consolas" panose="020B0609020204030204" pitchFamily="49" charset="0"/>
              </a:rPr>
              <a:t>SuperClass</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super</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num</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5" name="Rectángulo redondeado 14"/>
          <p:cNvSpPr/>
          <p:nvPr/>
        </p:nvSpPr>
        <p:spPr>
          <a:xfrm>
            <a:off x="6172200" y="5774421"/>
            <a:ext cx="1158240" cy="27586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6" name="Rectángulo 15"/>
          <p:cNvSpPr/>
          <p:nvPr/>
        </p:nvSpPr>
        <p:spPr>
          <a:xfrm>
            <a:off x="3410856" y="4662334"/>
            <a:ext cx="2557965" cy="646331"/>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Invocando el método mostrar de </a:t>
            </a:r>
            <a:r>
              <a:rPr lang="es-AR" dirty="0" err="1">
                <a:latin typeface="Consolas" panose="020B0609020204030204" pitchFamily="49" charset="0"/>
                <a:cs typeface="Arial" panose="020B0604020202020204" pitchFamily="34" charset="0"/>
              </a:rPr>
              <a:t>SubClass</a:t>
            </a:r>
            <a:endParaRPr lang="es-AR" dirty="0">
              <a:latin typeface="Consolas" panose="020B0609020204030204" pitchFamily="49" charset="0"/>
              <a:cs typeface="Arial" panose="020B0604020202020204" pitchFamily="34" charset="0"/>
            </a:endParaRPr>
          </a:p>
        </p:txBody>
      </p:sp>
      <p:sp>
        <p:nvSpPr>
          <p:cNvPr id="17" name="Rectángulo 16"/>
          <p:cNvSpPr/>
          <p:nvPr/>
        </p:nvSpPr>
        <p:spPr>
          <a:xfrm>
            <a:off x="5247745" y="3198305"/>
            <a:ext cx="2735111" cy="646331"/>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Invocando el método mostrar de </a:t>
            </a:r>
            <a:r>
              <a:rPr lang="es-AR" dirty="0" err="1">
                <a:latin typeface="Consolas" panose="020B0609020204030204" pitchFamily="49" charset="0"/>
                <a:cs typeface="Arial" panose="020B0604020202020204" pitchFamily="34" charset="0"/>
              </a:rPr>
              <a:t>SuperClass</a:t>
            </a:r>
            <a:endParaRPr lang="es-AR" dirty="0">
              <a:latin typeface="Consolas" panose="020B0609020204030204" pitchFamily="49" charset="0"/>
              <a:cs typeface="Arial" panose="020B0604020202020204" pitchFamily="34" charset="0"/>
            </a:endParaRPr>
          </a:p>
        </p:txBody>
      </p:sp>
      <p:sp>
        <p:nvSpPr>
          <p:cNvPr id="18" name="Rectángulo 17"/>
          <p:cNvSpPr/>
          <p:nvPr/>
        </p:nvSpPr>
        <p:spPr>
          <a:xfrm>
            <a:off x="5514355" y="6190525"/>
            <a:ext cx="3588955" cy="369332"/>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Valor del atributo en </a:t>
            </a:r>
            <a:r>
              <a:rPr lang="es-AR" dirty="0" err="1">
                <a:latin typeface="Consolas" panose="020B0609020204030204" pitchFamily="49" charset="0"/>
                <a:cs typeface="Arial" panose="020B0604020202020204" pitchFamily="34" charset="0"/>
              </a:rPr>
              <a:t>SuperClass</a:t>
            </a:r>
            <a:endParaRPr lang="es-AR" dirty="0">
              <a:latin typeface="Consolas" panose="020B0609020204030204" pitchFamily="49" charset="0"/>
              <a:cs typeface="Arial" panose="020B0604020202020204" pitchFamily="34" charset="0"/>
            </a:endParaRPr>
          </a:p>
        </p:txBody>
      </p:sp>
      <p:cxnSp>
        <p:nvCxnSpPr>
          <p:cNvPr id="20" name="Conector curvado 19"/>
          <p:cNvCxnSpPr/>
          <p:nvPr/>
        </p:nvCxnSpPr>
        <p:spPr>
          <a:xfrm rot="10800000" flipV="1">
            <a:off x="2365829" y="3504745"/>
            <a:ext cx="2881916" cy="1803920"/>
          </a:xfrm>
          <a:prstGeom prst="curvedConnector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ector curvado 20"/>
          <p:cNvCxnSpPr/>
          <p:nvPr/>
        </p:nvCxnSpPr>
        <p:spPr>
          <a:xfrm rot="10800000" flipV="1">
            <a:off x="1734456" y="4771505"/>
            <a:ext cx="1676403" cy="374942"/>
          </a:xfrm>
          <a:prstGeom prst="curvedConnector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ector curvado 23"/>
          <p:cNvCxnSpPr/>
          <p:nvPr/>
        </p:nvCxnSpPr>
        <p:spPr>
          <a:xfrm rot="10800000">
            <a:off x="7330441" y="5786475"/>
            <a:ext cx="1283789" cy="377518"/>
          </a:xfrm>
          <a:prstGeom prst="curvedConnector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0788480"/>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146</a:t>
            </a:fld>
            <a:endParaRPr lang="es-AR" dirty="0"/>
          </a:p>
        </p:txBody>
      </p:sp>
      <p:sp>
        <p:nvSpPr>
          <p:cNvPr id="14" name="Rectángulo 13"/>
          <p:cNvSpPr/>
          <p:nvPr/>
        </p:nvSpPr>
        <p:spPr>
          <a:xfrm>
            <a:off x="0" y="3047175"/>
            <a:ext cx="5405857" cy="120032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Sub_class</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Sub_class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metodo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p:txBody>
      </p:sp>
      <p:sp>
        <p:nvSpPr>
          <p:cNvPr id="19" name="CuadroTexto 18"/>
          <p:cNvSpPr txBox="1"/>
          <p:nvPr/>
        </p:nvSpPr>
        <p:spPr>
          <a:xfrm>
            <a:off x="5937491" y="3247230"/>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3" name="CuadroTexto 2"/>
          <p:cNvSpPr txBox="1"/>
          <p:nvPr/>
        </p:nvSpPr>
        <p:spPr>
          <a:xfrm>
            <a:off x="-93394" y="2229802"/>
            <a:ext cx="5220029" cy="400110"/>
          </a:xfrm>
          <a:prstGeom prst="rect">
            <a:avLst/>
          </a:prstGeom>
          <a:noFill/>
        </p:spPr>
        <p:txBody>
          <a:bodyPr wrap="square" rtlCol="0">
            <a:spAutoFit/>
          </a:bodyPr>
          <a:lstStyle/>
          <a:p>
            <a:r>
              <a:rPr lang="es-AR" sz="2000" dirty="0">
                <a:latin typeface="Arial" panose="020B0604020202020204" pitchFamily="34" charset="0"/>
                <a:cs typeface="Arial" panose="020B0604020202020204" pitchFamily="34" charset="0"/>
              </a:rPr>
              <a:t>Considerando las clases anteriores</a:t>
            </a:r>
          </a:p>
        </p:txBody>
      </p:sp>
    </p:spTree>
    <p:extLst>
      <p:ext uri="{BB962C8B-B14F-4D97-AF65-F5344CB8AC3E}">
        <p14:creationId xmlns:p14="http://schemas.microsoft.com/office/powerpoint/2010/main" val="2895958003"/>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147</a:t>
            </a:fld>
            <a:endParaRPr lang="es-AR" dirty="0"/>
          </a:p>
        </p:txBody>
      </p:sp>
      <p:sp>
        <p:nvSpPr>
          <p:cNvPr id="14" name="Rectángulo 13"/>
          <p:cNvSpPr/>
          <p:nvPr/>
        </p:nvSpPr>
        <p:spPr>
          <a:xfrm>
            <a:off x="0" y="3047175"/>
            <a:ext cx="5405857" cy="120032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Sub_class</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Sub_class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metodo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p:txBody>
      </p:sp>
      <p:sp>
        <p:nvSpPr>
          <p:cNvPr id="19" name="CuadroTexto 18"/>
          <p:cNvSpPr txBox="1"/>
          <p:nvPr/>
        </p:nvSpPr>
        <p:spPr>
          <a:xfrm>
            <a:off x="5937491" y="3247230"/>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3" name="CuadroTexto 2"/>
          <p:cNvSpPr txBox="1"/>
          <p:nvPr/>
        </p:nvSpPr>
        <p:spPr>
          <a:xfrm>
            <a:off x="-93394" y="2229802"/>
            <a:ext cx="5220029" cy="400110"/>
          </a:xfrm>
          <a:prstGeom prst="rect">
            <a:avLst/>
          </a:prstGeom>
          <a:noFill/>
        </p:spPr>
        <p:txBody>
          <a:bodyPr wrap="square" rtlCol="0">
            <a:spAutoFit/>
          </a:bodyPr>
          <a:lstStyle/>
          <a:p>
            <a:r>
              <a:rPr lang="es-AR" sz="2000" dirty="0">
                <a:latin typeface="Arial" panose="020B0604020202020204" pitchFamily="34" charset="0"/>
                <a:cs typeface="Arial" panose="020B0604020202020204" pitchFamily="34" charset="0"/>
              </a:rPr>
              <a:t>Considerando las clases anteriores</a:t>
            </a:r>
          </a:p>
        </p:txBody>
      </p:sp>
      <p:sp>
        <p:nvSpPr>
          <p:cNvPr id="23" name="CuadroTexto 22"/>
          <p:cNvSpPr txBox="1"/>
          <p:nvPr/>
        </p:nvSpPr>
        <p:spPr>
          <a:xfrm>
            <a:off x="1842062" y="4617999"/>
            <a:ext cx="5719024" cy="1323439"/>
          </a:xfrm>
          <a:prstGeom prst="rect">
            <a:avLst/>
          </a:prstGeom>
          <a:noFill/>
        </p:spPr>
        <p:txBody>
          <a:bodyPr wrap="square" rtlCol="0">
            <a:spAutoFit/>
          </a:bodyPr>
          <a:lstStyle/>
          <a:p>
            <a:r>
              <a:rPr lang="es-AR" sz="2000" dirty="0">
                <a:solidFill>
                  <a:srgbClr val="FF0000"/>
                </a:solidFill>
                <a:latin typeface="Consolas" panose="020B0609020204030204" pitchFamily="49" charset="0"/>
                <a:cs typeface="Arial" panose="020B0604020202020204" pitchFamily="34" charset="0"/>
              </a:rPr>
              <a:t>Este es el método mostrar de </a:t>
            </a:r>
            <a:r>
              <a:rPr lang="es-AR" sz="2000" dirty="0" err="1">
                <a:solidFill>
                  <a:srgbClr val="FF0000"/>
                </a:solidFill>
                <a:latin typeface="Consolas" panose="020B0609020204030204" pitchFamily="49" charset="0"/>
                <a:cs typeface="Arial" panose="020B0604020202020204" pitchFamily="34" charset="0"/>
              </a:rPr>
              <a:t>SubClass</a:t>
            </a:r>
            <a:endParaRPr lang="es-AR" sz="2000" dirty="0">
              <a:solidFill>
                <a:srgbClr val="FF0000"/>
              </a:solidFill>
              <a:latin typeface="Consolas" panose="020B0609020204030204" pitchFamily="49" charset="0"/>
              <a:cs typeface="Arial" panose="020B0604020202020204" pitchFamily="34" charset="0"/>
            </a:endParaRPr>
          </a:p>
          <a:p>
            <a:r>
              <a:rPr lang="es-AR" sz="2000" dirty="0">
                <a:solidFill>
                  <a:srgbClr val="FF0000"/>
                </a:solidFill>
                <a:latin typeface="Consolas" panose="020B0609020204030204" pitchFamily="49" charset="0"/>
                <a:cs typeface="Arial" panose="020B0604020202020204" pitchFamily="34" charset="0"/>
              </a:rPr>
              <a:t>Este es el método mostrar de </a:t>
            </a:r>
            <a:r>
              <a:rPr lang="es-AR" sz="2000" dirty="0" err="1">
                <a:solidFill>
                  <a:srgbClr val="FF0000"/>
                </a:solidFill>
                <a:latin typeface="Consolas" panose="020B0609020204030204" pitchFamily="49" charset="0"/>
                <a:cs typeface="Arial" panose="020B0604020202020204" pitchFamily="34" charset="0"/>
              </a:rPr>
              <a:t>SuperClass</a:t>
            </a:r>
            <a:endParaRPr lang="es-AR" sz="2000" dirty="0">
              <a:solidFill>
                <a:srgbClr val="FF0000"/>
              </a:solidFill>
              <a:latin typeface="Consolas" panose="020B0609020204030204" pitchFamily="49" charset="0"/>
              <a:cs typeface="Arial" panose="020B0604020202020204" pitchFamily="34" charset="0"/>
            </a:endParaRPr>
          </a:p>
          <a:p>
            <a:r>
              <a:rPr lang="es-AR" sz="2000" dirty="0">
                <a:solidFill>
                  <a:srgbClr val="FF0000"/>
                </a:solidFill>
                <a:latin typeface="Consolas" panose="020B0609020204030204" pitchFamily="49" charset="0"/>
                <a:cs typeface="Arial" panose="020B0604020202020204" pitchFamily="34" charset="0"/>
              </a:rPr>
              <a:t>Atributo </a:t>
            </a:r>
            <a:r>
              <a:rPr lang="es-AR" sz="2000" dirty="0" err="1">
                <a:solidFill>
                  <a:srgbClr val="FF0000"/>
                </a:solidFill>
                <a:latin typeface="Consolas" panose="020B0609020204030204" pitchFamily="49" charset="0"/>
                <a:cs typeface="Arial" panose="020B0604020202020204" pitchFamily="34" charset="0"/>
              </a:rPr>
              <a:t>num</a:t>
            </a:r>
            <a:r>
              <a:rPr lang="es-AR" sz="2000" dirty="0">
                <a:solidFill>
                  <a:srgbClr val="FF0000"/>
                </a:solidFill>
                <a:latin typeface="Consolas" panose="020B0609020204030204" pitchFamily="49" charset="0"/>
                <a:cs typeface="Arial" panose="020B0604020202020204" pitchFamily="34" charset="0"/>
              </a:rPr>
              <a:t> en </a:t>
            </a:r>
            <a:r>
              <a:rPr lang="es-AR" sz="2000" dirty="0" err="1">
                <a:solidFill>
                  <a:srgbClr val="FF0000"/>
                </a:solidFill>
                <a:latin typeface="Consolas" panose="020B0609020204030204" pitchFamily="49" charset="0"/>
                <a:cs typeface="Arial" panose="020B0604020202020204" pitchFamily="34" charset="0"/>
              </a:rPr>
              <a:t>SubClass</a:t>
            </a:r>
            <a:r>
              <a:rPr lang="es-AR" sz="2000" dirty="0">
                <a:solidFill>
                  <a:srgbClr val="FF0000"/>
                </a:solidFill>
                <a:latin typeface="Consolas" panose="020B0609020204030204" pitchFamily="49" charset="0"/>
                <a:cs typeface="Arial" panose="020B0604020202020204" pitchFamily="34" charset="0"/>
              </a:rPr>
              <a:t>: 10</a:t>
            </a:r>
          </a:p>
          <a:p>
            <a:r>
              <a:rPr lang="es-AR" sz="2000" dirty="0">
                <a:solidFill>
                  <a:srgbClr val="FF0000"/>
                </a:solidFill>
                <a:latin typeface="Consolas" panose="020B0609020204030204" pitchFamily="49" charset="0"/>
                <a:cs typeface="Arial" panose="020B0604020202020204" pitchFamily="34" charset="0"/>
              </a:rPr>
              <a:t>Atributo </a:t>
            </a:r>
            <a:r>
              <a:rPr lang="es-AR" sz="2000" dirty="0" err="1">
                <a:solidFill>
                  <a:srgbClr val="FF0000"/>
                </a:solidFill>
                <a:latin typeface="Consolas" panose="020B0609020204030204" pitchFamily="49" charset="0"/>
                <a:cs typeface="Arial" panose="020B0604020202020204" pitchFamily="34" charset="0"/>
              </a:rPr>
              <a:t>num</a:t>
            </a:r>
            <a:r>
              <a:rPr lang="es-AR" sz="2000" dirty="0">
                <a:solidFill>
                  <a:srgbClr val="FF0000"/>
                </a:solidFill>
                <a:latin typeface="Consolas" panose="020B0609020204030204" pitchFamily="49" charset="0"/>
                <a:cs typeface="Arial" panose="020B0604020202020204" pitchFamily="34" charset="0"/>
              </a:rPr>
              <a:t> en </a:t>
            </a:r>
            <a:r>
              <a:rPr lang="es-AR" sz="2000" dirty="0" err="1">
                <a:solidFill>
                  <a:srgbClr val="FF0000"/>
                </a:solidFill>
                <a:latin typeface="Consolas" panose="020B0609020204030204" pitchFamily="49" charset="0"/>
                <a:cs typeface="Arial" panose="020B0604020202020204" pitchFamily="34" charset="0"/>
              </a:rPr>
              <a:t>SubClass</a:t>
            </a:r>
            <a:r>
              <a:rPr lang="es-AR" sz="2000" dirty="0">
                <a:solidFill>
                  <a:srgbClr val="FF0000"/>
                </a:solidFill>
                <a:latin typeface="Consolas" panose="020B0609020204030204" pitchFamily="49" charset="0"/>
                <a:cs typeface="Arial" panose="020B0604020202020204" pitchFamily="34" charset="0"/>
              </a:rPr>
              <a:t>: 20</a:t>
            </a:r>
          </a:p>
        </p:txBody>
      </p:sp>
    </p:spTree>
    <p:extLst>
      <p:ext uri="{BB962C8B-B14F-4D97-AF65-F5344CB8AC3E}">
        <p14:creationId xmlns:p14="http://schemas.microsoft.com/office/powerpoint/2010/main" val="704741469"/>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545050" y="2912374"/>
            <a:ext cx="6269604" cy="341632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Superclass</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numero;</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Superclass</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numero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numero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numero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Subclass</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Superclass</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Subclass</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numero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super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numero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Invocando a la </a:t>
            </a:r>
            <a:r>
              <a:rPr lang="es-AR" b="1" dirty="0" err="1"/>
              <a:t>Super</a:t>
            </a:r>
            <a:r>
              <a:rPr lang="es-AR" b="1" dirty="0"/>
              <a:t>-clase</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3" name="Marcador de contenido 2"/>
          <p:cNvSpPr>
            <a:spLocks noGrp="1"/>
          </p:cNvSpPr>
          <p:nvPr>
            <p:ph idx="1"/>
          </p:nvPr>
        </p:nvSpPr>
        <p:spPr/>
        <p:txBody>
          <a:bodyPr/>
          <a:lstStyle/>
          <a:p>
            <a:r>
              <a:rPr lang="es-AR" i="1" dirty="0"/>
              <a:t>Invocando al constructor de la </a:t>
            </a:r>
            <a:r>
              <a:rPr lang="es-AR" i="1" dirty="0" err="1"/>
              <a:t>super</a:t>
            </a:r>
            <a:r>
              <a:rPr lang="es-AR" i="1" dirty="0"/>
              <a:t>-clase</a:t>
            </a:r>
          </a:p>
          <a:p>
            <a:endParaRPr lang="es-AR"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148</a:t>
            </a:fld>
            <a:endParaRPr lang="es-AR" dirty="0"/>
          </a:p>
        </p:txBody>
      </p:sp>
      <p:sp>
        <p:nvSpPr>
          <p:cNvPr id="9" name="Rectángulo redondeado 8"/>
          <p:cNvSpPr/>
          <p:nvPr/>
        </p:nvSpPr>
        <p:spPr>
          <a:xfrm>
            <a:off x="1209054" y="5409632"/>
            <a:ext cx="1863930"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1" name="Rectángulo 10"/>
          <p:cNvSpPr/>
          <p:nvPr/>
        </p:nvSpPr>
        <p:spPr>
          <a:xfrm>
            <a:off x="5082853" y="5500914"/>
            <a:ext cx="2735111" cy="646331"/>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Invocando al constructor de </a:t>
            </a:r>
            <a:r>
              <a:rPr lang="es-AR" dirty="0" err="1">
                <a:latin typeface="Consolas" panose="020B0609020204030204" pitchFamily="49" charset="0"/>
                <a:cs typeface="Arial" panose="020B0604020202020204" pitchFamily="34" charset="0"/>
              </a:rPr>
              <a:t>SuperClass</a:t>
            </a:r>
            <a:endParaRPr lang="es-AR" dirty="0">
              <a:latin typeface="Consolas" panose="020B0609020204030204" pitchFamily="49" charset="0"/>
              <a:cs typeface="Arial" panose="020B0604020202020204" pitchFamily="34" charset="0"/>
            </a:endParaRPr>
          </a:p>
        </p:txBody>
      </p:sp>
      <p:cxnSp>
        <p:nvCxnSpPr>
          <p:cNvPr id="12" name="Conector curvado 11"/>
          <p:cNvCxnSpPr>
            <a:stCxn id="11" idx="1"/>
          </p:cNvCxnSpPr>
          <p:nvPr/>
        </p:nvCxnSpPr>
        <p:spPr>
          <a:xfrm rot="10800000">
            <a:off x="3072985" y="5726244"/>
            <a:ext cx="2009869" cy="97836"/>
          </a:xfrm>
          <a:prstGeom prst="curved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8221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IF-ELSE</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14</a:t>
            </a:fld>
            <a:endParaRPr lang="es-ES_tradnl" dirty="0"/>
          </a:p>
        </p:txBody>
      </p:sp>
      <p:sp>
        <p:nvSpPr>
          <p:cNvPr id="8" name="Shape 228"/>
          <p:cNvSpPr txBox="1"/>
          <p:nvPr/>
        </p:nvSpPr>
        <p:spPr>
          <a:xfrm>
            <a:off x="579923" y="1433957"/>
            <a:ext cx="4460400" cy="3000000"/>
          </a:xfrm>
          <a:prstGeom prst="rect">
            <a:avLst/>
          </a:prstGeom>
          <a:noFill/>
          <a:ln>
            <a:noFill/>
          </a:ln>
        </p:spPr>
        <p:txBody>
          <a:bodyPr lIns="91425" tIns="91425" rIns="91425" bIns="91425" anchor="ctr" anchorCtr="0">
            <a:noAutofit/>
          </a:bodyPr>
          <a:lstStyle/>
          <a:p>
            <a:pPr lvl="0">
              <a:lnSpc>
                <a:spcPct val="115000"/>
              </a:lnSpc>
            </a:pPr>
            <a:r>
              <a:rPr lang="es-AR" b="1" dirty="0" err="1">
                <a:solidFill>
                  <a:srgbClr val="FF0000"/>
                </a:solidFill>
                <a:latin typeface="Courier New"/>
                <a:ea typeface="Courier New"/>
                <a:cs typeface="Courier New"/>
                <a:sym typeface="Courier New"/>
              </a:rPr>
              <a:t>if</a:t>
            </a:r>
            <a:r>
              <a:rPr lang="es-AR" b="1" dirty="0">
                <a:solidFill>
                  <a:srgbClr val="FF0000"/>
                </a:solidFill>
                <a:latin typeface="Courier New"/>
                <a:ea typeface="Courier New"/>
                <a:cs typeface="Courier New"/>
                <a:sym typeface="Courier New"/>
              </a:rPr>
              <a:t> (</a:t>
            </a:r>
            <a:r>
              <a:rPr lang="es-AR" b="1" dirty="0" err="1">
                <a:solidFill>
                  <a:srgbClr val="FF0000"/>
                </a:solidFill>
                <a:latin typeface="Courier New"/>
                <a:ea typeface="Courier New"/>
                <a:cs typeface="Courier New"/>
                <a:sym typeface="Courier New"/>
              </a:rPr>
              <a:t>expresión_lógica</a:t>
            </a:r>
            <a:r>
              <a:rPr lang="es-AR" b="1" dirty="0">
                <a:solidFill>
                  <a:srgbClr val="FF0000"/>
                </a:solidFill>
                <a:latin typeface="Courier New"/>
                <a:ea typeface="Courier New"/>
                <a:cs typeface="Courier New"/>
                <a:sym typeface="Courier New"/>
              </a:rPr>
              <a:t>) {</a:t>
            </a:r>
          </a:p>
          <a:p>
            <a:pPr lvl="0" indent="-69850">
              <a:lnSpc>
                <a:spcPct val="115000"/>
              </a:lnSpc>
              <a:buClr>
                <a:srgbClr val="000000"/>
              </a:buClr>
              <a:buSzPct val="45833"/>
            </a:pPr>
            <a:r>
              <a:rPr lang="es-AR" b="1" dirty="0">
                <a:solidFill>
                  <a:srgbClr val="FF0000"/>
                </a:solidFill>
                <a:latin typeface="Courier New"/>
                <a:ea typeface="Courier New"/>
                <a:cs typeface="Courier New"/>
                <a:sym typeface="Courier New"/>
              </a:rPr>
              <a:t>    </a:t>
            </a:r>
            <a:r>
              <a:rPr lang="es-AR" b="1" dirty="0" err="1">
                <a:solidFill>
                  <a:srgbClr val="FF0000"/>
                </a:solidFill>
                <a:latin typeface="Courier New"/>
                <a:ea typeface="Courier New"/>
                <a:cs typeface="Courier New"/>
                <a:sym typeface="Courier New"/>
              </a:rPr>
              <a:t>sentenciasA</a:t>
            </a:r>
            <a:r>
              <a:rPr lang="es-AR" b="1" dirty="0">
                <a:solidFill>
                  <a:srgbClr val="FF0000"/>
                </a:solidFill>
                <a:latin typeface="Courier New"/>
                <a:ea typeface="Courier New"/>
                <a:cs typeface="Courier New"/>
                <a:sym typeface="Courier New"/>
              </a:rPr>
              <a:t>;</a:t>
            </a:r>
          </a:p>
          <a:p>
            <a:pPr lvl="0" indent="-69850">
              <a:lnSpc>
                <a:spcPct val="115000"/>
              </a:lnSpc>
              <a:buClr>
                <a:srgbClr val="000000"/>
              </a:buClr>
              <a:buSzPct val="45833"/>
            </a:pPr>
            <a:r>
              <a:rPr lang="es-AR" b="1" dirty="0">
                <a:solidFill>
                  <a:srgbClr val="FF0000"/>
                </a:solidFill>
                <a:latin typeface="Courier New"/>
                <a:ea typeface="Courier New"/>
                <a:cs typeface="Courier New"/>
                <a:sym typeface="Courier New"/>
              </a:rPr>
              <a:t>}</a:t>
            </a:r>
            <a:r>
              <a:rPr lang="es-AR" b="1" dirty="0" err="1">
                <a:solidFill>
                  <a:srgbClr val="FF0000"/>
                </a:solidFill>
                <a:latin typeface="Courier New"/>
                <a:ea typeface="Courier New"/>
                <a:cs typeface="Courier New"/>
                <a:sym typeface="Courier New"/>
              </a:rPr>
              <a:t>else</a:t>
            </a:r>
            <a:r>
              <a:rPr lang="es-AR" b="1" dirty="0">
                <a:solidFill>
                  <a:srgbClr val="FF0000"/>
                </a:solidFill>
                <a:latin typeface="Courier New"/>
                <a:ea typeface="Courier New"/>
                <a:cs typeface="Courier New"/>
                <a:sym typeface="Courier New"/>
              </a:rPr>
              <a:t>{</a:t>
            </a:r>
          </a:p>
          <a:p>
            <a:pPr lvl="0" indent="-69850">
              <a:lnSpc>
                <a:spcPct val="115000"/>
              </a:lnSpc>
              <a:buClr>
                <a:srgbClr val="000000"/>
              </a:buClr>
              <a:buSzPct val="45833"/>
            </a:pPr>
            <a:r>
              <a:rPr lang="es-AR" b="1" dirty="0">
                <a:solidFill>
                  <a:srgbClr val="FF0000"/>
                </a:solidFill>
                <a:latin typeface="Courier New"/>
                <a:ea typeface="Courier New"/>
                <a:cs typeface="Courier New"/>
                <a:sym typeface="Courier New"/>
              </a:rPr>
              <a:t>   </a:t>
            </a:r>
            <a:r>
              <a:rPr lang="es-AR" b="1" dirty="0" err="1">
                <a:solidFill>
                  <a:srgbClr val="FF0000"/>
                </a:solidFill>
                <a:latin typeface="Courier New"/>
                <a:ea typeface="Courier New"/>
                <a:cs typeface="Courier New"/>
                <a:sym typeface="Courier New"/>
              </a:rPr>
              <a:t>sentenciasB</a:t>
            </a:r>
            <a:r>
              <a:rPr lang="es-AR" b="1" dirty="0">
                <a:solidFill>
                  <a:srgbClr val="FF0000"/>
                </a:solidFill>
                <a:latin typeface="Courier New"/>
                <a:ea typeface="Courier New"/>
                <a:cs typeface="Courier New"/>
                <a:sym typeface="Courier New"/>
              </a:rPr>
              <a:t>;</a:t>
            </a:r>
          </a:p>
          <a:p>
            <a:pPr lvl="0" indent="-69850">
              <a:lnSpc>
                <a:spcPct val="115000"/>
              </a:lnSpc>
              <a:buClr>
                <a:srgbClr val="000000"/>
              </a:buClr>
              <a:buSzPct val="45833"/>
            </a:pPr>
            <a:r>
              <a:rPr lang="es-AR" b="1" dirty="0">
                <a:solidFill>
                  <a:srgbClr val="FF0000"/>
                </a:solidFill>
                <a:latin typeface="Courier New"/>
                <a:ea typeface="Courier New"/>
                <a:cs typeface="Courier New"/>
                <a:sym typeface="Courier New"/>
              </a:rPr>
              <a:t>}</a:t>
            </a:r>
          </a:p>
        </p:txBody>
      </p:sp>
      <p:sp>
        <p:nvSpPr>
          <p:cNvPr id="2" name="Rectángulo 1"/>
          <p:cNvSpPr/>
          <p:nvPr/>
        </p:nvSpPr>
        <p:spPr>
          <a:xfrm>
            <a:off x="4160520" y="2397548"/>
            <a:ext cx="4572000" cy="941796"/>
          </a:xfrm>
          <a:prstGeom prst="rect">
            <a:avLst/>
          </a:prstGeom>
        </p:spPr>
        <p:txBody>
          <a:bodyPr>
            <a:spAutoFit/>
          </a:bodyPr>
          <a:lstStyle/>
          <a:p>
            <a:pPr lvl="0">
              <a:lnSpc>
                <a:spcPct val="115000"/>
              </a:lnSpc>
            </a:pPr>
            <a:r>
              <a:rPr lang="es-AR" sz="1600" dirty="0">
                <a:latin typeface="Arial" panose="020B0604020202020204" pitchFamily="34" charset="0"/>
                <a:cs typeface="Arial" panose="020B0604020202020204" pitchFamily="34" charset="0"/>
              </a:rPr>
              <a:t>Si la </a:t>
            </a:r>
            <a:r>
              <a:rPr lang="es-AR" sz="1600" b="1" dirty="0">
                <a:latin typeface="Arial" panose="020B0604020202020204" pitchFamily="34" charset="0"/>
                <a:cs typeface="Arial" panose="020B0604020202020204" pitchFamily="34" charset="0"/>
              </a:rPr>
              <a:t>expresión lógica</a:t>
            </a:r>
            <a:r>
              <a:rPr lang="es-AR" sz="1600" dirty="0">
                <a:latin typeface="Arial" panose="020B0604020202020204" pitchFamily="34" charset="0"/>
                <a:cs typeface="Arial" panose="020B0604020202020204" pitchFamily="34" charset="0"/>
              </a:rPr>
              <a:t> es verdadera se ejecuta el bloque de código </a:t>
            </a:r>
            <a:r>
              <a:rPr lang="es-AR" sz="1600" b="1" dirty="0" err="1">
                <a:latin typeface="Arial" panose="020B0604020202020204" pitchFamily="34" charset="0"/>
                <a:cs typeface="Arial" panose="020B0604020202020204" pitchFamily="34" charset="0"/>
              </a:rPr>
              <a:t>sentenciasA</a:t>
            </a:r>
            <a:r>
              <a:rPr lang="es-AR" sz="1600" dirty="0">
                <a:latin typeface="Arial" panose="020B0604020202020204" pitchFamily="34" charset="0"/>
                <a:cs typeface="Arial" panose="020B0604020202020204" pitchFamily="34" charset="0"/>
              </a:rPr>
              <a:t> y si es falsa, se ejecuta el bloque de código </a:t>
            </a:r>
            <a:r>
              <a:rPr lang="es-AR" sz="1600" b="1" dirty="0" err="1">
                <a:latin typeface="Arial" panose="020B0604020202020204" pitchFamily="34" charset="0"/>
                <a:cs typeface="Arial" panose="020B0604020202020204" pitchFamily="34" charset="0"/>
              </a:rPr>
              <a:t>sentenciasB</a:t>
            </a:r>
            <a:endParaRPr lang="es-AR" sz="1600" dirty="0">
              <a:latin typeface="Arial" panose="020B0604020202020204" pitchFamily="34" charset="0"/>
              <a:cs typeface="Arial" panose="020B0604020202020204" pitchFamily="34" charset="0"/>
            </a:endParaRPr>
          </a:p>
        </p:txBody>
      </p:sp>
      <p:sp>
        <p:nvSpPr>
          <p:cNvPr id="18" name="Shape 280"/>
          <p:cNvSpPr txBox="1"/>
          <p:nvPr/>
        </p:nvSpPr>
        <p:spPr>
          <a:xfrm>
            <a:off x="456900" y="4110430"/>
            <a:ext cx="9688800" cy="30000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sz="1600" dirty="0" err="1">
                <a:solidFill>
                  <a:srgbClr val="292929"/>
                </a:solidFill>
                <a:latin typeface="Courier New"/>
                <a:ea typeface="Courier New"/>
                <a:cs typeface="Courier New"/>
                <a:sym typeface="Courier New"/>
              </a:rPr>
              <a:t>if</a:t>
            </a:r>
            <a:r>
              <a:rPr lang="es-AR" sz="1600" dirty="0">
                <a:solidFill>
                  <a:srgbClr val="292929"/>
                </a:solidFill>
                <a:latin typeface="Courier New"/>
                <a:ea typeface="Courier New"/>
                <a:cs typeface="Courier New"/>
                <a:sym typeface="Courier New"/>
              </a:rPr>
              <a:t> </a:t>
            </a:r>
            <a:r>
              <a:rPr lang="es-AR" sz="1600" b="1" dirty="0">
                <a:solidFill>
                  <a:srgbClr val="FF3300"/>
                </a:solidFill>
                <a:latin typeface="Courier New"/>
                <a:ea typeface="Courier New"/>
                <a:cs typeface="Courier New"/>
                <a:sym typeface="Courier New"/>
              </a:rPr>
              <a:t>((( año % 4 == 0 ) &amp;&amp; ( año % 100 != 0 )) || ( año % 400 == 0 ))</a:t>
            </a:r>
            <a:r>
              <a:rPr lang="es-AR" sz="1600" dirty="0">
                <a:solidFill>
                  <a:srgbClr val="292929"/>
                </a:solidFill>
                <a:latin typeface="Courier New"/>
                <a:ea typeface="Courier New"/>
                <a:cs typeface="Courier New"/>
                <a:sym typeface="Courier New"/>
              </a:rPr>
              <a:t> {</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System.out.println</a:t>
            </a:r>
            <a:r>
              <a:rPr lang="es-AR" sz="1600" dirty="0">
                <a:solidFill>
                  <a:srgbClr val="292929"/>
                </a:solidFill>
                <a:latin typeface="Courier New"/>
                <a:ea typeface="Courier New"/>
                <a:cs typeface="Courier New"/>
                <a:sym typeface="Courier New"/>
              </a:rPr>
              <a:t>("Es bisiesto"); </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a:t>
            </a:r>
          </a:p>
          <a:p>
            <a:pPr lvl="0" rtl="0">
              <a:lnSpc>
                <a:spcPct val="115000"/>
              </a:lnSpc>
              <a:spcBef>
                <a:spcPts val="0"/>
              </a:spcBef>
              <a:buNone/>
            </a:pPr>
            <a:r>
              <a:rPr lang="es-AR" sz="1600" dirty="0" err="1">
                <a:solidFill>
                  <a:srgbClr val="292929"/>
                </a:solidFill>
                <a:latin typeface="Courier New"/>
                <a:ea typeface="Courier New"/>
                <a:cs typeface="Courier New"/>
                <a:sym typeface="Courier New"/>
              </a:rPr>
              <a:t>else</a:t>
            </a:r>
            <a:r>
              <a:rPr lang="es-AR" sz="1600" dirty="0">
                <a:solidFill>
                  <a:srgbClr val="292929"/>
                </a:solidFill>
                <a:latin typeface="Courier New"/>
                <a:ea typeface="Courier New"/>
                <a:cs typeface="Courier New"/>
                <a:sym typeface="Courier New"/>
              </a:rPr>
              <a:t> {</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System.out.println</a:t>
            </a:r>
            <a:r>
              <a:rPr lang="es-AR" sz="1600" dirty="0">
                <a:solidFill>
                  <a:srgbClr val="292929"/>
                </a:solidFill>
                <a:latin typeface="Courier New"/>
                <a:ea typeface="Courier New"/>
                <a:cs typeface="Courier New"/>
                <a:sym typeface="Courier New"/>
              </a:rPr>
              <a:t>("No es bisiesto");</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a:t>
            </a:r>
          </a:p>
          <a:p>
            <a:pPr lvl="0" rtl="0">
              <a:lnSpc>
                <a:spcPct val="115000"/>
              </a:lnSpc>
              <a:spcBef>
                <a:spcPts val="0"/>
              </a:spcBef>
              <a:buNone/>
            </a:pPr>
            <a:endParaRPr sz="1600" dirty="0">
              <a:solidFill>
                <a:srgbClr val="292929"/>
              </a:solidFill>
              <a:latin typeface="Courier New"/>
              <a:ea typeface="Courier New"/>
              <a:cs typeface="Courier New"/>
              <a:sym typeface="Courier New"/>
            </a:endParaRPr>
          </a:p>
          <a:p>
            <a:pPr lvl="0" rtl="0">
              <a:lnSpc>
                <a:spcPct val="115000"/>
              </a:lnSpc>
              <a:spcBef>
                <a:spcPts val="0"/>
              </a:spcBef>
              <a:buNone/>
            </a:pPr>
            <a:endParaRPr sz="1600" dirty="0">
              <a:solidFill>
                <a:srgbClr val="292929"/>
              </a:solidFill>
              <a:latin typeface="Courier New"/>
              <a:ea typeface="Courier New"/>
              <a:cs typeface="Courier New"/>
              <a:sym typeface="Courier New"/>
            </a:endParaRPr>
          </a:p>
        </p:txBody>
      </p:sp>
    </p:spTree>
    <p:extLst>
      <p:ext uri="{BB962C8B-B14F-4D97-AF65-F5344CB8AC3E}">
        <p14:creationId xmlns:p14="http://schemas.microsoft.com/office/powerpoint/2010/main" val="3468381155"/>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Invocando a la </a:t>
            </a:r>
            <a:r>
              <a:rPr lang="es-AR" b="1" dirty="0" err="1"/>
              <a:t>Super</a:t>
            </a:r>
            <a:r>
              <a:rPr lang="es-AR" b="1" dirty="0"/>
              <a:t>-clase</a:t>
            </a:r>
            <a:br>
              <a:rPr lang="es-AR" dirty="0"/>
            </a:br>
            <a:r>
              <a:rPr lang="es-AR" sz="2800" i="1" dirty="0"/>
              <a:t>La Palabra Clave </a:t>
            </a:r>
            <a:r>
              <a:rPr lang="es-AR" sz="2800" i="1" dirty="0">
                <a:latin typeface="Consolas" panose="020B0609020204030204" pitchFamily="49" charset="0"/>
              </a:rPr>
              <a:t>super</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149</a:t>
            </a:fld>
            <a:endParaRPr lang="es-AR" dirty="0"/>
          </a:p>
        </p:txBody>
      </p:sp>
      <p:sp>
        <p:nvSpPr>
          <p:cNvPr id="8" name="Rectángulo 7"/>
          <p:cNvSpPr/>
          <p:nvPr/>
        </p:nvSpPr>
        <p:spPr>
          <a:xfrm>
            <a:off x="-1" y="2039545"/>
            <a:ext cx="8782050"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Empleado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salario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Empleado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salario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salario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salario;</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getSalario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salario;</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9" name="Rectángulo 8"/>
          <p:cNvSpPr/>
          <p:nvPr/>
        </p:nvSpPr>
        <p:spPr>
          <a:xfrm>
            <a:off x="10096500" y="2183805"/>
            <a:ext cx="4572000" cy="3416320"/>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Empleado</a:t>
            </a:r>
            <a:r>
              <a:rPr lang="es-AR" dirty="0">
                <a:solidFill>
                  <a:srgbClr val="000000"/>
                </a:solidFill>
                <a:latin typeface="Consolas" panose="020B0609020204030204" pitchFamily="49" charset="0"/>
              </a:rPr>
              <a:t> e1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Empleado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10000</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Empleado</a:t>
            </a:r>
            <a:r>
              <a:rPr lang="es-AR" dirty="0">
                <a:solidFill>
                  <a:srgbClr val="000000"/>
                </a:solidFill>
                <a:latin typeface="Consolas" panose="020B0609020204030204" pitchFamily="49" charset="0"/>
              </a:rPr>
              <a:t> e2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Programador</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10000</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2000</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salario de e1 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getSalario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salario de e2 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getSalario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0" name="Rectángulo 9"/>
          <p:cNvSpPr/>
          <p:nvPr/>
        </p:nvSpPr>
        <p:spPr>
          <a:xfrm>
            <a:off x="2933732" y="3762592"/>
            <a:ext cx="6210268"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Programador</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Empleado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bonus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Programador</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salario</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bonus</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super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salario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bonus</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bonus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getSalario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super</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getSalario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bonus</a:t>
            </a:r>
            <a:r>
              <a:rPr lang="es-AR" dirty="0">
                <a:solidFill>
                  <a:srgbClr val="000000"/>
                </a:solidFill>
                <a:latin typeface="Consolas" panose="020B0609020204030204" pitchFamily="49" charset="0"/>
              </a:rPr>
              <a:t>;</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3" name="Rectángulo 12"/>
          <p:cNvSpPr/>
          <p:nvPr/>
        </p:nvSpPr>
        <p:spPr>
          <a:xfrm>
            <a:off x="84992" y="4621923"/>
            <a:ext cx="2735111" cy="646331"/>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Invocando al constructor de </a:t>
            </a:r>
            <a:r>
              <a:rPr lang="es-AR" dirty="0" err="1">
                <a:latin typeface="Consolas" panose="020B0609020204030204" pitchFamily="49" charset="0"/>
                <a:cs typeface="Arial" panose="020B0604020202020204" pitchFamily="34" charset="0"/>
              </a:rPr>
              <a:t>SuperClass</a:t>
            </a:r>
            <a:endParaRPr lang="es-AR" dirty="0">
              <a:latin typeface="Consolas" panose="020B0609020204030204" pitchFamily="49" charset="0"/>
              <a:cs typeface="Arial" panose="020B0604020202020204" pitchFamily="34" charset="0"/>
            </a:endParaRPr>
          </a:p>
        </p:txBody>
      </p:sp>
      <p:cxnSp>
        <p:nvCxnSpPr>
          <p:cNvPr id="14" name="Conector curvado 13"/>
          <p:cNvCxnSpPr>
            <a:stCxn id="13" idx="3"/>
          </p:cNvCxnSpPr>
          <p:nvPr/>
        </p:nvCxnSpPr>
        <p:spPr>
          <a:xfrm flipV="1">
            <a:off x="2820103" y="4786783"/>
            <a:ext cx="590753" cy="158306"/>
          </a:xfrm>
          <a:prstGeom prst="curved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Rectángulo redondeado 15"/>
          <p:cNvSpPr/>
          <p:nvPr/>
        </p:nvSpPr>
        <p:spPr>
          <a:xfrm>
            <a:off x="3454398" y="4628477"/>
            <a:ext cx="1863930"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7" name="Rectángulo redondeado 16"/>
          <p:cNvSpPr/>
          <p:nvPr/>
        </p:nvSpPr>
        <p:spPr>
          <a:xfrm>
            <a:off x="4371122" y="5739064"/>
            <a:ext cx="2311617"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9" name="Rectángulo 18"/>
          <p:cNvSpPr/>
          <p:nvPr/>
        </p:nvSpPr>
        <p:spPr>
          <a:xfrm>
            <a:off x="196840" y="5723264"/>
            <a:ext cx="2454536" cy="646331"/>
          </a:xfrm>
          <a:prstGeom prst="rect">
            <a:avLst/>
          </a:prstGeom>
          <a:ln>
            <a:solidFill>
              <a:schemeClr val="tx1"/>
            </a:solidFill>
          </a:ln>
        </p:spPr>
        <p:txBody>
          <a:bodyPr wrap="square">
            <a:spAutoFit/>
          </a:bodyPr>
          <a:lstStyle/>
          <a:p>
            <a:pPr algn="ctr"/>
            <a:r>
              <a:rPr lang="es-AR" dirty="0">
                <a:latin typeface="Arial" panose="020B0604020202020204" pitchFamily="34" charset="0"/>
                <a:cs typeface="Arial" panose="020B0604020202020204" pitchFamily="34" charset="0"/>
              </a:rPr>
              <a:t>Invocando a método de </a:t>
            </a:r>
            <a:r>
              <a:rPr lang="es-AR" dirty="0" err="1">
                <a:latin typeface="Consolas" panose="020B0609020204030204" pitchFamily="49" charset="0"/>
                <a:cs typeface="Arial" panose="020B0604020202020204" pitchFamily="34" charset="0"/>
              </a:rPr>
              <a:t>SuperClass</a:t>
            </a:r>
            <a:endParaRPr lang="es-AR" dirty="0">
              <a:latin typeface="Consolas" panose="020B0609020204030204" pitchFamily="49" charset="0"/>
              <a:cs typeface="Arial" panose="020B0604020202020204" pitchFamily="34" charset="0"/>
            </a:endParaRPr>
          </a:p>
        </p:txBody>
      </p:sp>
      <p:cxnSp>
        <p:nvCxnSpPr>
          <p:cNvPr id="20" name="Conector curvado 19"/>
          <p:cNvCxnSpPr>
            <a:stCxn id="19" idx="3"/>
          </p:cNvCxnSpPr>
          <p:nvPr/>
        </p:nvCxnSpPr>
        <p:spPr>
          <a:xfrm flipV="1">
            <a:off x="2651376" y="5978205"/>
            <a:ext cx="1719746" cy="68225"/>
          </a:xfrm>
          <a:prstGeom prst="curved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6926691"/>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Errores de Compilación…</a:t>
            </a:r>
          </a:p>
        </p:txBody>
      </p:sp>
      <p:sp>
        <p:nvSpPr>
          <p:cNvPr id="3" name="Marcador de contenido 2"/>
          <p:cNvSpPr>
            <a:spLocks noGrp="1"/>
          </p:cNvSpPr>
          <p:nvPr>
            <p:ph idx="1"/>
          </p:nvPr>
        </p:nvSpPr>
        <p:spPr>
          <a:xfrm>
            <a:off x="0" y="2160000"/>
            <a:ext cx="9143968" cy="4351338"/>
          </a:xfrm>
        </p:spPr>
        <p:txBody>
          <a:bodyPr>
            <a:normAutofit/>
          </a:bodyPr>
          <a:lstStyle/>
          <a:p>
            <a:pPr marL="0" indent="0" algn="ctr">
              <a:buNone/>
            </a:pPr>
            <a:r>
              <a:rPr lang="es-AR" sz="2400" dirty="0"/>
              <a:t>El código tiene errores de compilación. ¿Qué modificaciones habría que hacer para que compile?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150</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2" name="Rectángulo 11"/>
          <p:cNvSpPr/>
          <p:nvPr/>
        </p:nvSpPr>
        <p:spPr>
          <a:xfrm>
            <a:off x="0" y="3126934"/>
            <a:ext cx="4078230" cy="2031325"/>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X{</a:t>
            </a:r>
            <a:endParaRPr lang="es-AR" dirty="0"/>
          </a:p>
          <a:p>
            <a:endParaRPr lang="es-AR" dirty="0">
              <a:solidFill>
                <a:srgbClr val="000000"/>
              </a:solidFill>
              <a:latin typeface="Consolas" panose="020B0609020204030204" pitchFamily="49" charset="0"/>
            </a:endParaRPr>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00"/>
                </a:solidFill>
                <a:latin typeface="Consolas" panose="020B0609020204030204" pitchFamily="49" charset="0"/>
              </a:rPr>
              <a:t>}</a:t>
            </a:r>
            <a:endParaRPr lang="es-AR" dirty="0"/>
          </a:p>
        </p:txBody>
      </p:sp>
      <p:sp>
        <p:nvSpPr>
          <p:cNvPr id="14" name="Rectángulo 13"/>
          <p:cNvSpPr/>
          <p:nvPr/>
        </p:nvSpPr>
        <p:spPr>
          <a:xfrm>
            <a:off x="2331748" y="4335669"/>
            <a:ext cx="4572000" cy="2031325"/>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Y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X{</a:t>
            </a:r>
            <a:endParaRPr lang="es-AR" dirty="0"/>
          </a:p>
          <a:p>
            <a:r>
              <a:rPr lang="es-AR" dirty="0">
                <a:solidFill>
                  <a:srgbClr val="000000"/>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Y</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26896750"/>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Errores de Compilación…</a:t>
            </a:r>
          </a:p>
        </p:txBody>
      </p:sp>
      <p:sp>
        <p:nvSpPr>
          <p:cNvPr id="3" name="Marcador de contenido 2"/>
          <p:cNvSpPr>
            <a:spLocks noGrp="1"/>
          </p:cNvSpPr>
          <p:nvPr>
            <p:ph idx="1"/>
          </p:nvPr>
        </p:nvSpPr>
        <p:spPr>
          <a:xfrm>
            <a:off x="0" y="2160000"/>
            <a:ext cx="9143968" cy="4351338"/>
          </a:xfrm>
        </p:spPr>
        <p:txBody>
          <a:bodyPr>
            <a:normAutofit/>
          </a:bodyPr>
          <a:lstStyle/>
          <a:p>
            <a:pPr marL="0" indent="0" algn="ctr">
              <a:buNone/>
            </a:pPr>
            <a:r>
              <a:rPr lang="es-AR" sz="2400" dirty="0"/>
              <a:t>El código tiene errores de compilación. ¿Qué modificaciones habría que hacer para que compile?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151</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9" name="Rectángulo 8"/>
          <p:cNvSpPr/>
          <p:nvPr/>
        </p:nvSpPr>
        <p:spPr>
          <a:xfrm>
            <a:off x="4456010" y="3382595"/>
            <a:ext cx="4572000" cy="1015663"/>
          </a:xfrm>
          <a:prstGeom prst="rect">
            <a:avLst/>
          </a:prstGeom>
        </p:spPr>
        <p:txBody>
          <a:bodyPr>
            <a:spAutoFit/>
          </a:bodyPr>
          <a:lstStyle/>
          <a:p>
            <a:pPr algn="ctr"/>
            <a:r>
              <a:rPr lang="es-AR" sz="2000" dirty="0">
                <a:solidFill>
                  <a:srgbClr val="FF0000"/>
                </a:solidFill>
                <a:latin typeface="Arial" panose="020B0604020202020204" pitchFamily="34" charset="0"/>
                <a:cs typeface="Arial" panose="020B0604020202020204" pitchFamily="34" charset="0"/>
              </a:rPr>
              <a:t>Hay que agregar la llamada explícita en </a:t>
            </a:r>
            <a:r>
              <a:rPr lang="es-AR" sz="2000" dirty="0" err="1">
                <a:solidFill>
                  <a:srgbClr val="FF0000"/>
                </a:solidFill>
                <a:latin typeface="Consolas" panose="020B0609020204030204" pitchFamily="49" charset="0"/>
                <a:cs typeface="Arial" panose="020B0604020202020204" pitchFamily="34" charset="0"/>
              </a:rPr>
              <a:t>ClaseY</a:t>
            </a:r>
            <a:r>
              <a:rPr lang="es-AR" sz="2000" dirty="0">
                <a:solidFill>
                  <a:srgbClr val="FF0000"/>
                </a:solidFill>
                <a:latin typeface="Arial" panose="020B0604020202020204" pitchFamily="34" charset="0"/>
                <a:cs typeface="Arial" panose="020B0604020202020204" pitchFamily="34" charset="0"/>
              </a:rPr>
              <a:t> al constructor de </a:t>
            </a:r>
            <a:r>
              <a:rPr lang="es-AR" sz="2000" dirty="0" err="1">
                <a:solidFill>
                  <a:srgbClr val="FF0000"/>
                </a:solidFill>
                <a:latin typeface="Consolas" panose="020B0609020204030204" pitchFamily="49" charset="0"/>
                <a:cs typeface="Arial" panose="020B0604020202020204" pitchFamily="34" charset="0"/>
              </a:rPr>
              <a:t>ClaseX</a:t>
            </a:r>
            <a:r>
              <a:rPr lang="es-AR" sz="2000" dirty="0">
                <a:solidFill>
                  <a:srgbClr val="FF0000"/>
                </a:solidFill>
                <a:latin typeface="Arial" panose="020B0604020202020204" pitchFamily="34" charset="0"/>
                <a:cs typeface="Arial" panose="020B0604020202020204" pitchFamily="34" charset="0"/>
              </a:rPr>
              <a:t> utilizando </a:t>
            </a:r>
            <a:r>
              <a:rPr lang="es-AR" sz="2000" dirty="0">
                <a:solidFill>
                  <a:srgbClr val="FF0000"/>
                </a:solidFill>
                <a:latin typeface="Consolas" panose="020B0609020204030204" pitchFamily="49" charset="0"/>
                <a:cs typeface="Arial" panose="020B0604020202020204" pitchFamily="34" charset="0"/>
              </a:rPr>
              <a:t>super</a:t>
            </a:r>
            <a:r>
              <a:rPr lang="es-AR" sz="2000" dirty="0">
                <a:solidFill>
                  <a:srgbClr val="FF0000"/>
                </a:solidFill>
                <a:latin typeface="Arial" panose="020B0604020202020204" pitchFamily="34" charset="0"/>
                <a:cs typeface="Arial" panose="020B0604020202020204" pitchFamily="34" charset="0"/>
              </a:rPr>
              <a:t>.</a:t>
            </a:r>
          </a:p>
        </p:txBody>
      </p:sp>
      <p:sp>
        <p:nvSpPr>
          <p:cNvPr id="12" name="Rectángulo 11"/>
          <p:cNvSpPr/>
          <p:nvPr/>
        </p:nvSpPr>
        <p:spPr>
          <a:xfrm>
            <a:off x="0" y="3126934"/>
            <a:ext cx="4078230" cy="2031325"/>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X{</a:t>
            </a:r>
            <a:endParaRPr lang="es-AR" dirty="0"/>
          </a:p>
          <a:p>
            <a:endParaRPr lang="es-AR" dirty="0">
              <a:solidFill>
                <a:srgbClr val="000000"/>
              </a:solidFill>
              <a:latin typeface="Consolas" panose="020B0609020204030204" pitchFamily="49" charset="0"/>
            </a:endParaRPr>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00"/>
                </a:solidFill>
                <a:latin typeface="Consolas" panose="020B0609020204030204" pitchFamily="49" charset="0"/>
              </a:rPr>
              <a:t>}</a:t>
            </a:r>
            <a:endParaRPr lang="es-AR" dirty="0"/>
          </a:p>
        </p:txBody>
      </p:sp>
      <p:sp>
        <p:nvSpPr>
          <p:cNvPr id="13" name="Rectángulo 12"/>
          <p:cNvSpPr/>
          <p:nvPr/>
        </p:nvSpPr>
        <p:spPr>
          <a:xfrm>
            <a:off x="2331748" y="4335669"/>
            <a:ext cx="4572000" cy="2308324"/>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Y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X{</a:t>
            </a:r>
            <a:endParaRPr lang="es-AR" dirty="0"/>
          </a:p>
          <a:p>
            <a:r>
              <a:rPr lang="es-AR" dirty="0">
                <a:solidFill>
                  <a:srgbClr val="000000"/>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Y</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super</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880000"/>
                </a:solidFill>
                <a:latin typeface="Consolas" panose="020B0609020204030204" pitchFamily="49" charset="0"/>
              </a:rPr>
              <a:t>/Corrección</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00"/>
                </a:solidFill>
                <a:latin typeface="Consolas" panose="020B0609020204030204" pitchFamily="49" charset="0"/>
              </a:rPr>
              <a:t>}</a:t>
            </a:r>
          </a:p>
        </p:txBody>
      </p:sp>
      <p:sp>
        <p:nvSpPr>
          <p:cNvPr id="14" name="Rectángulo redondeado 13"/>
          <p:cNvSpPr/>
          <p:nvPr/>
        </p:nvSpPr>
        <p:spPr>
          <a:xfrm>
            <a:off x="3146264" y="5192376"/>
            <a:ext cx="3185955"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101265416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val="59737607"/>
              </p:ext>
            </p:extLst>
          </p:nvPr>
        </p:nvGraphicFramePr>
        <p:xfrm>
          <a:off x="628650" y="2261755"/>
          <a:ext cx="7886700" cy="4023360"/>
        </p:xfrm>
        <a:graphic>
          <a:graphicData uri="http://schemas.openxmlformats.org/drawingml/2006/table">
            <a:tbl>
              <a:tblPr>
                <a:tableStyleId>{5C22544A-7EE6-4342-B048-85BDC9FD1C3A}</a:tableStyleId>
              </a:tblPr>
              <a:tblGrid>
                <a:gridCol w="3943350">
                  <a:extLst>
                    <a:ext uri="{9D8B030D-6E8A-4147-A177-3AD203B41FA5}">
                      <a16:colId xmlns:a16="http://schemas.microsoft.com/office/drawing/2014/main" val="20000"/>
                    </a:ext>
                  </a:extLst>
                </a:gridCol>
                <a:gridCol w="3943350">
                  <a:extLst>
                    <a:ext uri="{9D8B030D-6E8A-4147-A177-3AD203B41FA5}">
                      <a16:colId xmlns:a16="http://schemas.microsoft.com/office/drawing/2014/main" val="20001"/>
                    </a:ext>
                  </a:extLst>
                </a:gridCol>
              </a:tblGrid>
              <a:tr h="1096756">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r>
                        <a:rPr lang="en-GB" dirty="0">
                          <a:latin typeface="Arial" panose="020B0604020202020204" pitchFamily="34" charset="0"/>
                          <a:cs typeface="Arial" panose="020B0604020202020204" pitchFamily="34" charset="0"/>
                        </a:rPr>
                        <a:t>Simple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B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370840">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r>
                        <a:rPr lang="en-GB" dirty="0">
                          <a:latin typeface="Arial" panose="020B0604020202020204" pitchFamily="34" charset="0"/>
                          <a:cs typeface="Arial" panose="020B0604020202020204" pitchFamily="34" charset="0"/>
                        </a:rPr>
                        <a:t>Multi-</a:t>
                      </a:r>
                      <a:r>
                        <a:rPr lang="en-GB" dirty="0" err="1">
                          <a:latin typeface="Arial" panose="020B0604020202020204" pitchFamily="34" charset="0"/>
                          <a:cs typeface="Arial" panose="020B0604020202020204" pitchFamily="34" charset="0"/>
                        </a:rPr>
                        <a:t>Nivel</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B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C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B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bl>
          </a:graphicData>
        </a:graphic>
      </p:graphicFrame>
      <p:sp>
        <p:nvSpPr>
          <p:cNvPr id="7" name="Rectángulo 6"/>
          <p:cNvSpPr/>
          <p:nvPr/>
        </p:nvSpPr>
        <p:spPr>
          <a:xfrm>
            <a:off x="2791278" y="2453232"/>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11" name="Grupo 10"/>
          <p:cNvGrpSpPr/>
          <p:nvPr/>
        </p:nvGrpSpPr>
        <p:grpSpPr>
          <a:xfrm>
            <a:off x="3156312" y="2805707"/>
            <a:ext cx="290286" cy="540000"/>
            <a:chOff x="-1886857" y="3661511"/>
            <a:chExt cx="290286" cy="1027860"/>
          </a:xfrm>
        </p:grpSpPr>
        <p:sp>
          <p:nvSpPr>
            <p:cNvPr id="12" name="Triángulo isósceles 11"/>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3" name="Conector recto 12"/>
            <p:cNvCxnSpPr>
              <a:stCxn id="12"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2791278" y="3203708"/>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sp>
        <p:nvSpPr>
          <p:cNvPr id="19" name="Rectángulo 18"/>
          <p:cNvSpPr/>
          <p:nvPr/>
        </p:nvSpPr>
        <p:spPr>
          <a:xfrm>
            <a:off x="2791278" y="4212156"/>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20" name="Grupo 19"/>
          <p:cNvGrpSpPr/>
          <p:nvPr/>
        </p:nvGrpSpPr>
        <p:grpSpPr>
          <a:xfrm>
            <a:off x="3156312" y="4564631"/>
            <a:ext cx="290286" cy="540000"/>
            <a:chOff x="-1886857" y="3661511"/>
            <a:chExt cx="290286" cy="1027860"/>
          </a:xfrm>
        </p:grpSpPr>
        <p:sp>
          <p:nvSpPr>
            <p:cNvPr id="21" name="Triángulo isósceles 2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2" name="Conector recto 21"/>
            <p:cNvCxnSpPr>
              <a:stCxn id="2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3" name="Rectángulo 22"/>
          <p:cNvSpPr/>
          <p:nvPr/>
        </p:nvSpPr>
        <p:spPr>
          <a:xfrm>
            <a:off x="2791278" y="4962632"/>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grpSp>
        <p:nvGrpSpPr>
          <p:cNvPr id="30" name="Grupo 29"/>
          <p:cNvGrpSpPr/>
          <p:nvPr/>
        </p:nvGrpSpPr>
        <p:grpSpPr>
          <a:xfrm>
            <a:off x="3170826" y="5333838"/>
            <a:ext cx="290286" cy="540000"/>
            <a:chOff x="-1886857" y="3661511"/>
            <a:chExt cx="290286" cy="1027860"/>
          </a:xfrm>
        </p:grpSpPr>
        <p:sp>
          <p:nvSpPr>
            <p:cNvPr id="31" name="Triángulo isósceles 3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32" name="Conector recto 31"/>
            <p:cNvCxnSpPr>
              <a:stCxn id="3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3" name="Rectángulo 32"/>
          <p:cNvSpPr/>
          <p:nvPr/>
        </p:nvSpPr>
        <p:spPr>
          <a:xfrm>
            <a:off x="2805792" y="5731839"/>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t>
            </a:r>
          </a:p>
        </p:txBody>
      </p:sp>
      <p:sp>
        <p:nvSpPr>
          <p:cNvPr id="3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Tree>
    <p:extLst>
      <p:ext uri="{BB962C8B-B14F-4D97-AF65-F5344CB8AC3E}">
        <p14:creationId xmlns:p14="http://schemas.microsoft.com/office/powerpoint/2010/main" val="686668599"/>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val="4150662595"/>
              </p:ext>
            </p:extLst>
          </p:nvPr>
        </p:nvGraphicFramePr>
        <p:xfrm>
          <a:off x="628650" y="2261755"/>
          <a:ext cx="7886700" cy="4023360"/>
        </p:xfrm>
        <a:graphic>
          <a:graphicData uri="http://schemas.openxmlformats.org/drawingml/2006/table">
            <a:tbl>
              <a:tblPr>
                <a:tableStyleId>{5C22544A-7EE6-4342-B048-85BDC9FD1C3A}</a:tableStyleId>
              </a:tblPr>
              <a:tblGrid>
                <a:gridCol w="3943350">
                  <a:extLst>
                    <a:ext uri="{9D8B030D-6E8A-4147-A177-3AD203B41FA5}">
                      <a16:colId xmlns:a16="http://schemas.microsoft.com/office/drawing/2014/main" val="20000"/>
                    </a:ext>
                  </a:extLst>
                </a:gridCol>
                <a:gridCol w="3943350">
                  <a:extLst>
                    <a:ext uri="{9D8B030D-6E8A-4147-A177-3AD203B41FA5}">
                      <a16:colId xmlns:a16="http://schemas.microsoft.com/office/drawing/2014/main" val="20001"/>
                    </a:ext>
                  </a:extLst>
                </a:gridCol>
              </a:tblGrid>
              <a:tr h="1096756">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Jerárquica</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B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C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370840">
                <a:tc>
                  <a:txBody>
                    <a:bodyPr/>
                    <a:lstStyle/>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endParaRPr lang="en-GB" dirty="0">
                        <a:latin typeface="Arial" panose="020B0604020202020204" pitchFamily="34" charset="0"/>
                        <a:cs typeface="Arial" panose="020B0604020202020204" pitchFamily="34" charset="0"/>
                      </a:endParaRPr>
                    </a:p>
                    <a:p>
                      <a:r>
                        <a:rPr lang="en-GB" dirty="0" err="1">
                          <a:latin typeface="Arial" panose="020B0604020202020204" pitchFamily="34" charset="0"/>
                          <a:cs typeface="Arial" panose="020B0604020202020204" pitchFamily="34" charset="0"/>
                        </a:rPr>
                        <a:t>Múltiple</a:t>
                      </a:r>
                      <a:endParaRPr lang="en-GB"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GB" dirty="0">
                        <a:latin typeface="Arial" panose="020B0604020202020204" pitchFamily="34" charset="0"/>
                        <a:cs typeface="Arial" panose="020B0604020202020204" pitchFamily="34" charset="0"/>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A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B </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a:t>
                      </a:r>
                      <a:endParaRPr lang="en-GB" b="0" dirty="0">
                        <a:effectLst/>
                      </a:endParaRPr>
                    </a:p>
                    <a:p>
                      <a:pPr rtl="0">
                        <a:spcBef>
                          <a:spcPts val="0"/>
                        </a:spcBef>
                        <a:spcAft>
                          <a:spcPts val="0"/>
                        </a:spcAft>
                      </a:pPr>
                      <a:r>
                        <a:rPr lang="en-GB" sz="1800" b="0" i="0" u="none" strike="noStrike" dirty="0">
                          <a:solidFill>
                            <a:srgbClr val="000088"/>
                          </a:solidFill>
                          <a:effectLst/>
                          <a:latin typeface="Consolas" panose="020B0609020204030204" pitchFamily="49" charset="0"/>
                        </a:rPr>
                        <a:t>public</a:t>
                      </a:r>
                      <a:r>
                        <a:rPr lang="en-GB" sz="1800" b="0" i="0" u="none" strike="noStrike" dirty="0">
                          <a:solidFill>
                            <a:srgbClr val="000000"/>
                          </a:solidFill>
                          <a:effectLst/>
                          <a:latin typeface="Consolas" panose="020B0609020204030204" pitchFamily="49" charset="0"/>
                        </a:rPr>
                        <a:t> </a:t>
                      </a:r>
                      <a:r>
                        <a:rPr lang="en-GB" sz="1800" b="0" i="0" u="none" strike="noStrike" dirty="0">
                          <a:solidFill>
                            <a:srgbClr val="000088"/>
                          </a:solidFill>
                          <a:effectLst/>
                          <a:latin typeface="Consolas" panose="020B0609020204030204" pitchFamily="49" charset="0"/>
                        </a:rPr>
                        <a:t>class</a:t>
                      </a:r>
                      <a:r>
                        <a:rPr lang="en-GB" sz="1800" b="0" i="0" u="none" strike="noStrike" dirty="0">
                          <a:solidFill>
                            <a:srgbClr val="000000"/>
                          </a:solidFill>
                          <a:effectLst/>
                          <a:latin typeface="Consolas" panose="020B0609020204030204" pitchFamily="49" charset="0"/>
                        </a:rPr>
                        <a:t> C </a:t>
                      </a:r>
                      <a:r>
                        <a:rPr lang="en-GB" sz="1800" b="0" i="0" u="none" strike="noStrike" dirty="0">
                          <a:solidFill>
                            <a:srgbClr val="000088"/>
                          </a:solidFill>
                          <a:effectLst/>
                          <a:latin typeface="Consolas" panose="020B0609020204030204" pitchFamily="49" charset="0"/>
                        </a:rPr>
                        <a:t>extends</a:t>
                      </a:r>
                      <a:r>
                        <a:rPr lang="en-GB" sz="1800" b="0" i="0" u="none" strike="noStrike" dirty="0">
                          <a:solidFill>
                            <a:srgbClr val="000000"/>
                          </a:solidFill>
                          <a:effectLst/>
                          <a:latin typeface="Consolas" panose="020B0609020204030204" pitchFamily="49" charset="0"/>
                        </a:rPr>
                        <a:t> A</a:t>
                      </a:r>
                      <a:r>
                        <a:rPr lang="en-GB" sz="1800" b="0" i="0" u="none" strike="noStrike" dirty="0">
                          <a:solidFill>
                            <a:srgbClr val="666600"/>
                          </a:solidFill>
                          <a:effectLst/>
                          <a:latin typeface="Consolas" panose="020B0609020204030204" pitchFamily="49" charset="0"/>
                        </a:rPr>
                        <a:t>,</a:t>
                      </a:r>
                      <a:r>
                        <a:rPr lang="en-GB" sz="1800" b="0" i="0" u="none" strike="noStrike" dirty="0">
                          <a:solidFill>
                            <a:srgbClr val="000000"/>
                          </a:solidFill>
                          <a:effectLst/>
                          <a:latin typeface="Consolas" panose="020B0609020204030204" pitchFamily="49" charset="0"/>
                        </a:rPr>
                        <a:t>B </a:t>
                      </a:r>
                      <a:r>
                        <a:rPr lang="en-GB" sz="1700" b="0" i="0" u="none" strike="noStrike" dirty="0">
                          <a:solidFill>
                            <a:srgbClr val="666600"/>
                          </a:solidFill>
                          <a:effectLst/>
                          <a:latin typeface="Consolas" panose="020B0609020204030204" pitchFamily="49" charset="0"/>
                        </a:rPr>
                        <a:t>{…</a:t>
                      </a:r>
                      <a:r>
                        <a:rPr lang="en-GB" sz="1700" b="0" i="0" u="none" strike="noStrike" dirty="0">
                          <a:solidFill>
                            <a:srgbClr val="000000"/>
                          </a:solidFill>
                          <a:effectLst/>
                          <a:latin typeface="Consolas" panose="020B0609020204030204" pitchFamily="49" charset="0"/>
                        </a:rPr>
                        <a:t>}</a:t>
                      </a:r>
                      <a:endParaRPr lang="en-GB" sz="1700" b="0" dirty="0">
                        <a:effectLst/>
                      </a:endParaRPr>
                    </a:p>
                    <a:p>
                      <a:br>
                        <a:rPr lang="en-GB" dirty="0"/>
                      </a:br>
                      <a:endParaRPr lang="en-GB"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solidFill>
                            <a:srgbClr val="FF0000"/>
                          </a:solidFill>
                          <a:latin typeface="Arial" panose="020B0604020202020204" pitchFamily="34" charset="0"/>
                          <a:cs typeface="Arial" panose="020B0604020202020204" pitchFamily="34" charset="0"/>
                        </a:rPr>
                        <a:t>NO ESTÁ</a:t>
                      </a:r>
                      <a:r>
                        <a:rPr lang="en-GB" b="1" baseline="0" dirty="0">
                          <a:solidFill>
                            <a:srgbClr val="FF0000"/>
                          </a:solidFill>
                          <a:latin typeface="Arial" panose="020B0604020202020204" pitchFamily="34" charset="0"/>
                          <a:cs typeface="Arial" panose="020B0604020202020204" pitchFamily="34" charset="0"/>
                        </a:rPr>
                        <a:t> PERMITIDA EN JAVA!</a:t>
                      </a:r>
                      <a:endParaRPr lang="en-GB" b="1" dirty="0">
                        <a:solidFill>
                          <a:srgbClr val="FF0000"/>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bl>
          </a:graphicData>
        </a:graphic>
      </p:graphicFrame>
      <p:sp>
        <p:nvSpPr>
          <p:cNvPr id="7" name="Rectángulo 6"/>
          <p:cNvSpPr/>
          <p:nvPr/>
        </p:nvSpPr>
        <p:spPr>
          <a:xfrm>
            <a:off x="2480853" y="2590764"/>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11" name="Grupo 10"/>
          <p:cNvGrpSpPr/>
          <p:nvPr/>
        </p:nvGrpSpPr>
        <p:grpSpPr>
          <a:xfrm rot="1440000">
            <a:off x="2455222" y="2926333"/>
            <a:ext cx="290286" cy="684000"/>
            <a:chOff x="-1886857" y="3661511"/>
            <a:chExt cx="290286" cy="1027860"/>
          </a:xfrm>
        </p:grpSpPr>
        <p:sp>
          <p:nvSpPr>
            <p:cNvPr id="12" name="Triángulo isósceles 11"/>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3" name="Conector recto 12"/>
            <p:cNvCxnSpPr>
              <a:stCxn id="12"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1743708" y="3472319"/>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grpSp>
        <p:nvGrpSpPr>
          <p:cNvPr id="24" name="Grupo 23"/>
          <p:cNvGrpSpPr/>
          <p:nvPr/>
        </p:nvGrpSpPr>
        <p:grpSpPr>
          <a:xfrm rot="20160000" flipH="1">
            <a:off x="3329164" y="2919074"/>
            <a:ext cx="290286" cy="684000"/>
            <a:chOff x="-1886857" y="3661511"/>
            <a:chExt cx="290286" cy="1027860"/>
          </a:xfrm>
        </p:grpSpPr>
        <p:sp>
          <p:nvSpPr>
            <p:cNvPr id="25" name="Triángulo isósceles 24"/>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26" name="Conector recto 25"/>
            <p:cNvCxnSpPr>
              <a:stCxn id="25"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 name="Rectángulo 17"/>
          <p:cNvSpPr/>
          <p:nvPr/>
        </p:nvSpPr>
        <p:spPr>
          <a:xfrm>
            <a:off x="3361686" y="3477199"/>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t>
            </a:r>
          </a:p>
        </p:txBody>
      </p:sp>
      <p:sp>
        <p:nvSpPr>
          <p:cNvPr id="27" name="Rectángulo 26"/>
          <p:cNvSpPr/>
          <p:nvPr/>
        </p:nvSpPr>
        <p:spPr>
          <a:xfrm>
            <a:off x="2374212" y="5592730"/>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t>
            </a:r>
          </a:p>
        </p:txBody>
      </p:sp>
      <p:grpSp>
        <p:nvGrpSpPr>
          <p:cNvPr id="28" name="Grupo 27"/>
          <p:cNvGrpSpPr/>
          <p:nvPr/>
        </p:nvGrpSpPr>
        <p:grpSpPr>
          <a:xfrm rot="1440000">
            <a:off x="3238148" y="4932885"/>
            <a:ext cx="290286" cy="684000"/>
            <a:chOff x="-1886857" y="3661511"/>
            <a:chExt cx="290286" cy="1027860"/>
          </a:xfrm>
        </p:grpSpPr>
        <p:sp>
          <p:nvSpPr>
            <p:cNvPr id="29" name="Triángulo isósceles 2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34" name="Conector recto 33"/>
            <p:cNvCxnSpPr>
              <a:stCxn id="29"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5" name="Rectángulo 34"/>
          <p:cNvSpPr/>
          <p:nvPr/>
        </p:nvSpPr>
        <p:spPr>
          <a:xfrm>
            <a:off x="1584630" y="4610212"/>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36" name="Grupo 35"/>
          <p:cNvGrpSpPr/>
          <p:nvPr/>
        </p:nvGrpSpPr>
        <p:grpSpPr>
          <a:xfrm rot="20160000" flipH="1">
            <a:off x="2382904" y="4949810"/>
            <a:ext cx="290286" cy="684000"/>
            <a:chOff x="-1886857" y="3661511"/>
            <a:chExt cx="290286" cy="1027860"/>
          </a:xfrm>
        </p:grpSpPr>
        <p:sp>
          <p:nvSpPr>
            <p:cNvPr id="37" name="Triángulo isósceles 3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38" name="Conector recto 37"/>
            <p:cNvCxnSpPr>
              <a:stCxn id="3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9" name="Rectángulo 38"/>
          <p:cNvSpPr/>
          <p:nvPr/>
        </p:nvSpPr>
        <p:spPr>
          <a:xfrm>
            <a:off x="3202608" y="4615092"/>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sp>
        <p:nvSpPr>
          <p:cNvPr id="40"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Tree>
    <p:extLst>
      <p:ext uri="{BB962C8B-B14F-4D97-AF65-F5344CB8AC3E}">
        <p14:creationId xmlns:p14="http://schemas.microsoft.com/office/powerpoint/2010/main" val="3328859589"/>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br>
              <a:rPr lang="es-AR" dirty="0"/>
            </a:br>
            <a:r>
              <a:rPr lang="es-AR" sz="2800" i="1" dirty="0"/>
              <a:t>Herencia Simple</a:t>
            </a:r>
          </a:p>
        </p:txBody>
      </p:sp>
      <p:sp>
        <p:nvSpPr>
          <p:cNvPr id="6" name="Rectángulo 5"/>
          <p:cNvSpPr/>
          <p:nvPr/>
        </p:nvSpPr>
        <p:spPr>
          <a:xfrm>
            <a:off x="7509510" y="2137002"/>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7" name="Grupo 6"/>
          <p:cNvGrpSpPr/>
          <p:nvPr/>
        </p:nvGrpSpPr>
        <p:grpSpPr>
          <a:xfrm>
            <a:off x="7874544" y="2489477"/>
            <a:ext cx="290286" cy="540000"/>
            <a:chOff x="-1886857" y="3661511"/>
            <a:chExt cx="290286" cy="1027860"/>
          </a:xfrm>
        </p:grpSpPr>
        <p:sp>
          <p:nvSpPr>
            <p:cNvPr id="8" name="Triángulo isósceles 7"/>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9" name="Conector recto 8"/>
            <p:cNvCxnSpPr>
              <a:stCxn id="8"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Rectángulo 9"/>
          <p:cNvSpPr/>
          <p:nvPr/>
        </p:nvSpPr>
        <p:spPr>
          <a:xfrm>
            <a:off x="7509510" y="2887478"/>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sp>
        <p:nvSpPr>
          <p:cNvPr id="11"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2" name="Rectángulo 11"/>
          <p:cNvSpPr/>
          <p:nvPr/>
        </p:nvSpPr>
        <p:spPr>
          <a:xfrm>
            <a:off x="15964" y="1931093"/>
            <a:ext cx="7603491"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comer</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"Comiendo..."</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ladrar</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"Guau guau..."</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br>
              <a:rPr lang="es-AR" dirty="0"/>
            </a:b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Perro</a:t>
            </a:r>
            <a:r>
              <a:rPr lang="es-AR" dirty="0">
                <a:solidFill>
                  <a:srgbClr val="000000"/>
                </a:solidFill>
                <a:latin typeface="Consolas" panose="020B0609020204030204" pitchFamily="49" charset="0"/>
              </a:rPr>
              <a:t> 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ladrar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comer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3" name="CuadroTexto 12"/>
          <p:cNvSpPr txBox="1"/>
          <p:nvPr/>
        </p:nvSpPr>
        <p:spPr>
          <a:xfrm>
            <a:off x="5937491" y="4078352"/>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3764754267"/>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br>
              <a:rPr lang="es-AR" dirty="0"/>
            </a:br>
            <a:r>
              <a:rPr lang="es-AR" sz="2800" i="1" dirty="0"/>
              <a:t>Herencia Simple</a:t>
            </a:r>
          </a:p>
        </p:txBody>
      </p:sp>
      <p:sp>
        <p:nvSpPr>
          <p:cNvPr id="6" name="Rectángulo 5"/>
          <p:cNvSpPr/>
          <p:nvPr/>
        </p:nvSpPr>
        <p:spPr>
          <a:xfrm>
            <a:off x="7509510" y="2137002"/>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7" name="Grupo 6"/>
          <p:cNvGrpSpPr/>
          <p:nvPr/>
        </p:nvGrpSpPr>
        <p:grpSpPr>
          <a:xfrm>
            <a:off x="7874544" y="2489477"/>
            <a:ext cx="290286" cy="540000"/>
            <a:chOff x="-1886857" y="3661511"/>
            <a:chExt cx="290286" cy="1027860"/>
          </a:xfrm>
        </p:grpSpPr>
        <p:sp>
          <p:nvSpPr>
            <p:cNvPr id="8" name="Triángulo isósceles 7"/>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9" name="Conector recto 8"/>
            <p:cNvCxnSpPr>
              <a:stCxn id="8"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Rectángulo 9"/>
          <p:cNvSpPr/>
          <p:nvPr/>
        </p:nvSpPr>
        <p:spPr>
          <a:xfrm>
            <a:off x="7509510" y="2887478"/>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sp>
        <p:nvSpPr>
          <p:cNvPr id="11"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2" name="Rectángulo 11"/>
          <p:cNvSpPr/>
          <p:nvPr/>
        </p:nvSpPr>
        <p:spPr>
          <a:xfrm>
            <a:off x="15964" y="1931093"/>
            <a:ext cx="7603491"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comer</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"Comiendo..."</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ladrar</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"Guau guau..."</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br>
              <a:rPr lang="es-AR" dirty="0"/>
            </a:b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Perro</a:t>
            </a:r>
            <a:r>
              <a:rPr lang="es-AR" dirty="0">
                <a:solidFill>
                  <a:srgbClr val="000000"/>
                </a:solidFill>
                <a:latin typeface="Consolas" panose="020B0609020204030204" pitchFamily="49" charset="0"/>
              </a:rPr>
              <a:t> 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ladrar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comer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3" name="CuadroTexto 12"/>
          <p:cNvSpPr txBox="1"/>
          <p:nvPr/>
        </p:nvSpPr>
        <p:spPr>
          <a:xfrm>
            <a:off x="5937491" y="4078352"/>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4" name="CuadroTexto 13"/>
          <p:cNvSpPr txBox="1"/>
          <p:nvPr/>
        </p:nvSpPr>
        <p:spPr>
          <a:xfrm>
            <a:off x="6429283" y="5155612"/>
            <a:ext cx="2380343" cy="707886"/>
          </a:xfrm>
          <a:prstGeom prst="rect">
            <a:avLst/>
          </a:prstGeom>
          <a:noFill/>
        </p:spPr>
        <p:txBody>
          <a:bodyPr wrap="square" rtlCol="0">
            <a:spAutoFit/>
          </a:bodyPr>
          <a:lstStyle/>
          <a:p>
            <a:r>
              <a:rPr lang="es-AR" sz="2000" dirty="0">
                <a:solidFill>
                  <a:srgbClr val="FF0000"/>
                </a:solidFill>
                <a:latin typeface="Consolas" panose="020B0609020204030204" pitchFamily="49" charset="0"/>
              </a:rPr>
              <a:t>Guau </a:t>
            </a:r>
            <a:r>
              <a:rPr lang="es-AR" sz="2000" dirty="0" err="1">
                <a:solidFill>
                  <a:srgbClr val="FF0000"/>
                </a:solidFill>
                <a:latin typeface="Consolas" panose="020B0609020204030204" pitchFamily="49" charset="0"/>
              </a:rPr>
              <a:t>guau</a:t>
            </a:r>
            <a:r>
              <a:rPr lang="es-AR" sz="2000" dirty="0">
                <a:solidFill>
                  <a:srgbClr val="FF0000"/>
                </a:solidFill>
                <a:latin typeface="Consolas" panose="020B0609020204030204" pitchFamily="49" charset="0"/>
              </a:rPr>
              <a:t>…</a:t>
            </a:r>
          </a:p>
          <a:p>
            <a:r>
              <a:rPr lang="es-AR" sz="2000" dirty="0">
                <a:solidFill>
                  <a:srgbClr val="FF0000"/>
                </a:solidFill>
                <a:latin typeface="Consolas" panose="020B0609020204030204" pitchFamily="49" charset="0"/>
              </a:rPr>
              <a:t>Comiendo</a:t>
            </a:r>
          </a:p>
        </p:txBody>
      </p:sp>
    </p:spTree>
    <p:extLst>
      <p:ext uri="{BB962C8B-B14F-4D97-AF65-F5344CB8AC3E}">
        <p14:creationId xmlns:p14="http://schemas.microsoft.com/office/powerpoint/2010/main" val="819185823"/>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br>
              <a:rPr lang="es-AR" dirty="0"/>
            </a:br>
            <a:r>
              <a:rPr lang="es-AR" sz="2800" i="1" dirty="0"/>
              <a:t>Herencia </a:t>
            </a:r>
            <a:r>
              <a:rPr lang="es-AR" sz="2800" i="1" dirty="0" err="1"/>
              <a:t>Multi</a:t>
            </a:r>
            <a:r>
              <a:rPr lang="es-AR" sz="2800" i="1" dirty="0"/>
              <a:t>-Nivel</a:t>
            </a:r>
          </a:p>
        </p:txBody>
      </p:sp>
      <p:sp>
        <p:nvSpPr>
          <p:cNvPr id="7" name="Rectángulo 6"/>
          <p:cNvSpPr/>
          <p:nvPr/>
        </p:nvSpPr>
        <p:spPr>
          <a:xfrm>
            <a:off x="7930062" y="1308108"/>
            <a:ext cx="1124676"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8" name="Grupo 7"/>
          <p:cNvGrpSpPr/>
          <p:nvPr/>
        </p:nvGrpSpPr>
        <p:grpSpPr>
          <a:xfrm>
            <a:off x="8358596" y="1660583"/>
            <a:ext cx="290286" cy="540000"/>
            <a:chOff x="-1886857" y="3661511"/>
            <a:chExt cx="290286" cy="1027860"/>
          </a:xfrm>
        </p:grpSpPr>
        <p:sp>
          <p:nvSpPr>
            <p:cNvPr id="9" name="Triángulo isósceles 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0" name="Conector recto 9"/>
            <p:cNvCxnSpPr>
              <a:stCxn id="9"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 name="Rectángulo 10"/>
          <p:cNvSpPr/>
          <p:nvPr/>
        </p:nvSpPr>
        <p:spPr>
          <a:xfrm>
            <a:off x="7930062" y="2058584"/>
            <a:ext cx="1124676"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2" name="Grupo 11"/>
          <p:cNvGrpSpPr/>
          <p:nvPr/>
        </p:nvGrpSpPr>
        <p:grpSpPr>
          <a:xfrm>
            <a:off x="8373110" y="2429790"/>
            <a:ext cx="290286" cy="540000"/>
            <a:chOff x="-1886857" y="3661511"/>
            <a:chExt cx="290286" cy="1027860"/>
          </a:xfrm>
        </p:grpSpPr>
        <p:sp>
          <p:nvSpPr>
            <p:cNvPr id="13" name="Triángulo isósceles 12"/>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4" name="Conector recto 13"/>
            <p:cNvCxnSpPr>
              <a:stCxn id="13"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Rectángulo 14"/>
          <p:cNvSpPr/>
          <p:nvPr/>
        </p:nvSpPr>
        <p:spPr>
          <a:xfrm>
            <a:off x="7944576" y="2827791"/>
            <a:ext cx="1124676"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Cachorro</a:t>
            </a:r>
          </a:p>
        </p:txBody>
      </p:sp>
      <p:sp>
        <p:nvSpPr>
          <p:cNvPr id="18"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9" name="CuadroTexto 18"/>
          <p:cNvSpPr txBox="1"/>
          <p:nvPr/>
        </p:nvSpPr>
        <p:spPr>
          <a:xfrm>
            <a:off x="5631909" y="4842599"/>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7" name="Rectángulo 16"/>
          <p:cNvSpPr/>
          <p:nvPr/>
        </p:nvSpPr>
        <p:spPr>
          <a:xfrm>
            <a:off x="0" y="1811791"/>
            <a:ext cx="8062686"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Cachorro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Dog</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llorar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"Llorando..."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1" name="Rectángulo 20"/>
          <p:cNvSpPr/>
          <p:nvPr/>
        </p:nvSpPr>
        <p:spPr>
          <a:xfrm>
            <a:off x="4626883" y="3361029"/>
            <a:ext cx="4904195" cy="1569660"/>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660066"/>
                </a:solidFill>
                <a:latin typeface="Consolas" panose="020B0609020204030204" pitchFamily="49" charset="0"/>
              </a:rPr>
              <a:t>  Cachorro</a:t>
            </a:r>
            <a:r>
              <a:rPr lang="es-AR" sz="1600" dirty="0">
                <a:solidFill>
                  <a:srgbClr val="000000"/>
                </a:solidFill>
                <a:latin typeface="Consolas" panose="020B0609020204030204" pitchFamily="49" charset="0"/>
              </a:rPr>
              <a:t> 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Cachorro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llorar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ladrar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comer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2258619262"/>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br>
              <a:rPr lang="es-AR" dirty="0"/>
            </a:br>
            <a:r>
              <a:rPr lang="es-AR" sz="2800" i="1" dirty="0"/>
              <a:t>Herencia </a:t>
            </a:r>
            <a:r>
              <a:rPr lang="es-AR" sz="2800" i="1" dirty="0" err="1"/>
              <a:t>Multi</a:t>
            </a:r>
            <a:r>
              <a:rPr lang="es-AR" sz="2800" i="1" dirty="0"/>
              <a:t>-Nivel</a:t>
            </a:r>
          </a:p>
        </p:txBody>
      </p:sp>
      <p:sp>
        <p:nvSpPr>
          <p:cNvPr id="7" name="Rectángulo 6"/>
          <p:cNvSpPr/>
          <p:nvPr/>
        </p:nvSpPr>
        <p:spPr>
          <a:xfrm>
            <a:off x="7930062" y="1308108"/>
            <a:ext cx="1124676"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8" name="Grupo 7"/>
          <p:cNvGrpSpPr/>
          <p:nvPr/>
        </p:nvGrpSpPr>
        <p:grpSpPr>
          <a:xfrm>
            <a:off x="8358596" y="1660583"/>
            <a:ext cx="290286" cy="540000"/>
            <a:chOff x="-1886857" y="3661511"/>
            <a:chExt cx="290286" cy="1027860"/>
          </a:xfrm>
        </p:grpSpPr>
        <p:sp>
          <p:nvSpPr>
            <p:cNvPr id="9" name="Triángulo isósceles 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0" name="Conector recto 9"/>
            <p:cNvCxnSpPr>
              <a:stCxn id="9"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 name="Rectángulo 10"/>
          <p:cNvSpPr/>
          <p:nvPr/>
        </p:nvSpPr>
        <p:spPr>
          <a:xfrm>
            <a:off x="7930062" y="2058584"/>
            <a:ext cx="1124676"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2" name="Grupo 11"/>
          <p:cNvGrpSpPr/>
          <p:nvPr/>
        </p:nvGrpSpPr>
        <p:grpSpPr>
          <a:xfrm>
            <a:off x="8373110" y="2429790"/>
            <a:ext cx="290286" cy="540000"/>
            <a:chOff x="-1886857" y="3661511"/>
            <a:chExt cx="290286" cy="1027860"/>
          </a:xfrm>
        </p:grpSpPr>
        <p:sp>
          <p:nvSpPr>
            <p:cNvPr id="13" name="Triángulo isósceles 12"/>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4" name="Conector recto 13"/>
            <p:cNvCxnSpPr>
              <a:stCxn id="13"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Rectángulo 14"/>
          <p:cNvSpPr/>
          <p:nvPr/>
        </p:nvSpPr>
        <p:spPr>
          <a:xfrm>
            <a:off x="7944576" y="2827791"/>
            <a:ext cx="1124676"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Cachorro</a:t>
            </a:r>
          </a:p>
        </p:txBody>
      </p:sp>
      <p:sp>
        <p:nvSpPr>
          <p:cNvPr id="18"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9" name="CuadroTexto 18"/>
          <p:cNvSpPr txBox="1"/>
          <p:nvPr/>
        </p:nvSpPr>
        <p:spPr>
          <a:xfrm>
            <a:off x="5631909" y="4842599"/>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20" name="CuadroTexto 19"/>
          <p:cNvSpPr txBox="1"/>
          <p:nvPr/>
        </p:nvSpPr>
        <p:spPr>
          <a:xfrm>
            <a:off x="6112057" y="5396596"/>
            <a:ext cx="2380343" cy="1015663"/>
          </a:xfrm>
          <a:prstGeom prst="rect">
            <a:avLst/>
          </a:prstGeom>
          <a:noFill/>
        </p:spPr>
        <p:txBody>
          <a:bodyPr wrap="square" rtlCol="0">
            <a:spAutoFit/>
          </a:bodyPr>
          <a:lstStyle/>
          <a:p>
            <a:r>
              <a:rPr lang="es-AR" sz="2000" dirty="0">
                <a:solidFill>
                  <a:srgbClr val="FF0000"/>
                </a:solidFill>
                <a:latin typeface="Consolas" panose="020B0609020204030204" pitchFamily="49" charset="0"/>
              </a:rPr>
              <a:t>Llorando…</a:t>
            </a:r>
          </a:p>
          <a:p>
            <a:r>
              <a:rPr lang="es-AR" sz="2000" dirty="0">
                <a:solidFill>
                  <a:srgbClr val="FF0000"/>
                </a:solidFill>
                <a:latin typeface="Consolas" panose="020B0609020204030204" pitchFamily="49" charset="0"/>
              </a:rPr>
              <a:t>Guau </a:t>
            </a:r>
            <a:r>
              <a:rPr lang="es-AR" sz="2000" dirty="0" err="1">
                <a:solidFill>
                  <a:srgbClr val="FF0000"/>
                </a:solidFill>
                <a:latin typeface="Consolas" panose="020B0609020204030204" pitchFamily="49" charset="0"/>
              </a:rPr>
              <a:t>guau</a:t>
            </a:r>
            <a:r>
              <a:rPr lang="es-AR" sz="2000" dirty="0">
                <a:solidFill>
                  <a:srgbClr val="FF0000"/>
                </a:solidFill>
                <a:latin typeface="Consolas" panose="020B0609020204030204" pitchFamily="49" charset="0"/>
              </a:rPr>
              <a:t>…</a:t>
            </a:r>
          </a:p>
          <a:p>
            <a:r>
              <a:rPr lang="es-AR" sz="2000" dirty="0">
                <a:solidFill>
                  <a:srgbClr val="FF0000"/>
                </a:solidFill>
                <a:latin typeface="Consolas" panose="020B0609020204030204" pitchFamily="49" charset="0"/>
              </a:rPr>
              <a:t>Comiendo</a:t>
            </a:r>
          </a:p>
        </p:txBody>
      </p:sp>
      <p:sp>
        <p:nvSpPr>
          <p:cNvPr id="17" name="Rectángulo 16"/>
          <p:cNvSpPr/>
          <p:nvPr/>
        </p:nvSpPr>
        <p:spPr>
          <a:xfrm>
            <a:off x="0" y="1811791"/>
            <a:ext cx="8062686"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Cachorro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Dog</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llorar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"Llorando..."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1" name="Rectángulo 20"/>
          <p:cNvSpPr/>
          <p:nvPr/>
        </p:nvSpPr>
        <p:spPr>
          <a:xfrm>
            <a:off x="4626883" y="3361029"/>
            <a:ext cx="4904195" cy="1569660"/>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660066"/>
                </a:solidFill>
                <a:latin typeface="Consolas" panose="020B0609020204030204" pitchFamily="49" charset="0"/>
              </a:rPr>
              <a:t>  Cachorro</a:t>
            </a:r>
            <a:r>
              <a:rPr lang="es-AR" sz="1600" dirty="0">
                <a:solidFill>
                  <a:srgbClr val="000000"/>
                </a:solidFill>
                <a:latin typeface="Consolas" panose="020B0609020204030204" pitchFamily="49" charset="0"/>
              </a:rPr>
              <a:t> 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Cachorro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llorar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ladrar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comer</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554581652"/>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br>
              <a:rPr lang="es-AR" dirty="0"/>
            </a:br>
            <a:r>
              <a:rPr lang="es-AR" sz="2800" i="1" dirty="0"/>
              <a:t>Herencia Jerárquica</a:t>
            </a:r>
          </a:p>
        </p:txBody>
      </p:sp>
      <p:sp>
        <p:nvSpPr>
          <p:cNvPr id="3" name="Marcador de contenido 2"/>
          <p:cNvSpPr>
            <a:spLocks noGrp="1"/>
          </p:cNvSpPr>
          <p:nvPr>
            <p:ph idx="1"/>
          </p:nvPr>
        </p:nvSpPr>
        <p:spPr/>
        <p:txBody>
          <a:bodyPr/>
          <a:lstStyle/>
          <a:p>
            <a:endParaRPr lang="es-AR" dirty="0"/>
          </a:p>
          <a:p>
            <a:endParaRPr lang="es-AR" dirty="0"/>
          </a:p>
        </p:txBody>
      </p:sp>
      <p:sp>
        <p:nvSpPr>
          <p:cNvPr id="5" name="Rectángulo 4"/>
          <p:cNvSpPr/>
          <p:nvPr/>
        </p:nvSpPr>
        <p:spPr>
          <a:xfrm>
            <a:off x="6938553" y="2158379"/>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6" name="Grupo 5"/>
          <p:cNvGrpSpPr/>
          <p:nvPr/>
        </p:nvGrpSpPr>
        <p:grpSpPr>
          <a:xfrm rot="1440000">
            <a:off x="6912922" y="2493948"/>
            <a:ext cx="290286" cy="684000"/>
            <a:chOff x="-1886857" y="3661511"/>
            <a:chExt cx="290286" cy="1027860"/>
          </a:xfrm>
        </p:grpSpPr>
        <p:sp>
          <p:nvSpPr>
            <p:cNvPr id="7" name="Triángulo isósceles 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8" name="Conector recto 7"/>
            <p:cNvCxnSpPr>
              <a:stCxn id="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6201408" y="303993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0" name="Grupo 9"/>
          <p:cNvGrpSpPr/>
          <p:nvPr/>
        </p:nvGrpSpPr>
        <p:grpSpPr>
          <a:xfrm rot="20160000" flipH="1">
            <a:off x="7786864" y="2486689"/>
            <a:ext cx="290286" cy="684000"/>
            <a:chOff x="-1886857" y="3661511"/>
            <a:chExt cx="290286" cy="1027860"/>
          </a:xfrm>
        </p:grpSpPr>
        <p:sp>
          <p:nvSpPr>
            <p:cNvPr id="11" name="Triángulo isósceles 1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2" name="Conector recto 11"/>
            <p:cNvCxnSpPr>
              <a:stCxn id="1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Rectángulo 12"/>
          <p:cNvSpPr/>
          <p:nvPr/>
        </p:nvSpPr>
        <p:spPr>
          <a:xfrm>
            <a:off x="7819386" y="304481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Gato</a:t>
            </a:r>
          </a:p>
        </p:txBody>
      </p:sp>
      <p:sp>
        <p:nvSpPr>
          <p:cNvPr id="1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8" name="CuadroTexto 17"/>
          <p:cNvSpPr txBox="1"/>
          <p:nvPr/>
        </p:nvSpPr>
        <p:spPr>
          <a:xfrm>
            <a:off x="5852117" y="496048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9" name="Rectángulo 18"/>
          <p:cNvSpPr/>
          <p:nvPr/>
        </p:nvSpPr>
        <p:spPr>
          <a:xfrm>
            <a:off x="-1" y="1946144"/>
            <a:ext cx="4975828"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maullar</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"Miau miau..."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0" name="Rectángulo 19"/>
          <p:cNvSpPr/>
          <p:nvPr/>
        </p:nvSpPr>
        <p:spPr>
          <a:xfrm>
            <a:off x="4767114" y="3755695"/>
            <a:ext cx="4508318" cy="1246495"/>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0066"/>
                </a:solidFill>
                <a:latin typeface="Consolas" panose="020B0609020204030204" pitchFamily="49" charset="0"/>
              </a:rPr>
              <a:t>  Gato</a:t>
            </a:r>
            <a:r>
              <a:rPr lang="es-AR" sz="1500" dirty="0">
                <a:solidFill>
                  <a:srgbClr val="000000"/>
                </a:solidFill>
                <a:latin typeface="Consolas" panose="020B0609020204030204" pitchFamily="49" charset="0"/>
              </a:rPr>
              <a:t> c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Gato</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maullar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comer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6600"/>
                </a:solidFill>
                <a:latin typeface="Consolas" panose="020B0609020204030204" pitchFamily="49" charset="0"/>
              </a:rPr>
              <a:t>} </a:t>
            </a:r>
            <a:endParaRPr lang="es-AR" sz="1500" dirty="0"/>
          </a:p>
        </p:txBody>
      </p:sp>
    </p:spTree>
    <p:extLst>
      <p:ext uri="{BB962C8B-B14F-4D97-AF65-F5344CB8AC3E}">
        <p14:creationId xmlns:p14="http://schemas.microsoft.com/office/powerpoint/2010/main" val="28722332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SWITCH</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15</a:t>
            </a:fld>
            <a:endParaRPr lang="es-ES_tradnl" dirty="0"/>
          </a:p>
        </p:txBody>
      </p:sp>
      <p:sp>
        <p:nvSpPr>
          <p:cNvPr id="7" name="Shape 332"/>
          <p:cNvSpPr txBox="1"/>
          <p:nvPr/>
        </p:nvSpPr>
        <p:spPr>
          <a:xfrm>
            <a:off x="278175" y="2992359"/>
            <a:ext cx="2998426" cy="30000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sz="1300" b="1" dirty="0" err="1">
                <a:solidFill>
                  <a:srgbClr val="FF0000"/>
                </a:solidFill>
                <a:latin typeface="Courier New"/>
                <a:ea typeface="Courier New"/>
                <a:cs typeface="Courier New"/>
                <a:sym typeface="Courier New"/>
              </a:rPr>
              <a:t>switch</a:t>
            </a:r>
            <a:r>
              <a:rPr lang="es-AR" sz="1300" b="1" dirty="0">
                <a:solidFill>
                  <a:srgbClr val="FF0000"/>
                </a:solidFill>
                <a:latin typeface="Courier New"/>
                <a:ea typeface="Courier New"/>
                <a:cs typeface="Courier New"/>
                <a:sym typeface="Courier New"/>
              </a:rPr>
              <a:t> (variable)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case selector: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sentencias;</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break;</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case selector: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sentencias;</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break;</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case selector: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sentencias;</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break;</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default: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sentencias;</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break;</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  }</a:t>
            </a:r>
          </a:p>
          <a:p>
            <a:pPr lvl="0" rtl="0">
              <a:lnSpc>
                <a:spcPct val="115000"/>
              </a:lnSpc>
              <a:spcBef>
                <a:spcPts val="0"/>
              </a:spcBef>
              <a:buNone/>
            </a:pPr>
            <a:r>
              <a:rPr lang="es-AR" sz="1300" b="1" dirty="0">
                <a:solidFill>
                  <a:srgbClr val="FF0000"/>
                </a:solidFill>
                <a:latin typeface="Courier New"/>
                <a:ea typeface="Courier New"/>
                <a:cs typeface="Courier New"/>
                <a:sym typeface="Courier New"/>
              </a:rPr>
              <a:t>}</a:t>
            </a:r>
          </a:p>
          <a:p>
            <a:pPr lvl="0" rtl="0">
              <a:lnSpc>
                <a:spcPct val="115000"/>
              </a:lnSpc>
              <a:spcBef>
                <a:spcPts val="0"/>
              </a:spcBef>
              <a:buNone/>
            </a:pPr>
            <a:endParaRPr sz="1300" dirty="0">
              <a:solidFill>
                <a:srgbClr val="FF0000"/>
              </a:solidFill>
              <a:latin typeface="Courier New"/>
              <a:ea typeface="Courier New"/>
              <a:cs typeface="Courier New"/>
              <a:sym typeface="Courier New"/>
            </a:endParaRPr>
          </a:p>
        </p:txBody>
      </p:sp>
      <p:sp>
        <p:nvSpPr>
          <p:cNvPr id="9" name="Shape 344"/>
          <p:cNvSpPr txBox="1"/>
          <p:nvPr/>
        </p:nvSpPr>
        <p:spPr>
          <a:xfrm>
            <a:off x="3148834" y="2621063"/>
            <a:ext cx="5736085" cy="30000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sz="1200" b="1" dirty="0" err="1">
                <a:solidFill>
                  <a:srgbClr val="292929"/>
                </a:solidFill>
                <a:latin typeface="Courier New"/>
                <a:ea typeface="Courier New"/>
                <a:cs typeface="Courier New"/>
                <a:sym typeface="Courier New"/>
              </a:rPr>
              <a:t>char</a:t>
            </a:r>
            <a:r>
              <a:rPr lang="es-AR" sz="1200" b="1" dirty="0">
                <a:solidFill>
                  <a:srgbClr val="292929"/>
                </a:solidFill>
                <a:latin typeface="Courier New"/>
                <a:ea typeface="Courier New"/>
                <a:cs typeface="Courier New"/>
                <a:sym typeface="Courier New"/>
              </a:rPr>
              <a:t> talle = ‘m’;</a:t>
            </a:r>
          </a:p>
          <a:p>
            <a:pPr lvl="0" rtl="0">
              <a:lnSpc>
                <a:spcPct val="115000"/>
              </a:lnSpc>
              <a:spcBef>
                <a:spcPts val="0"/>
              </a:spcBef>
              <a:buNone/>
            </a:pPr>
            <a:r>
              <a:rPr lang="es-AR" sz="1200" b="1" dirty="0" err="1">
                <a:solidFill>
                  <a:srgbClr val="292929"/>
                </a:solidFill>
                <a:latin typeface="Courier New"/>
                <a:ea typeface="Courier New"/>
                <a:cs typeface="Courier New"/>
                <a:sym typeface="Courier New"/>
              </a:rPr>
              <a:t>switch</a:t>
            </a:r>
            <a:r>
              <a:rPr lang="es-AR" sz="1200" b="1" dirty="0">
                <a:solidFill>
                  <a:srgbClr val="292929"/>
                </a:solidFill>
                <a:latin typeface="Courier New"/>
                <a:ea typeface="Courier New"/>
                <a:cs typeface="Courier New"/>
                <a:sym typeface="Courier New"/>
              </a:rPr>
              <a:t> (talle) {</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case ‘s’:</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err="1">
                <a:solidFill>
                  <a:srgbClr val="292929"/>
                </a:solidFill>
                <a:latin typeface="Courier New"/>
                <a:ea typeface="Courier New"/>
                <a:cs typeface="Courier New"/>
                <a:sym typeface="Courier New"/>
              </a:rPr>
              <a:t>System.out.println</a:t>
            </a:r>
            <a:r>
              <a:rPr lang="es-AR" sz="1200" b="1" dirty="0">
                <a:solidFill>
                  <a:srgbClr val="292929"/>
                </a:solidFill>
                <a:latin typeface="Courier New"/>
                <a:ea typeface="Courier New"/>
                <a:cs typeface="Courier New"/>
                <a:sym typeface="Courier New"/>
              </a:rPr>
              <a:t>(“La remera es Small”);</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a:solidFill>
                  <a:srgbClr val="FF3300"/>
                </a:solidFill>
                <a:latin typeface="Courier New"/>
                <a:ea typeface="Courier New"/>
                <a:cs typeface="Courier New"/>
                <a:sym typeface="Courier New"/>
              </a:rPr>
              <a:t>break;</a:t>
            </a:r>
            <a:r>
              <a:rPr lang="es-AR" sz="1200" b="1" dirty="0">
                <a:solidFill>
                  <a:srgbClr val="292929"/>
                </a:solidFill>
                <a:latin typeface="Courier New"/>
                <a:ea typeface="Courier New"/>
                <a:cs typeface="Courier New"/>
                <a:sym typeface="Courier New"/>
              </a:rPr>
              <a:t>}</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case ‘m’:</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err="1">
                <a:solidFill>
                  <a:srgbClr val="292929"/>
                </a:solidFill>
                <a:latin typeface="Courier New"/>
                <a:ea typeface="Courier New"/>
                <a:cs typeface="Courier New"/>
                <a:sym typeface="Courier New"/>
              </a:rPr>
              <a:t>System.out.println</a:t>
            </a:r>
            <a:r>
              <a:rPr lang="es-AR" sz="1200" b="1" dirty="0">
                <a:solidFill>
                  <a:srgbClr val="292929"/>
                </a:solidFill>
                <a:latin typeface="Courier New"/>
                <a:ea typeface="Courier New"/>
                <a:cs typeface="Courier New"/>
                <a:sym typeface="Courier New"/>
              </a:rPr>
              <a:t>(“La remera es Medium”);</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a:solidFill>
                  <a:srgbClr val="FF3300"/>
                </a:solidFill>
                <a:latin typeface="Courier New"/>
                <a:ea typeface="Courier New"/>
                <a:cs typeface="Courier New"/>
                <a:sym typeface="Courier New"/>
              </a:rPr>
              <a:t>break;</a:t>
            </a:r>
            <a:r>
              <a:rPr lang="es-AR" sz="1200" b="1" dirty="0">
                <a:solidFill>
                  <a:srgbClr val="292929"/>
                </a:solidFill>
                <a:latin typeface="Courier New"/>
                <a:ea typeface="Courier New"/>
                <a:cs typeface="Courier New"/>
                <a:sym typeface="Courier New"/>
              </a:rPr>
              <a:t>}</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case ‘l’:</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err="1">
                <a:solidFill>
                  <a:srgbClr val="292929"/>
                </a:solidFill>
                <a:latin typeface="Courier New"/>
                <a:ea typeface="Courier New"/>
                <a:cs typeface="Courier New"/>
                <a:sym typeface="Courier New"/>
              </a:rPr>
              <a:t>System.out.println</a:t>
            </a:r>
            <a:r>
              <a:rPr lang="es-AR" sz="1200" b="1" dirty="0">
                <a:solidFill>
                  <a:srgbClr val="292929"/>
                </a:solidFill>
                <a:latin typeface="Courier New"/>
                <a:ea typeface="Courier New"/>
                <a:cs typeface="Courier New"/>
                <a:sym typeface="Courier New"/>
              </a:rPr>
              <a:t>(“La remera es </a:t>
            </a:r>
            <a:r>
              <a:rPr lang="es-AR" sz="1200" b="1" dirty="0" err="1">
                <a:solidFill>
                  <a:srgbClr val="292929"/>
                </a:solidFill>
                <a:latin typeface="Courier New"/>
                <a:ea typeface="Courier New"/>
                <a:cs typeface="Courier New"/>
                <a:sym typeface="Courier New"/>
              </a:rPr>
              <a:t>Large</a:t>
            </a:r>
            <a:r>
              <a:rPr lang="es-AR" sz="1200" b="1" dirty="0">
                <a:solidFill>
                  <a:srgbClr val="292929"/>
                </a:solidFill>
                <a:latin typeface="Courier New"/>
                <a:ea typeface="Courier New"/>
                <a:cs typeface="Courier New"/>
                <a:sym typeface="Courier New"/>
              </a:rPr>
              <a:t>”);</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a:solidFill>
                  <a:srgbClr val="FF3300"/>
                </a:solidFill>
                <a:latin typeface="Courier New"/>
                <a:ea typeface="Courier New"/>
                <a:cs typeface="Courier New"/>
                <a:sym typeface="Courier New"/>
              </a:rPr>
              <a:t>break;</a:t>
            </a:r>
            <a:r>
              <a:rPr lang="es-AR" sz="1200" b="1" dirty="0">
                <a:solidFill>
                  <a:srgbClr val="292929"/>
                </a:solidFill>
                <a:latin typeface="Courier New"/>
                <a:ea typeface="Courier New"/>
                <a:cs typeface="Courier New"/>
                <a:sym typeface="Courier New"/>
              </a:rPr>
              <a:t>}</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   </a:t>
            </a:r>
            <a:r>
              <a:rPr lang="es-AR" sz="1200" b="1" dirty="0">
                <a:solidFill>
                  <a:srgbClr val="FF3300"/>
                </a:solidFill>
                <a:latin typeface="Courier New"/>
                <a:ea typeface="Courier New"/>
                <a:cs typeface="Courier New"/>
                <a:sym typeface="Courier New"/>
              </a:rPr>
              <a:t>default:</a:t>
            </a:r>
          </a:p>
          <a:p>
            <a:pPr lvl="0" rtl="0">
              <a:lnSpc>
                <a:spcPct val="115000"/>
              </a:lnSpc>
              <a:spcBef>
                <a:spcPts val="0"/>
              </a:spcBef>
              <a:buNone/>
            </a:pPr>
            <a:r>
              <a:rPr lang="es-AR" sz="1200" b="1" dirty="0">
                <a:solidFill>
                  <a:srgbClr val="FF3300"/>
                </a:solidFill>
                <a:latin typeface="Courier New"/>
                <a:ea typeface="Courier New"/>
                <a:cs typeface="Courier New"/>
                <a:sym typeface="Courier New"/>
              </a:rPr>
              <a:t>  	{</a:t>
            </a:r>
            <a:r>
              <a:rPr lang="es-AR" sz="1200" b="1" dirty="0" err="1">
                <a:solidFill>
                  <a:srgbClr val="FF3300"/>
                </a:solidFill>
                <a:latin typeface="Courier New"/>
                <a:ea typeface="Courier New"/>
                <a:cs typeface="Courier New"/>
                <a:sym typeface="Courier New"/>
              </a:rPr>
              <a:t>System.out.println</a:t>
            </a:r>
            <a:r>
              <a:rPr lang="es-AR" sz="1200" b="1" dirty="0">
                <a:solidFill>
                  <a:srgbClr val="FF3300"/>
                </a:solidFill>
                <a:latin typeface="Courier New"/>
                <a:ea typeface="Courier New"/>
                <a:cs typeface="Courier New"/>
                <a:sym typeface="Courier New"/>
              </a:rPr>
              <a:t>(“La remera es Extra </a:t>
            </a:r>
            <a:r>
              <a:rPr lang="es-AR" sz="1200" b="1" dirty="0" err="1">
                <a:solidFill>
                  <a:srgbClr val="FF3300"/>
                </a:solidFill>
                <a:latin typeface="Courier New"/>
                <a:ea typeface="Courier New"/>
                <a:cs typeface="Courier New"/>
                <a:sym typeface="Courier New"/>
              </a:rPr>
              <a:t>Large</a:t>
            </a:r>
            <a:r>
              <a:rPr lang="es-AR" sz="1200" b="1" dirty="0">
                <a:solidFill>
                  <a:srgbClr val="FF3300"/>
                </a:solidFill>
                <a:latin typeface="Courier New"/>
                <a:ea typeface="Courier New"/>
                <a:cs typeface="Courier New"/>
                <a:sym typeface="Courier New"/>
              </a:rPr>
              <a:t>”);}</a:t>
            </a:r>
          </a:p>
          <a:p>
            <a:pPr lvl="0" rtl="0">
              <a:lnSpc>
                <a:spcPct val="115000"/>
              </a:lnSpc>
              <a:spcBef>
                <a:spcPts val="0"/>
              </a:spcBef>
              <a:buNone/>
            </a:pPr>
            <a:r>
              <a:rPr lang="es-AR" sz="1200" b="1" dirty="0">
                <a:solidFill>
                  <a:srgbClr val="292929"/>
                </a:solidFill>
                <a:latin typeface="Courier New"/>
                <a:ea typeface="Courier New"/>
                <a:cs typeface="Courier New"/>
                <a:sym typeface="Courier New"/>
              </a:rPr>
              <a:t>}</a:t>
            </a:r>
          </a:p>
        </p:txBody>
      </p:sp>
    </p:spTree>
    <p:extLst>
      <p:ext uri="{BB962C8B-B14F-4D97-AF65-F5344CB8AC3E}">
        <p14:creationId xmlns:p14="http://schemas.microsoft.com/office/powerpoint/2010/main" val="2527191023"/>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br>
              <a:rPr lang="es-AR" dirty="0"/>
            </a:br>
            <a:r>
              <a:rPr lang="es-AR" sz="2800" i="1" dirty="0"/>
              <a:t>Herencia Jerárquica</a:t>
            </a:r>
          </a:p>
        </p:txBody>
      </p:sp>
      <p:sp>
        <p:nvSpPr>
          <p:cNvPr id="3" name="Marcador de contenido 2"/>
          <p:cNvSpPr>
            <a:spLocks noGrp="1"/>
          </p:cNvSpPr>
          <p:nvPr>
            <p:ph idx="1"/>
          </p:nvPr>
        </p:nvSpPr>
        <p:spPr/>
        <p:txBody>
          <a:bodyPr/>
          <a:lstStyle/>
          <a:p>
            <a:endParaRPr lang="es-AR" dirty="0"/>
          </a:p>
          <a:p>
            <a:endParaRPr lang="es-AR" dirty="0"/>
          </a:p>
        </p:txBody>
      </p:sp>
      <p:sp>
        <p:nvSpPr>
          <p:cNvPr id="5" name="Rectángulo 4"/>
          <p:cNvSpPr/>
          <p:nvPr/>
        </p:nvSpPr>
        <p:spPr>
          <a:xfrm>
            <a:off x="6938553" y="2158379"/>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6" name="Grupo 5"/>
          <p:cNvGrpSpPr/>
          <p:nvPr/>
        </p:nvGrpSpPr>
        <p:grpSpPr>
          <a:xfrm rot="1440000">
            <a:off x="6912922" y="2493948"/>
            <a:ext cx="290286" cy="684000"/>
            <a:chOff x="-1886857" y="3661511"/>
            <a:chExt cx="290286" cy="1027860"/>
          </a:xfrm>
        </p:grpSpPr>
        <p:sp>
          <p:nvSpPr>
            <p:cNvPr id="7" name="Triángulo isósceles 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8" name="Conector recto 7"/>
            <p:cNvCxnSpPr>
              <a:stCxn id="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6201408" y="303993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0" name="Grupo 9"/>
          <p:cNvGrpSpPr/>
          <p:nvPr/>
        </p:nvGrpSpPr>
        <p:grpSpPr>
          <a:xfrm rot="20160000" flipH="1">
            <a:off x="7786864" y="2486689"/>
            <a:ext cx="290286" cy="684000"/>
            <a:chOff x="-1886857" y="3661511"/>
            <a:chExt cx="290286" cy="1027860"/>
          </a:xfrm>
        </p:grpSpPr>
        <p:sp>
          <p:nvSpPr>
            <p:cNvPr id="11" name="Triángulo isósceles 1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2" name="Conector recto 11"/>
            <p:cNvCxnSpPr>
              <a:stCxn id="1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Rectángulo 12"/>
          <p:cNvSpPr/>
          <p:nvPr/>
        </p:nvSpPr>
        <p:spPr>
          <a:xfrm>
            <a:off x="7819386" y="304481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Gato</a:t>
            </a:r>
          </a:p>
        </p:txBody>
      </p:sp>
      <p:sp>
        <p:nvSpPr>
          <p:cNvPr id="1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8" name="CuadroTexto 17"/>
          <p:cNvSpPr txBox="1"/>
          <p:nvPr/>
        </p:nvSpPr>
        <p:spPr>
          <a:xfrm>
            <a:off x="5852117" y="496048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9" name="Rectángulo 18"/>
          <p:cNvSpPr/>
          <p:nvPr/>
        </p:nvSpPr>
        <p:spPr>
          <a:xfrm>
            <a:off x="-1" y="1946144"/>
            <a:ext cx="4975828"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maullar</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"Miau miau..."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0" name="Rectángulo 19"/>
          <p:cNvSpPr/>
          <p:nvPr/>
        </p:nvSpPr>
        <p:spPr>
          <a:xfrm>
            <a:off x="4767114" y="3755695"/>
            <a:ext cx="4508318" cy="1246495"/>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0066"/>
                </a:solidFill>
                <a:latin typeface="Consolas" panose="020B0609020204030204" pitchFamily="49" charset="0"/>
              </a:rPr>
              <a:t>  Gato</a:t>
            </a:r>
            <a:r>
              <a:rPr lang="es-AR" sz="1500" dirty="0">
                <a:solidFill>
                  <a:srgbClr val="000000"/>
                </a:solidFill>
                <a:latin typeface="Consolas" panose="020B0609020204030204" pitchFamily="49" charset="0"/>
              </a:rPr>
              <a:t> c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Gato</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maullar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comer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6600"/>
                </a:solidFill>
                <a:latin typeface="Consolas" panose="020B0609020204030204" pitchFamily="49" charset="0"/>
              </a:rPr>
              <a:t>} </a:t>
            </a:r>
            <a:endParaRPr lang="es-AR" sz="1500" dirty="0"/>
          </a:p>
        </p:txBody>
      </p:sp>
      <p:sp>
        <p:nvSpPr>
          <p:cNvPr id="21" name="CuadroTexto 20"/>
          <p:cNvSpPr txBox="1"/>
          <p:nvPr/>
        </p:nvSpPr>
        <p:spPr>
          <a:xfrm>
            <a:off x="6289945" y="5543138"/>
            <a:ext cx="1781167" cy="707886"/>
          </a:xfrm>
          <a:prstGeom prst="rect">
            <a:avLst/>
          </a:prstGeom>
          <a:noFill/>
        </p:spPr>
        <p:txBody>
          <a:bodyPr wrap="square" rtlCol="0">
            <a:spAutoFit/>
          </a:bodyPr>
          <a:lstStyle/>
          <a:p>
            <a:r>
              <a:rPr lang="es-AR" sz="2000" dirty="0">
                <a:solidFill>
                  <a:srgbClr val="FF0000"/>
                </a:solidFill>
                <a:latin typeface="Consolas" panose="020B0609020204030204" pitchFamily="49" charset="0"/>
              </a:rPr>
              <a:t>Miau </a:t>
            </a:r>
            <a:r>
              <a:rPr lang="es-AR" sz="2000" dirty="0" err="1">
                <a:solidFill>
                  <a:srgbClr val="FF0000"/>
                </a:solidFill>
                <a:latin typeface="Consolas" panose="020B0609020204030204" pitchFamily="49" charset="0"/>
              </a:rPr>
              <a:t>miau</a:t>
            </a:r>
            <a:r>
              <a:rPr lang="es-AR" sz="2000" dirty="0">
                <a:solidFill>
                  <a:srgbClr val="FF0000"/>
                </a:solidFill>
                <a:latin typeface="Consolas" panose="020B0609020204030204" pitchFamily="49" charset="0"/>
              </a:rPr>
              <a:t>…</a:t>
            </a:r>
          </a:p>
          <a:p>
            <a:r>
              <a:rPr lang="es-AR" sz="2000" dirty="0">
                <a:solidFill>
                  <a:srgbClr val="FF0000"/>
                </a:solidFill>
                <a:latin typeface="Consolas" panose="020B0609020204030204" pitchFamily="49" charset="0"/>
              </a:rPr>
              <a:t>Comiendo</a:t>
            </a:r>
          </a:p>
        </p:txBody>
      </p:sp>
    </p:spTree>
    <p:extLst>
      <p:ext uri="{BB962C8B-B14F-4D97-AF65-F5344CB8AC3E}">
        <p14:creationId xmlns:p14="http://schemas.microsoft.com/office/powerpoint/2010/main" val="4041373151"/>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br>
              <a:rPr lang="es-AR" dirty="0"/>
            </a:br>
            <a:r>
              <a:rPr lang="es-AR" sz="2800" i="1" dirty="0"/>
              <a:t>Herencia Jerárquica</a:t>
            </a:r>
          </a:p>
        </p:txBody>
      </p:sp>
      <p:sp>
        <p:nvSpPr>
          <p:cNvPr id="3" name="Marcador de contenido 2"/>
          <p:cNvSpPr>
            <a:spLocks noGrp="1"/>
          </p:cNvSpPr>
          <p:nvPr>
            <p:ph idx="1"/>
          </p:nvPr>
        </p:nvSpPr>
        <p:spPr/>
        <p:txBody>
          <a:bodyPr/>
          <a:lstStyle/>
          <a:p>
            <a:endParaRPr lang="es-AR" dirty="0"/>
          </a:p>
          <a:p>
            <a:endParaRPr lang="es-AR" dirty="0"/>
          </a:p>
        </p:txBody>
      </p:sp>
      <p:sp>
        <p:nvSpPr>
          <p:cNvPr id="5" name="Rectángulo 4"/>
          <p:cNvSpPr/>
          <p:nvPr/>
        </p:nvSpPr>
        <p:spPr>
          <a:xfrm>
            <a:off x="6938553" y="2158379"/>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6" name="Grupo 5"/>
          <p:cNvGrpSpPr/>
          <p:nvPr/>
        </p:nvGrpSpPr>
        <p:grpSpPr>
          <a:xfrm rot="1440000">
            <a:off x="6912922" y="2493948"/>
            <a:ext cx="290286" cy="684000"/>
            <a:chOff x="-1886857" y="3661511"/>
            <a:chExt cx="290286" cy="1027860"/>
          </a:xfrm>
        </p:grpSpPr>
        <p:sp>
          <p:nvSpPr>
            <p:cNvPr id="7" name="Triángulo isósceles 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8" name="Conector recto 7"/>
            <p:cNvCxnSpPr>
              <a:stCxn id="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6201408" y="303993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0" name="Grupo 9"/>
          <p:cNvGrpSpPr/>
          <p:nvPr/>
        </p:nvGrpSpPr>
        <p:grpSpPr>
          <a:xfrm rot="20160000" flipH="1">
            <a:off x="7786864" y="2486689"/>
            <a:ext cx="290286" cy="684000"/>
            <a:chOff x="-1886857" y="3661511"/>
            <a:chExt cx="290286" cy="1027860"/>
          </a:xfrm>
        </p:grpSpPr>
        <p:sp>
          <p:nvSpPr>
            <p:cNvPr id="11" name="Triángulo isósceles 1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2" name="Conector recto 11"/>
            <p:cNvCxnSpPr>
              <a:stCxn id="1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Rectángulo 12"/>
          <p:cNvSpPr/>
          <p:nvPr/>
        </p:nvSpPr>
        <p:spPr>
          <a:xfrm>
            <a:off x="7819386" y="304481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Gato</a:t>
            </a:r>
          </a:p>
        </p:txBody>
      </p:sp>
      <p:sp>
        <p:nvSpPr>
          <p:cNvPr id="1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8" name="CuadroTexto 17"/>
          <p:cNvSpPr txBox="1"/>
          <p:nvPr/>
        </p:nvSpPr>
        <p:spPr>
          <a:xfrm>
            <a:off x="5852117" y="496048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¿Y ahora?</a:t>
            </a:r>
          </a:p>
        </p:txBody>
      </p:sp>
      <p:sp>
        <p:nvSpPr>
          <p:cNvPr id="19" name="Rectángulo 18"/>
          <p:cNvSpPr/>
          <p:nvPr/>
        </p:nvSpPr>
        <p:spPr>
          <a:xfrm>
            <a:off x="-1" y="1946144"/>
            <a:ext cx="4975828"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maullar</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"Miau miau..."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0" name="Rectángulo 19"/>
          <p:cNvSpPr/>
          <p:nvPr/>
        </p:nvSpPr>
        <p:spPr>
          <a:xfrm>
            <a:off x="4767114" y="3755695"/>
            <a:ext cx="4508318" cy="1477328"/>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0066"/>
                </a:solidFill>
                <a:latin typeface="Consolas" panose="020B0609020204030204" pitchFamily="49" charset="0"/>
              </a:rPr>
              <a:t>  Gato</a:t>
            </a:r>
            <a:r>
              <a:rPr lang="es-AR" sz="1500" dirty="0">
                <a:solidFill>
                  <a:srgbClr val="000000"/>
                </a:solidFill>
                <a:latin typeface="Consolas" panose="020B0609020204030204" pitchFamily="49" charset="0"/>
              </a:rPr>
              <a:t> c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Gato</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maullar</a:t>
            </a:r>
            <a:r>
              <a:rPr lang="es-AR" sz="1500" dirty="0">
                <a:solidFill>
                  <a:srgbClr val="666600"/>
                </a:solidFill>
                <a:latin typeface="Consolas" panose="020B0609020204030204" pitchFamily="49" charset="0"/>
              </a:rPr>
              <a:t>();</a:t>
            </a:r>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ladrar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comer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6600"/>
                </a:solidFill>
                <a:latin typeface="Consolas" panose="020B0609020204030204" pitchFamily="49" charset="0"/>
              </a:rPr>
              <a:t>} </a:t>
            </a:r>
            <a:endParaRPr lang="es-AR" sz="1500" dirty="0"/>
          </a:p>
        </p:txBody>
      </p:sp>
      <p:cxnSp>
        <p:nvCxnSpPr>
          <p:cNvPr id="17" name="Conector curvado 16"/>
          <p:cNvCxnSpPr/>
          <p:nvPr/>
        </p:nvCxnSpPr>
        <p:spPr>
          <a:xfrm rot="10800000">
            <a:off x="6289946" y="4615544"/>
            <a:ext cx="701047" cy="344945"/>
          </a:xfrm>
          <a:prstGeom prst="curvedConnector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5480419"/>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br>
              <a:rPr lang="es-AR" dirty="0"/>
            </a:br>
            <a:r>
              <a:rPr lang="es-AR" sz="2800" i="1" dirty="0"/>
              <a:t>Herencia Jerárquica</a:t>
            </a:r>
          </a:p>
        </p:txBody>
      </p:sp>
      <p:sp>
        <p:nvSpPr>
          <p:cNvPr id="3" name="Marcador de contenido 2"/>
          <p:cNvSpPr>
            <a:spLocks noGrp="1"/>
          </p:cNvSpPr>
          <p:nvPr>
            <p:ph idx="1"/>
          </p:nvPr>
        </p:nvSpPr>
        <p:spPr/>
        <p:txBody>
          <a:bodyPr/>
          <a:lstStyle/>
          <a:p>
            <a:endParaRPr lang="es-AR" dirty="0"/>
          </a:p>
          <a:p>
            <a:endParaRPr lang="es-AR" dirty="0"/>
          </a:p>
        </p:txBody>
      </p:sp>
      <p:sp>
        <p:nvSpPr>
          <p:cNvPr id="5" name="Rectángulo 4"/>
          <p:cNvSpPr/>
          <p:nvPr/>
        </p:nvSpPr>
        <p:spPr>
          <a:xfrm>
            <a:off x="6938553" y="2158379"/>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6" name="Grupo 5"/>
          <p:cNvGrpSpPr/>
          <p:nvPr/>
        </p:nvGrpSpPr>
        <p:grpSpPr>
          <a:xfrm rot="1440000">
            <a:off x="6912922" y="2493948"/>
            <a:ext cx="290286" cy="684000"/>
            <a:chOff x="-1886857" y="3661511"/>
            <a:chExt cx="290286" cy="1027860"/>
          </a:xfrm>
        </p:grpSpPr>
        <p:sp>
          <p:nvSpPr>
            <p:cNvPr id="7" name="Triángulo isósceles 6"/>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8" name="Conector recto 7"/>
            <p:cNvCxnSpPr>
              <a:stCxn id="7"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ángulo 8"/>
          <p:cNvSpPr/>
          <p:nvPr/>
        </p:nvSpPr>
        <p:spPr>
          <a:xfrm>
            <a:off x="6201408" y="303993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0" name="Grupo 9"/>
          <p:cNvGrpSpPr/>
          <p:nvPr/>
        </p:nvGrpSpPr>
        <p:grpSpPr>
          <a:xfrm rot="20160000" flipH="1">
            <a:off x="7786864" y="2486689"/>
            <a:ext cx="290286" cy="684000"/>
            <a:chOff x="-1886857" y="3661511"/>
            <a:chExt cx="290286" cy="1027860"/>
          </a:xfrm>
        </p:grpSpPr>
        <p:sp>
          <p:nvSpPr>
            <p:cNvPr id="11" name="Triángulo isósceles 1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2" name="Conector recto 11"/>
            <p:cNvCxnSpPr>
              <a:stCxn id="1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Rectángulo 12"/>
          <p:cNvSpPr/>
          <p:nvPr/>
        </p:nvSpPr>
        <p:spPr>
          <a:xfrm>
            <a:off x="7819386" y="3044814"/>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Gato</a:t>
            </a:r>
          </a:p>
        </p:txBody>
      </p:sp>
      <p:sp>
        <p:nvSpPr>
          <p:cNvPr id="1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16" name="CuadroTexto 15"/>
          <p:cNvSpPr txBox="1"/>
          <p:nvPr/>
        </p:nvSpPr>
        <p:spPr>
          <a:xfrm>
            <a:off x="4975828" y="5677608"/>
            <a:ext cx="4084640" cy="707886"/>
          </a:xfrm>
          <a:prstGeom prst="rect">
            <a:avLst/>
          </a:prstGeom>
          <a:noFill/>
        </p:spPr>
        <p:txBody>
          <a:bodyPr wrap="square" rtlCol="0">
            <a:spAutoFit/>
          </a:bodyPr>
          <a:lstStyle/>
          <a:p>
            <a:r>
              <a:rPr lang="es-AR" sz="2000" dirty="0">
                <a:solidFill>
                  <a:srgbClr val="FF0000"/>
                </a:solidFill>
                <a:latin typeface="Arial" panose="020B0604020202020204" pitchFamily="34" charset="0"/>
                <a:cs typeface="Arial" panose="020B0604020202020204" pitchFamily="34" charset="0"/>
              </a:rPr>
              <a:t>Error! El método </a:t>
            </a:r>
            <a:r>
              <a:rPr lang="es-AR" sz="2000" dirty="0">
                <a:solidFill>
                  <a:srgbClr val="FF0000"/>
                </a:solidFill>
                <a:latin typeface="Consolas" panose="020B0609020204030204" pitchFamily="49" charset="0"/>
                <a:cs typeface="Arial" panose="020B0604020202020204" pitchFamily="34" charset="0"/>
              </a:rPr>
              <a:t>ladrar</a:t>
            </a:r>
            <a:r>
              <a:rPr lang="es-AR" sz="2000" dirty="0">
                <a:solidFill>
                  <a:srgbClr val="FF0000"/>
                </a:solidFill>
                <a:latin typeface="Arial" panose="020B0604020202020204" pitchFamily="34" charset="0"/>
                <a:cs typeface="Arial" panose="020B0604020202020204" pitchFamily="34" charset="0"/>
              </a:rPr>
              <a:t>() no está definido ni en </a:t>
            </a:r>
            <a:r>
              <a:rPr lang="es-AR" sz="2000" dirty="0">
                <a:solidFill>
                  <a:srgbClr val="FF0000"/>
                </a:solidFill>
                <a:latin typeface="Consolas" panose="020B0609020204030204" pitchFamily="49" charset="0"/>
                <a:cs typeface="Arial" panose="020B0604020202020204" pitchFamily="34" charset="0"/>
              </a:rPr>
              <a:t>Gato</a:t>
            </a:r>
            <a:r>
              <a:rPr lang="es-AR" sz="2000" dirty="0">
                <a:solidFill>
                  <a:srgbClr val="FF0000"/>
                </a:solidFill>
                <a:latin typeface="Arial" panose="020B0604020202020204" pitchFamily="34" charset="0"/>
                <a:cs typeface="Arial" panose="020B0604020202020204" pitchFamily="34" charset="0"/>
              </a:rPr>
              <a:t> ni en </a:t>
            </a:r>
            <a:r>
              <a:rPr lang="es-AR" sz="2000" dirty="0">
                <a:solidFill>
                  <a:srgbClr val="FF0000"/>
                </a:solidFill>
                <a:latin typeface="Consolas" panose="020B0609020204030204" pitchFamily="49" charset="0"/>
                <a:cs typeface="Arial" panose="020B0604020202020204" pitchFamily="34" charset="0"/>
              </a:rPr>
              <a:t>Animal</a:t>
            </a:r>
            <a:r>
              <a:rPr lang="es-AR" sz="2000" dirty="0">
                <a:solidFill>
                  <a:srgbClr val="FF0000"/>
                </a:solidFill>
                <a:latin typeface="Arial" panose="020B0604020202020204" pitchFamily="34" charset="0"/>
                <a:cs typeface="Arial" panose="020B0604020202020204" pitchFamily="34" charset="0"/>
              </a:rPr>
              <a:t>.</a:t>
            </a:r>
          </a:p>
        </p:txBody>
      </p:sp>
      <p:sp>
        <p:nvSpPr>
          <p:cNvPr id="18" name="CuadroTexto 17"/>
          <p:cNvSpPr txBox="1"/>
          <p:nvPr/>
        </p:nvSpPr>
        <p:spPr>
          <a:xfrm>
            <a:off x="5852117" y="496048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¿Y ahora?</a:t>
            </a:r>
          </a:p>
        </p:txBody>
      </p:sp>
      <p:sp>
        <p:nvSpPr>
          <p:cNvPr id="19" name="Rectángulo 18"/>
          <p:cNvSpPr/>
          <p:nvPr/>
        </p:nvSpPr>
        <p:spPr>
          <a:xfrm>
            <a:off x="-1" y="1946144"/>
            <a:ext cx="4975828" cy="45397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comer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"Comiendo..."</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Perro</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ladrar</a:t>
            </a:r>
            <a:r>
              <a:rPr lang="es-AR" sz="1700" dirty="0">
                <a:solidFill>
                  <a:srgbClr val="666600"/>
                </a:solidFill>
                <a:latin typeface="Consolas" panose="020B0609020204030204" pitchFamily="49" charset="0"/>
              </a:rPr>
              <a:t>(){</a:t>
            </a:r>
          </a:p>
          <a:p>
            <a:r>
              <a:rPr lang="es-AR" sz="1700" dirty="0">
                <a:solidFill>
                  <a:srgbClr val="660066"/>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"Guau guau..."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p>
          <a:p>
            <a:r>
              <a:rPr lang="es-AR" sz="1700" dirty="0">
                <a:solidFill>
                  <a:srgbClr val="000000"/>
                </a:solidFill>
                <a:latin typeface="Consolas" panose="020B0609020204030204" pitchFamily="49" charset="0"/>
              </a:rPr>
              <a:t> </a:t>
            </a:r>
            <a:endParaRPr lang="es-AR" sz="1700" dirty="0"/>
          </a:p>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class</a:t>
            </a:r>
            <a:r>
              <a:rPr lang="es-AR" sz="1700" dirty="0">
                <a:solidFill>
                  <a:srgbClr val="000000"/>
                </a:solidFill>
                <a:latin typeface="Consolas" panose="020B0609020204030204" pitchFamily="49" charset="0"/>
              </a:rPr>
              <a:t> </a:t>
            </a:r>
            <a:r>
              <a:rPr lang="es-AR" sz="1700" dirty="0" err="1">
                <a:solidFill>
                  <a:srgbClr val="660066"/>
                </a:solidFill>
                <a:latin typeface="Consolas" panose="020B0609020204030204" pitchFamily="49" charset="0"/>
              </a:rPr>
              <a:t>Cat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extends</a:t>
            </a:r>
            <a:r>
              <a:rPr lang="es-AR" sz="1700" dirty="0">
                <a:solidFill>
                  <a:srgbClr val="000000"/>
                </a:solidFill>
                <a:latin typeface="Consolas" panose="020B0609020204030204" pitchFamily="49" charset="0"/>
              </a:rPr>
              <a:t> </a:t>
            </a:r>
            <a:r>
              <a:rPr lang="es-AR" sz="1700" dirty="0">
                <a:solidFill>
                  <a:srgbClr val="660066"/>
                </a:solidFill>
                <a:latin typeface="Consolas" panose="020B0609020204030204" pitchFamily="49" charset="0"/>
              </a:rPr>
              <a:t>Animal</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void</a:t>
            </a:r>
            <a:r>
              <a:rPr lang="es-AR" sz="1700" dirty="0">
                <a:solidFill>
                  <a:srgbClr val="000000"/>
                </a:solidFill>
                <a:latin typeface="Consolas" panose="020B0609020204030204" pitchFamily="49" charset="0"/>
              </a:rPr>
              <a:t> maullar</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err="1">
                <a:solidFill>
                  <a:srgbClr val="660066"/>
                </a:solidFill>
                <a:latin typeface="Consolas" panose="020B0609020204030204" pitchFamily="49" charset="0"/>
              </a:rPr>
              <a:t>System</a:t>
            </a:r>
            <a:r>
              <a:rPr lang="es-AR" sz="1700" dirty="0" err="1">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out</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println</a:t>
            </a:r>
            <a:r>
              <a:rPr lang="es-AR" sz="1700" dirty="0">
                <a:solidFill>
                  <a:srgbClr val="666600"/>
                </a:solidFill>
                <a:latin typeface="Consolas" panose="020B0609020204030204" pitchFamily="49" charset="0"/>
              </a:rPr>
              <a:t>(</a:t>
            </a:r>
            <a:r>
              <a:rPr lang="es-AR" sz="1700" dirty="0">
                <a:solidFill>
                  <a:srgbClr val="008800"/>
                </a:solidFill>
                <a:latin typeface="Consolas" panose="020B0609020204030204" pitchFamily="49" charset="0"/>
              </a:rPr>
              <a:t>"Miau miau..."</a:t>
            </a:r>
            <a:r>
              <a:rPr lang="es-AR" sz="1700" dirty="0">
                <a:solidFill>
                  <a:srgbClr val="666600"/>
                </a:solidFill>
                <a:latin typeface="Consolas" panose="020B0609020204030204" pitchFamily="49" charset="0"/>
              </a:rPr>
              <a:t>);</a:t>
            </a:r>
          </a:p>
          <a:p>
            <a:r>
              <a:rPr lang="es-AR" sz="1700" dirty="0">
                <a:solidFill>
                  <a:srgbClr val="666600"/>
                </a:solidFill>
                <a:latin typeface="Consolas" panose="020B0609020204030204" pitchFamily="49" charset="0"/>
              </a:rPr>
              <a:t>  }</a:t>
            </a:r>
            <a:r>
              <a:rPr lang="es-AR" sz="1700" dirty="0">
                <a:solidFill>
                  <a:srgbClr val="000000"/>
                </a:solidFill>
                <a:latin typeface="Consolas" panose="020B0609020204030204" pitchFamily="49" charset="0"/>
              </a:rPr>
              <a:t>  </a:t>
            </a:r>
            <a:endParaRPr lang="es-AR" sz="1700" dirty="0"/>
          </a:p>
          <a:p>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p:txBody>
      </p:sp>
      <p:sp>
        <p:nvSpPr>
          <p:cNvPr id="20" name="Rectángulo 19"/>
          <p:cNvSpPr/>
          <p:nvPr/>
        </p:nvSpPr>
        <p:spPr>
          <a:xfrm>
            <a:off x="4767114" y="3755695"/>
            <a:ext cx="4508318" cy="1477328"/>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0066"/>
                </a:solidFill>
                <a:latin typeface="Consolas" panose="020B0609020204030204" pitchFamily="49" charset="0"/>
              </a:rPr>
              <a:t>  Gato</a:t>
            </a:r>
            <a:r>
              <a:rPr lang="es-AR" sz="1500" dirty="0">
                <a:solidFill>
                  <a:srgbClr val="000000"/>
                </a:solidFill>
                <a:latin typeface="Consolas" panose="020B0609020204030204" pitchFamily="49" charset="0"/>
              </a:rPr>
              <a:t> c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Gato</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maullar</a:t>
            </a:r>
            <a:r>
              <a:rPr lang="es-AR" sz="1500" dirty="0">
                <a:solidFill>
                  <a:srgbClr val="666600"/>
                </a:solidFill>
                <a:latin typeface="Consolas" panose="020B0609020204030204" pitchFamily="49" charset="0"/>
              </a:rPr>
              <a:t>();</a:t>
            </a:r>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ladrar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c</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comer</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endParaRPr lang="es-AR" sz="1500" dirty="0"/>
          </a:p>
          <a:p>
            <a:r>
              <a:rPr lang="es-AR" sz="1500" dirty="0">
                <a:solidFill>
                  <a:srgbClr val="666600"/>
                </a:solidFill>
                <a:latin typeface="Consolas" panose="020B0609020204030204" pitchFamily="49" charset="0"/>
              </a:rPr>
              <a:t>} </a:t>
            </a:r>
            <a:endParaRPr lang="es-AR" sz="1500" dirty="0"/>
          </a:p>
        </p:txBody>
      </p:sp>
      <p:cxnSp>
        <p:nvCxnSpPr>
          <p:cNvPr id="17" name="Conector curvado 16"/>
          <p:cNvCxnSpPr/>
          <p:nvPr/>
        </p:nvCxnSpPr>
        <p:spPr>
          <a:xfrm rot="10800000">
            <a:off x="6289946" y="4615544"/>
            <a:ext cx="701047" cy="344945"/>
          </a:xfrm>
          <a:prstGeom prst="curvedConnector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6204751"/>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br>
              <a:rPr lang="es-AR" dirty="0"/>
            </a:br>
            <a:r>
              <a:rPr lang="es-AR" sz="2800" i="1" dirty="0"/>
              <a:t>Herencia Múltiple</a:t>
            </a:r>
          </a:p>
        </p:txBody>
      </p:sp>
      <p:sp>
        <p:nvSpPr>
          <p:cNvPr id="3" name="Marcador de contenido 2"/>
          <p:cNvSpPr>
            <a:spLocks noGrp="1"/>
          </p:cNvSpPr>
          <p:nvPr>
            <p:ph idx="1"/>
          </p:nvPr>
        </p:nvSpPr>
        <p:spPr/>
        <p:txBody>
          <a:bodyPr>
            <a:normAutofit/>
          </a:bodyPr>
          <a:lstStyle/>
          <a:p>
            <a:endParaRPr lang="es-AR" dirty="0"/>
          </a:p>
          <a:p>
            <a:endParaRPr lang="es-AR" dirty="0"/>
          </a:p>
          <a:p>
            <a:r>
              <a:rPr lang="es-AR" dirty="0"/>
              <a:t>Si las clases A y B tienen el mismo método y se lo invoca desde una instancia de C.</a:t>
            </a:r>
          </a:p>
          <a:p>
            <a:endParaRPr lang="es-AR" dirty="0"/>
          </a:p>
          <a:p>
            <a:r>
              <a:rPr lang="es-AR" dirty="0"/>
              <a:t>¿Qué método se invoca? ¿El de A o el de B?</a:t>
            </a:r>
          </a:p>
          <a:p>
            <a:endParaRPr lang="es-AR" dirty="0"/>
          </a:p>
          <a:p>
            <a:pPr marL="0" indent="0" algn="ctr">
              <a:buNone/>
            </a:pPr>
            <a:r>
              <a:rPr lang="es-AR" dirty="0">
                <a:solidFill>
                  <a:srgbClr val="FF0000"/>
                </a:solidFill>
              </a:rPr>
              <a:t>La herencia </a:t>
            </a:r>
            <a:r>
              <a:rPr lang="es-AR" dirty="0" err="1">
                <a:solidFill>
                  <a:srgbClr val="FF0000"/>
                </a:solidFill>
              </a:rPr>
              <a:t>multiple</a:t>
            </a:r>
            <a:r>
              <a:rPr lang="es-AR" dirty="0">
                <a:solidFill>
                  <a:srgbClr val="FF0000"/>
                </a:solidFill>
              </a:rPr>
              <a:t> puede generar AMBIGÜEDAD!</a:t>
            </a:r>
          </a:p>
        </p:txBody>
      </p:sp>
      <p:sp>
        <p:nvSpPr>
          <p:cNvPr id="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6" name="Rectángulo 5"/>
          <p:cNvSpPr/>
          <p:nvPr/>
        </p:nvSpPr>
        <p:spPr>
          <a:xfrm>
            <a:off x="7229540" y="2750358"/>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t>
            </a:r>
          </a:p>
        </p:txBody>
      </p:sp>
      <p:grpSp>
        <p:nvGrpSpPr>
          <p:cNvPr id="7" name="Grupo 6"/>
          <p:cNvGrpSpPr/>
          <p:nvPr/>
        </p:nvGrpSpPr>
        <p:grpSpPr>
          <a:xfrm rot="1440000">
            <a:off x="8093476" y="2090513"/>
            <a:ext cx="290286" cy="684000"/>
            <a:chOff x="-1886857" y="3661511"/>
            <a:chExt cx="290286" cy="1027860"/>
          </a:xfrm>
        </p:grpSpPr>
        <p:sp>
          <p:nvSpPr>
            <p:cNvPr id="8" name="Triángulo isósceles 7"/>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9" name="Conector recto 8"/>
            <p:cNvCxnSpPr>
              <a:stCxn id="8"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Rectángulo 9"/>
          <p:cNvSpPr/>
          <p:nvPr/>
        </p:nvSpPr>
        <p:spPr>
          <a:xfrm>
            <a:off x="6439958" y="1767840"/>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11" name="Grupo 10"/>
          <p:cNvGrpSpPr/>
          <p:nvPr/>
        </p:nvGrpSpPr>
        <p:grpSpPr>
          <a:xfrm rot="20160000" flipH="1">
            <a:off x="7238232" y="2107438"/>
            <a:ext cx="290286" cy="684000"/>
            <a:chOff x="-1886857" y="3661511"/>
            <a:chExt cx="290286" cy="1027860"/>
          </a:xfrm>
        </p:grpSpPr>
        <p:sp>
          <p:nvSpPr>
            <p:cNvPr id="12" name="Triángulo isósceles 11"/>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3" name="Conector recto 12"/>
            <p:cNvCxnSpPr>
              <a:stCxn id="12"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Rectángulo 13"/>
          <p:cNvSpPr/>
          <p:nvPr/>
        </p:nvSpPr>
        <p:spPr>
          <a:xfrm>
            <a:off x="8057936" y="1772720"/>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spTree>
    <p:extLst>
      <p:ext uri="{BB962C8B-B14F-4D97-AF65-F5344CB8AC3E}">
        <p14:creationId xmlns:p14="http://schemas.microsoft.com/office/powerpoint/2010/main" val="1228045373"/>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Herencia en Java</a:t>
            </a:r>
            <a:br>
              <a:rPr lang="es-AR" dirty="0"/>
            </a:br>
            <a:r>
              <a:rPr lang="es-AR" sz="2800" i="1" dirty="0"/>
              <a:t>Herencia Múltiple</a:t>
            </a:r>
          </a:p>
        </p:txBody>
      </p:sp>
      <p:sp>
        <p:nvSpPr>
          <p:cNvPr id="4" name="Marcador de pie de página 3"/>
          <p:cNvSpPr>
            <a:spLocks noGrp="1"/>
          </p:cNvSpPr>
          <p:nvPr>
            <p:ph type="ftr" sz="quarter" idx="11"/>
          </p:nvPr>
        </p:nvSpPr>
        <p:spPr>
          <a:xfrm>
            <a:off x="-1" y="6575425"/>
            <a:ext cx="3410857" cy="365125"/>
          </a:xfrm>
        </p:spPr>
        <p:txBody>
          <a:bodyPr/>
          <a:lstStyle/>
          <a:p>
            <a:r>
              <a:rPr lang="es-AR" dirty="0"/>
              <a:t>Módulo 2: Programación Orientada a Objetos</a:t>
            </a:r>
          </a:p>
        </p:txBody>
      </p:sp>
      <p:sp>
        <p:nvSpPr>
          <p:cNvPr id="6" name="Rectángulo 5"/>
          <p:cNvSpPr/>
          <p:nvPr/>
        </p:nvSpPr>
        <p:spPr>
          <a:xfrm>
            <a:off x="7229540" y="2750358"/>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a:t>
            </a:r>
          </a:p>
        </p:txBody>
      </p:sp>
      <p:grpSp>
        <p:nvGrpSpPr>
          <p:cNvPr id="7" name="Grupo 6"/>
          <p:cNvGrpSpPr/>
          <p:nvPr/>
        </p:nvGrpSpPr>
        <p:grpSpPr>
          <a:xfrm rot="1440000">
            <a:off x="8093476" y="2090513"/>
            <a:ext cx="290286" cy="684000"/>
            <a:chOff x="-1886857" y="3661511"/>
            <a:chExt cx="290286" cy="1027860"/>
          </a:xfrm>
        </p:grpSpPr>
        <p:sp>
          <p:nvSpPr>
            <p:cNvPr id="8" name="Triángulo isósceles 7"/>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9" name="Conector recto 8"/>
            <p:cNvCxnSpPr>
              <a:stCxn id="8"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Rectángulo 9"/>
          <p:cNvSpPr/>
          <p:nvPr/>
        </p:nvSpPr>
        <p:spPr>
          <a:xfrm>
            <a:off x="6439958" y="1767840"/>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a:t>
            </a:r>
          </a:p>
        </p:txBody>
      </p:sp>
      <p:grpSp>
        <p:nvGrpSpPr>
          <p:cNvPr id="11" name="Grupo 10"/>
          <p:cNvGrpSpPr/>
          <p:nvPr/>
        </p:nvGrpSpPr>
        <p:grpSpPr>
          <a:xfrm rot="20160000" flipH="1">
            <a:off x="7238232" y="2107438"/>
            <a:ext cx="290286" cy="684000"/>
            <a:chOff x="-1886857" y="3661511"/>
            <a:chExt cx="290286" cy="1027860"/>
          </a:xfrm>
        </p:grpSpPr>
        <p:sp>
          <p:nvSpPr>
            <p:cNvPr id="12" name="Triángulo isósceles 11"/>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3" name="Conector recto 12"/>
            <p:cNvCxnSpPr>
              <a:stCxn id="12"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Rectángulo 13"/>
          <p:cNvSpPr/>
          <p:nvPr/>
        </p:nvSpPr>
        <p:spPr>
          <a:xfrm>
            <a:off x="8057936" y="1772720"/>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B</a:t>
            </a:r>
          </a:p>
        </p:txBody>
      </p:sp>
      <p:sp>
        <p:nvSpPr>
          <p:cNvPr id="15" name="Rectángulo 14"/>
          <p:cNvSpPr/>
          <p:nvPr/>
        </p:nvSpPr>
        <p:spPr>
          <a:xfrm>
            <a:off x="10992" y="2160000"/>
            <a:ext cx="4401351"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msg</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msg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“Mundo"</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6" name="Rectángulo 15"/>
          <p:cNvSpPr/>
          <p:nvPr/>
        </p:nvSpPr>
        <p:spPr>
          <a:xfrm>
            <a:off x="2509386" y="4805884"/>
            <a:ext cx="6380363"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C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880000"/>
                </a:solidFill>
                <a:latin typeface="Consolas" panose="020B0609020204030204" pitchFamily="49" charset="0"/>
              </a:rPr>
              <a:t>//si se pudiese</a:t>
            </a:r>
            <a:endParaRPr lang="es-AR" dirty="0"/>
          </a:p>
          <a:p>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C </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C</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obj</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msg</a:t>
            </a:r>
            <a:r>
              <a:rPr lang="es-AR" dirty="0">
                <a:solidFill>
                  <a:srgbClr val="666600"/>
                </a:solidFill>
                <a:latin typeface="Consolas" panose="020B0609020204030204" pitchFamily="49" charset="0"/>
              </a:rPr>
              <a:t>();</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9" name="CuadroTexto 18"/>
          <p:cNvSpPr txBox="1"/>
          <p:nvPr/>
        </p:nvSpPr>
        <p:spPr>
          <a:xfrm>
            <a:off x="5470588" y="5721295"/>
            <a:ext cx="2628926"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¿Qué método </a:t>
            </a:r>
            <a:r>
              <a:rPr lang="es-AR" sz="2000" dirty="0" err="1">
                <a:latin typeface="Consolas" panose="020B0609020204030204" pitchFamily="49" charset="0"/>
                <a:cs typeface="Arial" panose="020B0604020202020204" pitchFamily="34" charset="0"/>
              </a:rPr>
              <a:t>msg</a:t>
            </a:r>
            <a:r>
              <a:rPr lang="es-AR" sz="2000" dirty="0">
                <a:latin typeface="Consolas" panose="020B0609020204030204" pitchFamily="49" charset="0"/>
                <a:cs typeface="Arial" panose="020B0604020202020204" pitchFamily="34" charset="0"/>
              </a:rPr>
              <a:t>() </a:t>
            </a:r>
            <a:r>
              <a:rPr lang="es-AR" sz="2000" dirty="0">
                <a:latin typeface="Arial" panose="020B0604020202020204" pitchFamily="34" charset="0"/>
                <a:cs typeface="Arial" panose="020B0604020202020204" pitchFamily="34" charset="0"/>
              </a:rPr>
              <a:t>se invocaría?</a:t>
            </a:r>
          </a:p>
        </p:txBody>
      </p:sp>
      <p:sp>
        <p:nvSpPr>
          <p:cNvPr id="20" name="Rectángulo redondeado 19"/>
          <p:cNvSpPr/>
          <p:nvPr/>
        </p:nvSpPr>
        <p:spPr>
          <a:xfrm>
            <a:off x="2979022" y="5620761"/>
            <a:ext cx="1433321"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22" name="Conector curvado 21"/>
          <p:cNvCxnSpPr/>
          <p:nvPr/>
        </p:nvCxnSpPr>
        <p:spPr>
          <a:xfrm rot="10800000">
            <a:off x="2772845" y="2551913"/>
            <a:ext cx="4260497" cy="3211561"/>
          </a:xfrm>
          <a:prstGeom prst="curvedConnector3">
            <a:avLst>
              <a:gd name="adj1" fmla="val -97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ector curvado 23"/>
          <p:cNvCxnSpPr/>
          <p:nvPr/>
        </p:nvCxnSpPr>
        <p:spPr>
          <a:xfrm rot="10800000">
            <a:off x="2888235" y="4257546"/>
            <a:ext cx="3530773" cy="1521144"/>
          </a:xfrm>
          <a:prstGeom prst="curvedConnector3">
            <a:avLst>
              <a:gd name="adj1" fmla="val -717"/>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7421695"/>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Error de Compilación</a:t>
            </a:r>
          </a:p>
        </p:txBody>
      </p:sp>
      <p:sp>
        <p:nvSpPr>
          <p:cNvPr id="3" name="Marcador de contenido 2"/>
          <p:cNvSpPr>
            <a:spLocks noGrp="1"/>
          </p:cNvSpPr>
          <p:nvPr>
            <p:ph idx="1"/>
          </p:nvPr>
        </p:nvSpPr>
        <p:spPr>
          <a:xfrm>
            <a:off x="0" y="2160000"/>
            <a:ext cx="9144000" cy="4351338"/>
          </a:xfrm>
        </p:spPr>
        <p:txBody>
          <a:bodyPr/>
          <a:lstStyle/>
          <a:p>
            <a:pPr marL="0" indent="0" algn="ctr">
              <a:buNone/>
            </a:pPr>
            <a:r>
              <a:rPr lang="es-AR" sz="2400" dirty="0"/>
              <a:t>El código tiene errores de compilación. ¿Por qué?</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164</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2" name="Rectángulo 11"/>
          <p:cNvSpPr/>
          <p:nvPr/>
        </p:nvSpPr>
        <p:spPr>
          <a:xfrm>
            <a:off x="203200" y="2887682"/>
            <a:ext cx="4572000" cy="3139321"/>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X</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Y</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Z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Y</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2084089096"/>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Error de Compilación</a:t>
            </a:r>
          </a:p>
        </p:txBody>
      </p:sp>
      <p:sp>
        <p:nvSpPr>
          <p:cNvPr id="3" name="Marcador de contenido 2"/>
          <p:cNvSpPr>
            <a:spLocks noGrp="1"/>
          </p:cNvSpPr>
          <p:nvPr>
            <p:ph idx="1"/>
          </p:nvPr>
        </p:nvSpPr>
        <p:spPr>
          <a:xfrm>
            <a:off x="0" y="2160000"/>
            <a:ext cx="9144000" cy="4351338"/>
          </a:xfrm>
        </p:spPr>
        <p:txBody>
          <a:bodyPr/>
          <a:lstStyle/>
          <a:p>
            <a:pPr marL="0" indent="0" algn="ctr">
              <a:buNone/>
            </a:pPr>
            <a:r>
              <a:rPr lang="es-AR" sz="2400" dirty="0"/>
              <a:t>El código tiene errores de compilación. ¿Por qué?</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165</a:t>
            </a:fld>
            <a:endParaRPr lang="es-AR" dirty="0"/>
          </a:p>
        </p:txBody>
      </p:sp>
      <p:sp>
        <p:nvSpPr>
          <p:cNvPr id="10" name="Rectángulo 9"/>
          <p:cNvSpPr/>
          <p:nvPr/>
        </p:nvSpPr>
        <p:spPr>
          <a:xfrm>
            <a:off x="4365609" y="3827837"/>
            <a:ext cx="4572000" cy="1015663"/>
          </a:xfrm>
          <a:prstGeom prst="rect">
            <a:avLst/>
          </a:prstGeom>
        </p:spPr>
        <p:txBody>
          <a:bodyPr>
            <a:spAutoFit/>
          </a:bodyPr>
          <a:lstStyle/>
          <a:p>
            <a:pPr algn="ctr"/>
            <a:r>
              <a:rPr lang="es-AR" sz="2000" dirty="0">
                <a:solidFill>
                  <a:srgbClr val="FF0000"/>
                </a:solidFill>
                <a:latin typeface="Arial" panose="020B0604020202020204" pitchFamily="34" charset="0"/>
                <a:cs typeface="Arial" panose="020B0604020202020204" pitchFamily="34" charset="0"/>
              </a:rPr>
              <a:t>En Java una clase no puede extender a más de una clase. La clase Z está extendiendo DOS clases, X e Y.</a:t>
            </a:r>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2" name="Rectángulo 11"/>
          <p:cNvSpPr/>
          <p:nvPr/>
        </p:nvSpPr>
        <p:spPr>
          <a:xfrm>
            <a:off x="203200" y="2887682"/>
            <a:ext cx="4572000" cy="3139321"/>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X</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Y</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Z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Y</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9" name="Rectángulo redondeado 8"/>
          <p:cNvSpPr/>
          <p:nvPr/>
        </p:nvSpPr>
        <p:spPr>
          <a:xfrm>
            <a:off x="1055879" y="5106534"/>
            <a:ext cx="2703321" cy="31661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501601679"/>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166</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0" y="2014964"/>
            <a:ext cx="4572000" cy="2585323"/>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a:t>
            </a: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getI</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20;</a:t>
            </a:r>
            <a:endParaRPr lang="es-AR" dirty="0"/>
          </a:p>
          <a:p>
            <a:r>
              <a:rPr lang="es-AR" dirty="0">
                <a:solidFill>
                  <a:srgbClr val="000000"/>
                </a:solidFill>
                <a:latin typeface="Consolas" panose="020B0609020204030204" pitchFamily="49" charset="0"/>
              </a:rPr>
              <a:t>}</a:t>
            </a:r>
          </a:p>
        </p:txBody>
      </p:sp>
      <p:sp>
        <p:nvSpPr>
          <p:cNvPr id="16" name="Rectángulo 15"/>
          <p:cNvSpPr/>
          <p:nvPr/>
        </p:nvSpPr>
        <p:spPr>
          <a:xfrm>
            <a:off x="4113993" y="2915443"/>
            <a:ext cx="5753907" cy="1077218"/>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 </a:t>
            </a:r>
            <a:r>
              <a:rPr lang="es-AR" sz="1600" dirty="0" err="1">
                <a:solidFill>
                  <a:srgbClr val="000000"/>
                </a:solidFill>
                <a:latin typeface="Consolas" panose="020B0609020204030204" pitchFamily="49" charset="0"/>
              </a:rPr>
              <a:t>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getI</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226175725"/>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167</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2" name="Rectángulo 11"/>
          <p:cNvSpPr/>
          <p:nvPr/>
        </p:nvSpPr>
        <p:spPr>
          <a:xfrm>
            <a:off x="6112054" y="4525522"/>
            <a:ext cx="470000" cy="400110"/>
          </a:xfrm>
          <a:prstGeom prst="rect">
            <a:avLst/>
          </a:prstGeom>
        </p:spPr>
        <p:txBody>
          <a:bodyPr wrap="none">
            <a:spAutoFit/>
          </a:bodyPr>
          <a:lstStyle/>
          <a:p>
            <a:r>
              <a:rPr lang="es-AR" sz="2000" dirty="0">
                <a:solidFill>
                  <a:srgbClr val="FF0000"/>
                </a:solidFill>
                <a:latin typeface="Arial" panose="020B0604020202020204" pitchFamily="34" charset="0"/>
                <a:cs typeface="Arial" panose="020B0604020202020204" pitchFamily="34" charset="0"/>
              </a:rPr>
              <a:t>10</a:t>
            </a:r>
          </a:p>
        </p:txBody>
      </p:sp>
      <p:sp>
        <p:nvSpPr>
          <p:cNvPr id="14" name="CuadroTexto 13"/>
          <p:cNvSpPr txBox="1"/>
          <p:nvPr/>
        </p:nvSpPr>
        <p:spPr>
          <a:xfrm>
            <a:off x="2679700" y="5317476"/>
            <a:ext cx="6223000" cy="1015663"/>
          </a:xfrm>
          <a:prstGeom prst="rect">
            <a:avLst/>
          </a:prstGeom>
          <a:noFill/>
        </p:spPr>
        <p:txBody>
          <a:bodyPr wrap="square" rtlCol="0">
            <a:spAutoFit/>
          </a:bodyPr>
          <a:lstStyle/>
          <a:p>
            <a:pPr algn="ct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oculta el atributo de </a:t>
            </a:r>
            <a:r>
              <a:rPr lang="es-AR" sz="2000" dirty="0">
                <a:solidFill>
                  <a:srgbClr val="FF0000"/>
                </a:solidFill>
                <a:latin typeface="Consolas" panose="020B0609020204030204" pitchFamily="49" charset="0"/>
                <a:cs typeface="Arial" panose="020B0604020202020204" pitchFamily="34" charset="0"/>
              </a:rPr>
              <a:t>A</a:t>
            </a:r>
            <a:r>
              <a:rPr lang="es-AR" sz="2000" dirty="0">
                <a:solidFill>
                  <a:srgbClr val="FF0000"/>
                </a:solidFill>
                <a:latin typeface="Arial" panose="020B0604020202020204" pitchFamily="34" charset="0"/>
                <a:cs typeface="Arial" panose="020B0604020202020204" pitchFamily="34" charset="0"/>
              </a:rPr>
              <a:t>, no lo modifica. Para acceder al valor de </a:t>
            </a: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es necesario o sobre-escribir </a:t>
            </a:r>
            <a:r>
              <a:rPr lang="es-AR" sz="2000" dirty="0" err="1">
                <a:solidFill>
                  <a:srgbClr val="FF0000"/>
                </a:solidFill>
                <a:latin typeface="Consolas" panose="020B0609020204030204" pitchFamily="49" charset="0"/>
                <a:cs typeface="Arial" panose="020B0604020202020204" pitchFamily="34" charset="0"/>
              </a:rPr>
              <a:t>getI</a:t>
            </a:r>
            <a:r>
              <a:rPr lang="es-AR" sz="2000" dirty="0">
                <a:solidFill>
                  <a:srgbClr val="FF0000"/>
                </a:solidFill>
                <a:latin typeface="Consolas" panose="020B0609020204030204" pitchFamily="49" charset="0"/>
                <a:cs typeface="Arial" panose="020B0604020202020204" pitchFamily="34" charset="0"/>
              </a:rPr>
              <a:t>() </a:t>
            </a:r>
            <a:r>
              <a:rPr lang="es-AR" sz="2000" dirty="0">
                <a:solidFill>
                  <a:srgbClr val="FF0000"/>
                </a:solidFill>
                <a:latin typeface="Arial" panose="020B0604020202020204" pitchFamily="34" charset="0"/>
                <a:cs typeface="Arial" panose="020B0604020202020204" pitchFamily="34" charset="0"/>
              </a:rPr>
              <a:t>en </a:t>
            </a: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o acceder explícitamente con </a:t>
            </a:r>
            <a:r>
              <a:rPr lang="es-AR" sz="2000" dirty="0">
                <a:solidFill>
                  <a:srgbClr val="FF0000"/>
                </a:solidFill>
                <a:latin typeface="Consolas" panose="020B0609020204030204" pitchFamily="49" charset="0"/>
                <a:cs typeface="Arial" panose="020B0604020202020204" pitchFamily="34" charset="0"/>
              </a:rPr>
              <a:t>((B)a).i</a:t>
            </a:r>
          </a:p>
        </p:txBody>
      </p:sp>
      <p:sp>
        <p:nvSpPr>
          <p:cNvPr id="15" name="Rectángulo 14"/>
          <p:cNvSpPr/>
          <p:nvPr/>
        </p:nvSpPr>
        <p:spPr>
          <a:xfrm>
            <a:off x="0" y="2014964"/>
            <a:ext cx="4572000" cy="2585323"/>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a:t>
            </a: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getI</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20;</a:t>
            </a:r>
            <a:endParaRPr lang="es-AR" dirty="0"/>
          </a:p>
          <a:p>
            <a:r>
              <a:rPr lang="es-AR" dirty="0">
                <a:solidFill>
                  <a:srgbClr val="000000"/>
                </a:solidFill>
                <a:latin typeface="Consolas" panose="020B0609020204030204" pitchFamily="49" charset="0"/>
              </a:rPr>
              <a:t>}</a:t>
            </a:r>
          </a:p>
        </p:txBody>
      </p:sp>
      <p:sp>
        <p:nvSpPr>
          <p:cNvPr id="16" name="Rectángulo 15"/>
          <p:cNvSpPr/>
          <p:nvPr/>
        </p:nvSpPr>
        <p:spPr>
          <a:xfrm>
            <a:off x="4113993" y="2915443"/>
            <a:ext cx="5753907" cy="1077218"/>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 </a:t>
            </a:r>
            <a:r>
              <a:rPr lang="es-AR" sz="1600" dirty="0" err="1">
                <a:solidFill>
                  <a:srgbClr val="000000"/>
                </a:solidFill>
                <a:latin typeface="Consolas" panose="020B0609020204030204" pitchFamily="49" charset="0"/>
              </a:rPr>
              <a:t>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getI</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1427632946"/>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2" name="Título 1"/>
          <p:cNvSpPr>
            <a:spLocks noGrp="1"/>
          </p:cNvSpPr>
          <p:nvPr>
            <p:ph type="title"/>
          </p:nvPr>
        </p:nvSpPr>
        <p:spPr/>
        <p:txBody>
          <a:bodyPr/>
          <a:lstStyle/>
          <a:p>
            <a:r>
              <a:rPr lang="es-AR" b="1" dirty="0"/>
              <a:t>Analizando la Ejecución…</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168</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9" name="Rectángulo 8"/>
          <p:cNvSpPr/>
          <p:nvPr/>
        </p:nvSpPr>
        <p:spPr>
          <a:xfrm>
            <a:off x="-1" y="2580894"/>
            <a:ext cx="5202685"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X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metodoEstatico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t>
            </a:r>
            <a:r>
              <a:rPr lang="es-AR" dirty="0" err="1">
                <a:solidFill>
                  <a:srgbClr val="008800"/>
                </a:solidFill>
                <a:latin typeface="Consolas" panose="020B0609020204030204" pitchFamily="49" charset="0"/>
              </a:rPr>
              <a:t>Class</a:t>
            </a:r>
            <a:r>
              <a:rPr lang="es-AR" dirty="0">
                <a:solidFill>
                  <a:srgbClr val="008800"/>
                </a:solidFill>
                <a:latin typeface="Consolas" panose="020B0609020204030204" pitchFamily="49" charset="0"/>
              </a:rPr>
              <a:t> X"</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Y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X</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metodoEstatico</a:t>
            </a:r>
            <a:r>
              <a:rPr lang="es-AR" dirty="0">
                <a:solidFill>
                  <a:srgbClr val="666600"/>
                </a:solidFill>
                <a:latin typeface="Consolas" panose="020B0609020204030204" pitchFamily="49" charset="0"/>
              </a:rPr>
              <a:t>()</a:t>
            </a:r>
            <a:r>
              <a:rPr lang="es-AR" dirty="0"/>
              <a:t> </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t>
            </a:r>
            <a:r>
              <a:rPr lang="es-AR" dirty="0" err="1">
                <a:solidFill>
                  <a:srgbClr val="008800"/>
                </a:solidFill>
                <a:latin typeface="Consolas" panose="020B0609020204030204" pitchFamily="49" charset="0"/>
              </a:rPr>
              <a:t>Class</a:t>
            </a:r>
            <a:r>
              <a:rPr lang="es-AR" dirty="0">
                <a:solidFill>
                  <a:srgbClr val="008800"/>
                </a:solidFill>
                <a:latin typeface="Consolas" panose="020B0609020204030204" pitchFamily="49" charset="0"/>
              </a:rPr>
              <a:t> Y"</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p:txBody>
      </p:sp>
      <p:sp>
        <p:nvSpPr>
          <p:cNvPr id="12" name="Rectángulo 11"/>
          <p:cNvSpPr/>
          <p:nvPr/>
        </p:nvSpPr>
        <p:spPr>
          <a:xfrm>
            <a:off x="1885950" y="5521905"/>
            <a:ext cx="5200618"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Y</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staticMethod</a:t>
            </a:r>
            <a:r>
              <a:rPr lang="es-AR" dirty="0">
                <a:solidFill>
                  <a:srgbClr val="666600"/>
                </a:solidFill>
                <a:latin typeface="Consolas" panose="020B0609020204030204" pitchFamily="49" charset="0"/>
              </a:rPr>
              <a:t>();</a:t>
            </a:r>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687507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WHILE</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16</a:t>
            </a:fld>
            <a:endParaRPr lang="es-ES_tradnl" dirty="0"/>
          </a:p>
        </p:txBody>
      </p:sp>
      <p:sp>
        <p:nvSpPr>
          <p:cNvPr id="8" name="Shape 228"/>
          <p:cNvSpPr txBox="1"/>
          <p:nvPr/>
        </p:nvSpPr>
        <p:spPr>
          <a:xfrm>
            <a:off x="628650" y="1254848"/>
            <a:ext cx="4968717" cy="3000000"/>
          </a:xfrm>
          <a:prstGeom prst="rect">
            <a:avLst/>
          </a:prstGeom>
          <a:noFill/>
          <a:ln>
            <a:noFill/>
          </a:ln>
        </p:spPr>
        <p:txBody>
          <a:bodyPr lIns="91425" tIns="91425" rIns="91425" bIns="91425" anchor="ctr" anchorCtr="0">
            <a:noAutofit/>
          </a:bodyPr>
          <a:lstStyle/>
          <a:p>
            <a:pPr lvl="0">
              <a:lnSpc>
                <a:spcPct val="115000"/>
              </a:lnSpc>
              <a:buClr>
                <a:schemeClr val="dk1"/>
              </a:buClr>
              <a:buSzPct val="50000"/>
            </a:pPr>
            <a:r>
              <a:rPr lang="es-AR" b="1" dirty="0" err="1">
                <a:solidFill>
                  <a:srgbClr val="FF3300"/>
                </a:solidFill>
                <a:latin typeface="Courier New"/>
                <a:ea typeface="Courier New"/>
                <a:cs typeface="Courier New"/>
                <a:sym typeface="Courier New"/>
              </a:rPr>
              <a:t>while</a:t>
            </a:r>
            <a:r>
              <a:rPr lang="es-AR" b="1" dirty="0">
                <a:solidFill>
                  <a:srgbClr val="FF3300"/>
                </a:solidFill>
                <a:latin typeface="Courier New"/>
                <a:ea typeface="Courier New"/>
                <a:cs typeface="Courier New"/>
                <a:sym typeface="Courier New"/>
              </a:rPr>
              <a:t> (</a:t>
            </a:r>
            <a:r>
              <a:rPr lang="es-AR" b="1" dirty="0" err="1">
                <a:solidFill>
                  <a:srgbClr val="FF3300"/>
                </a:solidFill>
                <a:latin typeface="Courier New"/>
                <a:ea typeface="Courier New"/>
                <a:cs typeface="Courier New"/>
                <a:sym typeface="Courier New"/>
              </a:rPr>
              <a:t>expresión_lógica</a:t>
            </a:r>
            <a:r>
              <a:rPr lang="es-AR" b="1" dirty="0">
                <a:solidFill>
                  <a:srgbClr val="FF3300"/>
                </a:solidFill>
                <a:latin typeface="Courier New"/>
                <a:ea typeface="Courier New"/>
                <a:cs typeface="Courier New"/>
                <a:sym typeface="Courier New"/>
              </a:rPr>
              <a:t>) {</a:t>
            </a:r>
          </a:p>
          <a:p>
            <a:pPr lvl="0">
              <a:lnSpc>
                <a:spcPct val="115000"/>
              </a:lnSpc>
              <a:buClr>
                <a:schemeClr val="dk1"/>
              </a:buClr>
              <a:buSzPct val="50000"/>
            </a:pPr>
            <a:r>
              <a:rPr lang="es-AR" b="1" dirty="0">
                <a:solidFill>
                  <a:srgbClr val="FF3300"/>
                </a:solidFill>
                <a:latin typeface="Courier New"/>
                <a:ea typeface="Courier New"/>
                <a:cs typeface="Courier New"/>
                <a:sym typeface="Courier New"/>
              </a:rPr>
              <a:t>  bloque de código</a:t>
            </a:r>
          </a:p>
          <a:p>
            <a:pPr lvl="0">
              <a:lnSpc>
                <a:spcPct val="115000"/>
              </a:lnSpc>
              <a:buClr>
                <a:schemeClr val="dk1"/>
              </a:buClr>
              <a:buSzPct val="50000"/>
            </a:pPr>
            <a:r>
              <a:rPr lang="es-AR" b="1" dirty="0">
                <a:solidFill>
                  <a:srgbClr val="FF3300"/>
                </a:solidFill>
                <a:latin typeface="Courier New"/>
                <a:ea typeface="Courier New"/>
                <a:cs typeface="Courier New"/>
                <a:sym typeface="Courier New"/>
              </a:rPr>
              <a:t>}</a:t>
            </a:r>
          </a:p>
        </p:txBody>
      </p:sp>
      <p:sp>
        <p:nvSpPr>
          <p:cNvPr id="2" name="Rectángulo 1"/>
          <p:cNvSpPr/>
          <p:nvPr/>
        </p:nvSpPr>
        <p:spPr>
          <a:xfrm>
            <a:off x="5516594" y="2115229"/>
            <a:ext cx="2971832" cy="941796"/>
          </a:xfrm>
          <a:prstGeom prst="rect">
            <a:avLst/>
          </a:prstGeom>
        </p:spPr>
        <p:txBody>
          <a:bodyPr wrap="square">
            <a:spAutoFit/>
          </a:bodyPr>
          <a:lstStyle/>
          <a:p>
            <a:pPr marL="76200" indent="0">
              <a:lnSpc>
                <a:spcPct val="115000"/>
              </a:lnSpc>
              <a:spcBef>
                <a:spcPts val="0"/>
              </a:spcBef>
              <a:buClr>
                <a:srgbClr val="292929"/>
              </a:buClr>
              <a:buSzPct val="100000"/>
              <a:buNone/>
            </a:pPr>
            <a:r>
              <a:rPr lang="es-AR" sz="1600" dirty="0">
                <a:solidFill>
                  <a:srgbClr val="292929"/>
                </a:solidFill>
                <a:latin typeface="Arial" panose="020B0604020202020204" pitchFamily="34" charset="0"/>
                <a:cs typeface="Arial" panose="020B0604020202020204" pitchFamily="34" charset="0"/>
              </a:rPr>
              <a:t>Un bucle </a:t>
            </a:r>
            <a:r>
              <a:rPr lang="es-AR" sz="1600" b="1" dirty="0" err="1">
                <a:solidFill>
                  <a:srgbClr val="FF3300"/>
                </a:solidFill>
                <a:latin typeface="Arial" panose="020B0604020202020204" pitchFamily="34" charset="0"/>
                <a:cs typeface="Arial" panose="020B0604020202020204" pitchFamily="34" charset="0"/>
              </a:rPr>
              <a:t>while</a:t>
            </a:r>
            <a:r>
              <a:rPr lang="es-AR" sz="1600" dirty="0">
                <a:solidFill>
                  <a:srgbClr val="292929"/>
                </a:solidFill>
                <a:latin typeface="Arial" panose="020B0604020202020204" pitchFamily="34" charset="0"/>
                <a:cs typeface="Arial" panose="020B0604020202020204" pitchFamily="34" charset="0"/>
              </a:rPr>
              <a:t> itera un bloque de código mientras una condición es verdadera</a:t>
            </a:r>
          </a:p>
        </p:txBody>
      </p:sp>
      <p:sp>
        <p:nvSpPr>
          <p:cNvPr id="10" name="Shape 419"/>
          <p:cNvSpPr txBox="1"/>
          <p:nvPr/>
        </p:nvSpPr>
        <p:spPr>
          <a:xfrm>
            <a:off x="1194150" y="3919398"/>
            <a:ext cx="6755700" cy="21135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fila = 0;</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b="1" dirty="0" err="1">
                <a:solidFill>
                  <a:srgbClr val="FF3300"/>
                </a:solidFill>
                <a:latin typeface="Courier New"/>
                <a:ea typeface="Courier New"/>
                <a:cs typeface="Courier New"/>
                <a:sym typeface="Courier New"/>
              </a:rPr>
              <a:t>while</a:t>
            </a:r>
            <a:r>
              <a:rPr lang="es-AR" sz="1600" b="1" dirty="0">
                <a:solidFill>
                  <a:srgbClr val="FF3300"/>
                </a:solidFill>
                <a:latin typeface="Courier New"/>
                <a:ea typeface="Courier New"/>
                <a:cs typeface="Courier New"/>
                <a:sym typeface="Courier New"/>
              </a:rPr>
              <a:t> </a:t>
            </a:r>
            <a:r>
              <a:rPr lang="es-AR" sz="1600" dirty="0">
                <a:solidFill>
                  <a:srgbClr val="292929"/>
                </a:solidFill>
                <a:latin typeface="Courier New"/>
                <a:ea typeface="Courier New"/>
                <a:cs typeface="Courier New"/>
                <a:sym typeface="Courier New"/>
              </a:rPr>
              <a:t>(fila &lt; 3){</a:t>
            </a:r>
          </a:p>
          <a:p>
            <a:pPr marL="457200" lvl="0" indent="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columna = 0;</a:t>
            </a:r>
          </a:p>
          <a:p>
            <a:pPr marL="457200" lvl="0" indent="457200" algn="just" rtl="0">
              <a:lnSpc>
                <a:spcPct val="115000"/>
              </a:lnSpc>
              <a:spcBef>
                <a:spcPts val="0"/>
              </a:spcBef>
              <a:buNone/>
            </a:pPr>
            <a:r>
              <a:rPr lang="es-AR" sz="1600" b="1" dirty="0" err="1">
                <a:solidFill>
                  <a:srgbClr val="FF3300"/>
                </a:solidFill>
                <a:latin typeface="Courier New"/>
                <a:ea typeface="Courier New"/>
                <a:cs typeface="Courier New"/>
                <a:sym typeface="Courier New"/>
              </a:rPr>
              <a:t>while</a:t>
            </a:r>
            <a:r>
              <a:rPr lang="es-AR" sz="1600" dirty="0">
                <a:solidFill>
                  <a:srgbClr val="292929"/>
                </a:solidFill>
                <a:latin typeface="Courier New"/>
                <a:ea typeface="Courier New"/>
                <a:cs typeface="Courier New"/>
                <a:sym typeface="Courier New"/>
              </a:rPr>
              <a:t> (columna &lt; 6) {</a:t>
            </a:r>
          </a:p>
          <a:p>
            <a:pPr marL="457200" lvl="0" indent="0" algn="just"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System.out.</a:t>
            </a:r>
            <a:r>
              <a:rPr lang="es-AR" sz="1600" b="1" dirty="0" err="1">
                <a:solidFill>
                  <a:srgbClr val="FF3300"/>
                </a:solidFill>
                <a:latin typeface="Courier New"/>
                <a:ea typeface="Courier New"/>
                <a:cs typeface="Courier New"/>
                <a:sym typeface="Courier New"/>
              </a:rPr>
              <a:t>print</a:t>
            </a:r>
            <a:r>
              <a:rPr lang="es-AR" sz="1600" b="1" dirty="0">
                <a:solidFill>
                  <a:srgbClr val="FF3300"/>
                </a:solidFill>
                <a:latin typeface="Courier New"/>
                <a:ea typeface="Courier New"/>
                <a:cs typeface="Courier New"/>
                <a:sym typeface="Courier New"/>
              </a:rPr>
              <a:t>(“#”)</a:t>
            </a:r>
            <a:r>
              <a:rPr lang="es-AR" sz="1600" dirty="0">
                <a:solidFill>
                  <a:srgbClr val="292929"/>
                </a:solidFill>
                <a:latin typeface="Courier New"/>
                <a:ea typeface="Courier New"/>
                <a:cs typeface="Courier New"/>
                <a:sym typeface="Courier New"/>
              </a:rPr>
              <a:t>;</a:t>
            </a:r>
          </a:p>
          <a:p>
            <a:pPr marL="457200" lvl="0" indent="0" algn="just" rtl="0">
              <a:lnSpc>
                <a:spcPct val="115000"/>
              </a:lnSpc>
              <a:spcBef>
                <a:spcPts val="0"/>
              </a:spcBef>
              <a:buNone/>
            </a:pPr>
            <a:r>
              <a:rPr lang="es-AR" sz="1600" dirty="0">
                <a:solidFill>
                  <a:srgbClr val="292929"/>
                </a:solidFill>
                <a:latin typeface="Courier New"/>
                <a:ea typeface="Courier New"/>
                <a:cs typeface="Courier New"/>
                <a:sym typeface="Courier New"/>
              </a:rPr>
              <a:t>    	columna ++;</a:t>
            </a:r>
          </a:p>
          <a:p>
            <a:pPr marL="457200" lvl="0" indent="457200" algn="just" rtl="0">
              <a:lnSpc>
                <a:spcPct val="115000"/>
              </a:lnSpc>
              <a:spcBef>
                <a:spcPts val="0"/>
              </a:spcBef>
              <a:buNone/>
            </a:pPr>
            <a:r>
              <a:rPr lang="es-AR" sz="1600" dirty="0">
                <a:solidFill>
                  <a:srgbClr val="292929"/>
                </a:solidFill>
                <a:latin typeface="Courier New"/>
                <a:ea typeface="Courier New"/>
                <a:cs typeface="Courier New"/>
                <a:sym typeface="Courier New"/>
              </a:rPr>
              <a:t>}</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System.out.</a:t>
            </a:r>
            <a:r>
              <a:rPr lang="es-AR" sz="1600" b="1" dirty="0" err="1">
                <a:solidFill>
                  <a:srgbClr val="FF3300"/>
                </a:solidFill>
                <a:latin typeface="Courier New"/>
                <a:ea typeface="Courier New"/>
                <a:cs typeface="Courier New"/>
                <a:sym typeface="Courier New"/>
              </a:rPr>
              <a:t>println</a:t>
            </a:r>
            <a:r>
              <a:rPr lang="es-AR" sz="1600" b="1" dirty="0">
                <a:solidFill>
                  <a:srgbClr val="FF3300"/>
                </a:solidFill>
                <a:latin typeface="Courier New"/>
                <a:ea typeface="Courier New"/>
                <a:cs typeface="Courier New"/>
                <a:sym typeface="Courier New"/>
              </a:rPr>
              <a:t>()</a:t>
            </a:r>
            <a:r>
              <a:rPr lang="es-AR" sz="1600" dirty="0">
                <a:solidFill>
                  <a:srgbClr val="292929"/>
                </a:solidFill>
                <a:latin typeface="Courier New"/>
                <a:ea typeface="Courier New"/>
                <a:cs typeface="Courier New"/>
                <a:sym typeface="Courier New"/>
              </a:rPr>
              <a:t>;</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 	fila++;</a:t>
            </a:r>
          </a:p>
          <a:p>
            <a:pPr lvl="0" rtl="0">
              <a:lnSpc>
                <a:spcPct val="115000"/>
              </a:lnSpc>
              <a:spcBef>
                <a:spcPts val="0"/>
              </a:spcBef>
              <a:buNone/>
            </a:pPr>
            <a:r>
              <a:rPr lang="es-AR" sz="1600" dirty="0">
                <a:solidFill>
                  <a:srgbClr val="292929"/>
                </a:solidFill>
                <a:latin typeface="Courier New"/>
                <a:ea typeface="Courier New"/>
                <a:cs typeface="Courier New"/>
                <a:sym typeface="Courier New"/>
              </a:rPr>
              <a:t>}</a:t>
            </a:r>
          </a:p>
        </p:txBody>
      </p:sp>
      <p:sp>
        <p:nvSpPr>
          <p:cNvPr id="3" name="Rectángulo 2"/>
          <p:cNvSpPr/>
          <p:nvPr/>
        </p:nvSpPr>
        <p:spPr>
          <a:xfrm>
            <a:off x="6460649" y="4290382"/>
            <a:ext cx="1489201" cy="1047979"/>
          </a:xfrm>
          <a:prstGeom prst="rect">
            <a:avLst/>
          </a:prstGeom>
        </p:spPr>
        <p:txBody>
          <a:bodyPr wrap="square">
            <a:spAutoFit/>
          </a:bodyPr>
          <a:lstStyle/>
          <a:p>
            <a:pPr lvl="1">
              <a:lnSpc>
                <a:spcPct val="115000"/>
              </a:lnSpc>
              <a:spcBef>
                <a:spcPts val="0"/>
              </a:spcBef>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a:p>
            <a:pPr lvl="1">
              <a:lnSpc>
                <a:spcPct val="115000"/>
              </a:lnSpc>
              <a:spcBef>
                <a:spcPts val="0"/>
              </a:spcBef>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a:p>
            <a:pPr lvl="1">
              <a:lnSpc>
                <a:spcPct val="115000"/>
              </a:lnSpc>
              <a:spcBef>
                <a:spcPts val="0"/>
              </a:spcBef>
              <a:buClr>
                <a:schemeClr val="dk1"/>
              </a:buClr>
              <a:buSzPct val="61111"/>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p:txBody>
      </p:sp>
    </p:spTree>
    <p:extLst>
      <p:ext uri="{BB962C8B-B14F-4D97-AF65-F5344CB8AC3E}">
        <p14:creationId xmlns:p14="http://schemas.microsoft.com/office/powerpoint/2010/main" val="187625228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169</a:t>
            </a:fld>
            <a:endParaRPr lang="es-AR" dirty="0"/>
          </a:p>
        </p:txBody>
      </p:sp>
      <p:pic>
        <p:nvPicPr>
          <p:cNvPr id="11"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2" name="Rectángulo 11"/>
          <p:cNvSpPr/>
          <p:nvPr/>
        </p:nvSpPr>
        <p:spPr>
          <a:xfrm>
            <a:off x="6112054" y="4525522"/>
            <a:ext cx="470000" cy="400110"/>
          </a:xfrm>
          <a:prstGeom prst="rect">
            <a:avLst/>
          </a:prstGeom>
        </p:spPr>
        <p:txBody>
          <a:bodyPr wrap="none">
            <a:spAutoFit/>
          </a:bodyPr>
          <a:lstStyle/>
          <a:p>
            <a:r>
              <a:rPr lang="es-AR" sz="2000" dirty="0">
                <a:solidFill>
                  <a:srgbClr val="FF0000"/>
                </a:solidFill>
                <a:latin typeface="Arial" panose="020B0604020202020204" pitchFamily="34" charset="0"/>
                <a:cs typeface="Arial" panose="020B0604020202020204" pitchFamily="34" charset="0"/>
              </a:rPr>
              <a:t>10</a:t>
            </a:r>
          </a:p>
        </p:txBody>
      </p:sp>
      <p:sp>
        <p:nvSpPr>
          <p:cNvPr id="14" name="CuadroTexto 13"/>
          <p:cNvSpPr txBox="1"/>
          <p:nvPr/>
        </p:nvSpPr>
        <p:spPr>
          <a:xfrm>
            <a:off x="2679700" y="5317476"/>
            <a:ext cx="6223000" cy="1015663"/>
          </a:xfrm>
          <a:prstGeom prst="rect">
            <a:avLst/>
          </a:prstGeom>
          <a:noFill/>
        </p:spPr>
        <p:txBody>
          <a:bodyPr wrap="square" rtlCol="0">
            <a:spAutoFit/>
          </a:bodyPr>
          <a:lstStyle/>
          <a:p>
            <a:pPr algn="ct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oculta el atributo de </a:t>
            </a:r>
            <a:r>
              <a:rPr lang="es-AR" sz="2000" dirty="0">
                <a:solidFill>
                  <a:srgbClr val="FF0000"/>
                </a:solidFill>
                <a:latin typeface="Consolas" panose="020B0609020204030204" pitchFamily="49" charset="0"/>
                <a:cs typeface="Arial" panose="020B0604020202020204" pitchFamily="34" charset="0"/>
              </a:rPr>
              <a:t>A</a:t>
            </a:r>
            <a:r>
              <a:rPr lang="es-AR" sz="2000" dirty="0">
                <a:solidFill>
                  <a:srgbClr val="FF0000"/>
                </a:solidFill>
                <a:latin typeface="Arial" panose="020B0604020202020204" pitchFamily="34" charset="0"/>
                <a:cs typeface="Arial" panose="020B0604020202020204" pitchFamily="34" charset="0"/>
              </a:rPr>
              <a:t>, no lo modifica. Para acceder al valor de </a:t>
            </a: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es necesario o sobre-escribir </a:t>
            </a:r>
            <a:r>
              <a:rPr lang="es-AR" sz="2000" dirty="0" err="1">
                <a:solidFill>
                  <a:srgbClr val="FF0000"/>
                </a:solidFill>
                <a:latin typeface="Consolas" panose="020B0609020204030204" pitchFamily="49" charset="0"/>
                <a:cs typeface="Arial" panose="020B0604020202020204" pitchFamily="34" charset="0"/>
              </a:rPr>
              <a:t>getI</a:t>
            </a:r>
            <a:r>
              <a:rPr lang="es-AR" sz="2000" dirty="0">
                <a:solidFill>
                  <a:srgbClr val="FF0000"/>
                </a:solidFill>
                <a:latin typeface="Consolas" panose="020B0609020204030204" pitchFamily="49" charset="0"/>
                <a:cs typeface="Arial" panose="020B0604020202020204" pitchFamily="34" charset="0"/>
              </a:rPr>
              <a:t>() </a:t>
            </a:r>
            <a:r>
              <a:rPr lang="es-AR" sz="2000" dirty="0">
                <a:solidFill>
                  <a:srgbClr val="FF0000"/>
                </a:solidFill>
                <a:latin typeface="Arial" panose="020B0604020202020204" pitchFamily="34" charset="0"/>
                <a:cs typeface="Arial" panose="020B0604020202020204" pitchFamily="34" charset="0"/>
              </a:rPr>
              <a:t>en </a:t>
            </a:r>
            <a:r>
              <a:rPr lang="es-AR" sz="2000" dirty="0">
                <a:solidFill>
                  <a:srgbClr val="FF0000"/>
                </a:solidFill>
                <a:latin typeface="Consolas" panose="020B0609020204030204" pitchFamily="49" charset="0"/>
                <a:cs typeface="Arial" panose="020B0604020202020204" pitchFamily="34" charset="0"/>
              </a:rPr>
              <a:t>B</a:t>
            </a:r>
            <a:r>
              <a:rPr lang="es-AR" sz="2000" dirty="0">
                <a:solidFill>
                  <a:srgbClr val="FF0000"/>
                </a:solidFill>
                <a:latin typeface="Arial" panose="020B0604020202020204" pitchFamily="34" charset="0"/>
                <a:cs typeface="Arial" panose="020B0604020202020204" pitchFamily="34" charset="0"/>
              </a:rPr>
              <a:t> o acceder explícitamente con </a:t>
            </a:r>
            <a:r>
              <a:rPr lang="es-AR" sz="2000" dirty="0">
                <a:solidFill>
                  <a:srgbClr val="FF0000"/>
                </a:solidFill>
                <a:latin typeface="Consolas" panose="020B0609020204030204" pitchFamily="49" charset="0"/>
                <a:cs typeface="Arial" panose="020B0604020202020204" pitchFamily="34" charset="0"/>
              </a:rPr>
              <a:t>((B)a).i</a:t>
            </a:r>
          </a:p>
        </p:txBody>
      </p:sp>
      <p:sp>
        <p:nvSpPr>
          <p:cNvPr id="15" name="Rectángulo 14"/>
          <p:cNvSpPr/>
          <p:nvPr/>
        </p:nvSpPr>
        <p:spPr>
          <a:xfrm>
            <a:off x="0" y="2014964"/>
            <a:ext cx="4572000" cy="2585323"/>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a:t>
            </a: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getI</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a:t>
            </a:r>
            <a:r>
              <a:rPr lang="es-AR" dirty="0"/>
              <a:t> </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20;</a:t>
            </a:r>
            <a:endParaRPr lang="es-AR" dirty="0"/>
          </a:p>
          <a:p>
            <a:r>
              <a:rPr lang="es-AR" dirty="0">
                <a:solidFill>
                  <a:srgbClr val="000000"/>
                </a:solidFill>
                <a:latin typeface="Consolas" panose="020B0609020204030204" pitchFamily="49" charset="0"/>
              </a:rPr>
              <a:t>}</a:t>
            </a:r>
          </a:p>
        </p:txBody>
      </p:sp>
      <p:sp>
        <p:nvSpPr>
          <p:cNvPr id="16" name="Rectángulo 15"/>
          <p:cNvSpPr/>
          <p:nvPr/>
        </p:nvSpPr>
        <p:spPr>
          <a:xfrm>
            <a:off x="4113993" y="2915443"/>
            <a:ext cx="5753907" cy="1077218"/>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 </a:t>
            </a:r>
            <a:r>
              <a:rPr lang="es-AR" sz="1600" dirty="0" err="1">
                <a:solidFill>
                  <a:srgbClr val="000000"/>
                </a:solidFill>
                <a:latin typeface="Consolas" panose="020B0609020204030204" pitchFamily="49" charset="0"/>
              </a:rPr>
              <a:t>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getI</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1724112844"/>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4000" dirty="0"/>
              <a:t>Programación Orientada a Objetos</a:t>
            </a:r>
          </a:p>
        </p:txBody>
      </p:sp>
      <p:sp>
        <p:nvSpPr>
          <p:cNvPr id="3" name="Subtítulo 2"/>
          <p:cNvSpPr>
            <a:spLocks noGrp="1"/>
          </p:cNvSpPr>
          <p:nvPr>
            <p:ph type="subTitle" idx="1"/>
          </p:nvPr>
        </p:nvSpPr>
        <p:spPr/>
        <p:txBody>
          <a:bodyPr/>
          <a:lstStyle/>
          <a:p>
            <a:r>
              <a:rPr lang="es-AR" dirty="0"/>
              <a:t>Paquetes</a:t>
            </a:r>
          </a:p>
        </p:txBody>
      </p:sp>
    </p:spTree>
    <p:extLst>
      <p:ext uri="{BB962C8B-B14F-4D97-AF65-F5344CB8AC3E}">
        <p14:creationId xmlns:p14="http://schemas.microsoft.com/office/powerpoint/2010/main" val="497298504"/>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Defina las siguientes clases en los paquetes correspondientes: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171</a:t>
            </a:fld>
            <a:endParaRPr lang="es-AR" dirty="0"/>
          </a:p>
        </p:txBody>
      </p:sp>
      <p:graphicFrame>
        <p:nvGraphicFramePr>
          <p:cNvPr id="11" name="Tabla 10"/>
          <p:cNvGraphicFramePr>
            <a:graphicFrameLocks noGrp="1"/>
          </p:cNvGraphicFramePr>
          <p:nvPr>
            <p:extLst/>
          </p:nvPr>
        </p:nvGraphicFramePr>
        <p:xfrm>
          <a:off x="1521277" y="3367660"/>
          <a:ext cx="1612900" cy="1981200"/>
        </p:xfrm>
        <a:graphic>
          <a:graphicData uri="http://schemas.openxmlformats.org/drawingml/2006/table">
            <a:tbl>
              <a:tblPr firstRow="1" bandRow="1">
                <a:tableStyleId>{21E4AEA4-8DFA-4A89-87EB-49C32662AFE0}</a:tableStyleId>
              </a:tblPr>
              <a:tblGrid>
                <a:gridCol w="1612900">
                  <a:extLst>
                    <a:ext uri="{9D8B030D-6E8A-4147-A177-3AD203B41FA5}">
                      <a16:colId xmlns:a16="http://schemas.microsoft.com/office/drawing/2014/main" val="20000"/>
                    </a:ext>
                  </a:extLst>
                </a:gridCol>
              </a:tblGrid>
              <a:tr h="0">
                <a:tc>
                  <a:txBody>
                    <a:bodyPr/>
                    <a:lstStyle/>
                    <a:p>
                      <a:pPr algn="ctr"/>
                      <a:r>
                        <a:rPr lang="en-GB" sz="2000" dirty="0" err="1">
                          <a:latin typeface="Arial" panose="020B0604020202020204" pitchFamily="34" charset="0"/>
                          <a:cs typeface="Arial" panose="020B0604020202020204" pitchFamily="34" charset="0"/>
                        </a:rPr>
                        <a:t>Clases</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a:txBody>
                    <a:bodyPr/>
                    <a:lstStyle/>
                    <a:p>
                      <a:pPr algn="ctr"/>
                      <a:r>
                        <a:rPr lang="en-GB" sz="2000" dirty="0">
                          <a:latin typeface="Consolas" panose="020B0609020204030204" pitchFamily="49" charset="0"/>
                          <a:cs typeface="Arial" panose="020B0604020202020204" pitchFamily="34" charset="0"/>
                        </a:rPr>
                        <a:t>Auto</a:t>
                      </a:r>
                    </a:p>
                  </a:txBody>
                  <a:tcPr/>
                </a:tc>
                <a:extLst>
                  <a:ext uri="{0D108BD9-81ED-4DB2-BD59-A6C34878D82A}">
                    <a16:rowId xmlns:a16="http://schemas.microsoft.com/office/drawing/2014/main" val="10001"/>
                  </a:ext>
                </a:extLst>
              </a:tr>
              <a:tr h="370840">
                <a:tc>
                  <a:txBody>
                    <a:bodyPr/>
                    <a:lstStyle/>
                    <a:p>
                      <a:pPr algn="ctr"/>
                      <a:r>
                        <a:rPr lang="en-GB" sz="2000" dirty="0">
                          <a:latin typeface="Consolas" panose="020B0609020204030204" pitchFamily="49" charset="0"/>
                          <a:cs typeface="Arial" panose="020B0604020202020204" pitchFamily="34" charset="0"/>
                        </a:rPr>
                        <a:t>Moto</a:t>
                      </a:r>
                    </a:p>
                  </a:txBody>
                  <a:tcPr/>
                </a:tc>
                <a:extLst>
                  <a:ext uri="{0D108BD9-81ED-4DB2-BD59-A6C34878D82A}">
                    <a16:rowId xmlns:a16="http://schemas.microsoft.com/office/drawing/2014/main" val="10002"/>
                  </a:ext>
                </a:extLst>
              </a:tr>
              <a:tr h="370840">
                <a:tc>
                  <a:txBody>
                    <a:bodyPr/>
                    <a:lstStyle/>
                    <a:p>
                      <a:pPr algn="ctr"/>
                      <a:r>
                        <a:rPr lang="en-GB" sz="2000" dirty="0" err="1">
                          <a:latin typeface="Consolas" panose="020B0609020204030204" pitchFamily="49" charset="0"/>
                          <a:cs typeface="Arial" panose="020B0604020202020204" pitchFamily="34" charset="0"/>
                        </a:rPr>
                        <a:t>Camión</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3"/>
                  </a:ext>
                </a:extLst>
              </a:tr>
              <a:tr h="370840">
                <a:tc>
                  <a:txBody>
                    <a:bodyPr/>
                    <a:lstStyle/>
                    <a:p>
                      <a:pPr algn="ctr"/>
                      <a:r>
                        <a:rPr lang="en-GB" sz="2000" dirty="0" err="1">
                          <a:latin typeface="Consolas" panose="020B0609020204030204" pitchFamily="49" charset="0"/>
                          <a:cs typeface="Arial" panose="020B0604020202020204" pitchFamily="34" charset="0"/>
                        </a:rPr>
                        <a:t>Bicicleta</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4"/>
                  </a:ext>
                </a:extLst>
              </a:tr>
            </a:tbl>
          </a:graphicData>
        </a:graphic>
      </p:graphicFrame>
      <p:graphicFrame>
        <p:nvGraphicFramePr>
          <p:cNvPr id="13" name="Tabla 12"/>
          <p:cNvGraphicFramePr>
            <a:graphicFrameLocks noGrp="1"/>
          </p:cNvGraphicFramePr>
          <p:nvPr>
            <p:extLst/>
          </p:nvPr>
        </p:nvGraphicFramePr>
        <p:xfrm>
          <a:off x="4876768" y="3373711"/>
          <a:ext cx="3238500" cy="1584960"/>
        </p:xfrm>
        <a:graphic>
          <a:graphicData uri="http://schemas.openxmlformats.org/drawingml/2006/table">
            <a:tbl>
              <a:tblPr firstRow="1" bandRow="1">
                <a:tableStyleId>{21E4AEA4-8DFA-4A89-87EB-49C32662AFE0}</a:tableStyleId>
              </a:tblPr>
              <a:tblGrid>
                <a:gridCol w="3238500">
                  <a:extLst>
                    <a:ext uri="{9D8B030D-6E8A-4147-A177-3AD203B41FA5}">
                      <a16:colId xmlns:a16="http://schemas.microsoft.com/office/drawing/2014/main" val="20000"/>
                    </a:ext>
                  </a:extLst>
                </a:gridCol>
              </a:tblGrid>
              <a:tr h="0">
                <a:tc>
                  <a:txBody>
                    <a:bodyPr/>
                    <a:lstStyle/>
                    <a:p>
                      <a:pPr algn="ctr"/>
                      <a:r>
                        <a:rPr lang="en-GB" sz="2000" dirty="0" err="1">
                          <a:latin typeface="Arial" panose="020B0604020202020204" pitchFamily="34" charset="0"/>
                          <a:cs typeface="Arial" panose="020B0604020202020204" pitchFamily="34" charset="0"/>
                        </a:rPr>
                        <a:t>Paquetes</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a:txBody>
                    <a:bodyPr/>
                    <a:lstStyle/>
                    <a:p>
                      <a:pPr algn="ctr"/>
                      <a:r>
                        <a:rPr lang="en-GB" sz="2000" dirty="0" err="1">
                          <a:latin typeface="Consolas" panose="020B0609020204030204" pitchFamily="49" charset="0"/>
                          <a:cs typeface="Arial" panose="020B0604020202020204" pitchFamily="34" charset="0"/>
                        </a:rPr>
                        <a:t>transportes</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1"/>
                  </a:ext>
                </a:extLst>
              </a:tr>
              <a:tr h="370840">
                <a:tc>
                  <a:txBody>
                    <a:bodyPr/>
                    <a:lstStyle/>
                    <a:p>
                      <a:pPr algn="ctr"/>
                      <a:r>
                        <a:rPr lang="en-GB" sz="2000" dirty="0" err="1">
                          <a:latin typeface="Consolas" panose="020B0609020204030204" pitchFamily="49" charset="0"/>
                          <a:cs typeface="Arial" panose="020B0604020202020204" pitchFamily="34" charset="0"/>
                        </a:rPr>
                        <a:t>transportesMercaderia</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2"/>
                  </a:ext>
                </a:extLst>
              </a:tr>
              <a:tr h="370840">
                <a:tc>
                  <a:txBody>
                    <a:bodyPr/>
                    <a:lstStyle/>
                    <a:p>
                      <a:pPr algn="ctr"/>
                      <a:r>
                        <a:rPr lang="en-GB" sz="2000" dirty="0" err="1">
                          <a:latin typeface="Consolas" panose="020B0609020204030204" pitchFamily="49" charset="0"/>
                          <a:cs typeface="Arial" panose="020B0604020202020204" pitchFamily="34" charset="0"/>
                        </a:rPr>
                        <a:t>transportesPersonal</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3"/>
                  </a:ext>
                </a:extLst>
              </a:tr>
            </a:tbl>
          </a:graphicData>
        </a:graphic>
      </p:graphicFrame>
      <p:sp>
        <p:nvSpPr>
          <p:cNvPr id="14" name="CuadroTexto 13"/>
          <p:cNvSpPr txBox="1"/>
          <p:nvPr/>
        </p:nvSpPr>
        <p:spPr>
          <a:xfrm>
            <a:off x="-1" y="5755861"/>
            <a:ext cx="9144001"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¿Cuál es el nombre completo de cada una de las clases definidas?</a:t>
            </a:r>
          </a:p>
        </p:txBody>
      </p:sp>
    </p:spTree>
    <p:extLst>
      <p:ext uri="{BB962C8B-B14F-4D97-AF65-F5344CB8AC3E}">
        <p14:creationId xmlns:p14="http://schemas.microsoft.com/office/powerpoint/2010/main" val="3331042068"/>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Considerando la clase </a:t>
            </a:r>
            <a:r>
              <a:rPr lang="es-AR" dirty="0">
                <a:latin typeface="Consolas" panose="020B0609020204030204" pitchFamily="49" charset="0"/>
              </a:rPr>
              <a:t>Test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172</a:t>
            </a:fld>
            <a:endParaRPr lang="es-AR" dirty="0"/>
          </a:p>
        </p:txBody>
      </p:sp>
      <p:sp>
        <p:nvSpPr>
          <p:cNvPr id="9" name="CuadroTexto 8"/>
          <p:cNvSpPr txBox="1"/>
          <p:nvPr/>
        </p:nvSpPr>
        <p:spPr>
          <a:xfrm>
            <a:off x="0" y="5148469"/>
            <a:ext cx="9143968" cy="1200329"/>
          </a:xfrm>
          <a:prstGeom prst="rect">
            <a:avLst/>
          </a:prstGeom>
          <a:noFill/>
        </p:spPr>
        <p:txBody>
          <a:bodyPr wrap="square" rtlCol="0">
            <a:spAutoFit/>
          </a:bodyPr>
          <a:lstStyle/>
          <a:p>
            <a:pPr marL="342900" indent="-342900">
              <a:buAutoNum type="arabicPeriod"/>
            </a:pPr>
            <a:r>
              <a:rPr lang="es-AR" dirty="0">
                <a:latin typeface="Arial" panose="020B0604020202020204" pitchFamily="34" charset="0"/>
                <a:cs typeface="Arial" panose="020B0604020202020204" pitchFamily="34" charset="0"/>
              </a:rPr>
              <a:t>¿Qué puede decirse de la sentencia </a:t>
            </a:r>
            <a:r>
              <a:rPr lang="es-AR" dirty="0" err="1">
                <a:latin typeface="Consolas" panose="020B0609020204030204" pitchFamily="49" charset="0"/>
                <a:cs typeface="Arial" panose="020B0604020202020204" pitchFamily="34" charset="0"/>
              </a:rPr>
              <a:t>import</a:t>
            </a:r>
            <a:r>
              <a:rPr lang="es-AR" dirty="0">
                <a:latin typeface="Arial" panose="020B0604020202020204" pitchFamily="34" charset="0"/>
                <a:cs typeface="Arial" panose="020B0604020202020204" pitchFamily="34" charset="0"/>
              </a:rPr>
              <a:t> en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r>
              <a:rPr lang="es-AR" dirty="0">
                <a:latin typeface="Arial" panose="020B0604020202020204" pitchFamily="34" charset="0"/>
                <a:cs typeface="Arial" panose="020B0604020202020204" pitchFamily="34" charset="0"/>
              </a:rPr>
              <a:t>¿A qué paquete pertenece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r>
              <a:rPr lang="es-AR" dirty="0">
                <a:latin typeface="Arial" panose="020B0604020202020204" pitchFamily="34" charset="0"/>
                <a:cs typeface="Arial" panose="020B0604020202020204" pitchFamily="34" charset="0"/>
              </a:rPr>
              <a:t>Para que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 pertenezca al paquete </a:t>
            </a:r>
            <a:r>
              <a:rPr lang="es-AR" dirty="0">
                <a:latin typeface="Consolas" panose="020B0609020204030204" pitchFamily="49" charset="0"/>
                <a:cs typeface="Arial" panose="020B0604020202020204" pitchFamily="34" charset="0"/>
              </a:rPr>
              <a:t>paquete2.paquete1</a:t>
            </a:r>
            <a:r>
              <a:rPr lang="es-AR" dirty="0">
                <a:latin typeface="Arial" panose="020B0604020202020204" pitchFamily="34" charset="0"/>
                <a:cs typeface="Arial" panose="020B0604020202020204" pitchFamily="34" charset="0"/>
              </a:rPr>
              <a:t>, ¿Qué código debería incluirse?</a:t>
            </a:r>
          </a:p>
        </p:txBody>
      </p:sp>
      <p:sp>
        <p:nvSpPr>
          <p:cNvPr id="10" name="Rectángulo 9"/>
          <p:cNvSpPr/>
          <p:nvPr/>
        </p:nvSpPr>
        <p:spPr>
          <a:xfrm>
            <a:off x="2903747" y="2890517"/>
            <a:ext cx="3336473" cy="2031325"/>
          </a:xfrm>
          <a:prstGeom prst="rect">
            <a:avLst/>
          </a:prstGeom>
        </p:spPr>
        <p:txBody>
          <a:bodyPr wrap="square">
            <a:spAutoFit/>
          </a:bodyPr>
          <a:lstStyle/>
          <a:p>
            <a:r>
              <a:rPr lang="es-AR" dirty="0" err="1">
                <a:solidFill>
                  <a:srgbClr val="000088"/>
                </a:solidFill>
                <a:latin typeface="Consolas" panose="020B0609020204030204" pitchFamily="49" charset="0"/>
              </a:rPr>
              <a:t>import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java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lang</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0066"/>
                </a:solidFill>
                <a:latin typeface="Consolas" panose="020B0609020204030204" pitchFamily="49" charset="0"/>
              </a:rPr>
              <a:t>;</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Test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print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 </a:t>
            </a:r>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1635558057"/>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Dada la siguiente estructura de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173</a:t>
            </a:fld>
            <a:endParaRPr lang="es-AR" dirty="0"/>
          </a:p>
        </p:txBody>
      </p:sp>
      <p:sp>
        <p:nvSpPr>
          <p:cNvPr id="9" name="CuadroTexto 8"/>
          <p:cNvSpPr txBox="1"/>
          <p:nvPr/>
        </p:nvSpPr>
        <p:spPr>
          <a:xfrm>
            <a:off x="2860236" y="2822128"/>
            <a:ext cx="6283764" cy="3539430"/>
          </a:xfrm>
          <a:prstGeom prst="rect">
            <a:avLst/>
          </a:prstGeom>
          <a:noFill/>
        </p:spPr>
        <p:txBody>
          <a:bodyPr wrap="square" rtlCol="0">
            <a:spAutoFit/>
          </a:bodyPr>
          <a:lstStyle/>
          <a:p>
            <a:pPr marL="342900" indent="-342900">
              <a:buAutoNum type="arabicPeriod"/>
            </a:pPr>
            <a:r>
              <a:rPr lang="es-AR" sz="1600" dirty="0">
                <a:latin typeface="Arial" panose="020B0604020202020204" pitchFamily="34" charset="0"/>
                <a:cs typeface="Arial" panose="020B0604020202020204" pitchFamily="34" charset="0"/>
              </a:rPr>
              <a:t>¿Qué código es necesario incluir para crear una instancia de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paquete </a:t>
            </a:r>
            <a:r>
              <a:rPr lang="es-AR" sz="1600" dirty="0" err="1">
                <a:latin typeface="Consolas" panose="020B0609020204030204" pitchFamily="49" charset="0"/>
                <a:cs typeface="Arial" panose="020B0604020202020204" pitchFamily="34" charset="0"/>
              </a:rPr>
              <a:t>paqueteA</a:t>
            </a:r>
            <a:r>
              <a:rPr lang="es-AR" sz="1600" dirty="0">
                <a:latin typeface="Arial" panose="020B0604020202020204" pitchFamily="34" charset="0"/>
                <a:cs typeface="Arial" panose="020B0604020202020204" pitchFamily="34" charset="0"/>
              </a:rPr>
              <a:t> en el constructor de </a:t>
            </a:r>
            <a:r>
              <a:rPr lang="es-AR" sz="1600" dirty="0" err="1">
                <a:latin typeface="Consolas" panose="020B0609020204030204" pitchFamily="49" charset="0"/>
                <a:cs typeface="Arial" panose="020B0604020202020204" pitchFamily="34" charset="0"/>
              </a:rPr>
              <a:t>ClaseC</a:t>
            </a:r>
            <a:r>
              <a:rPr lang="es-AR" sz="1600" dirty="0">
                <a:latin typeface="Arial" panose="020B0604020202020204" pitchFamily="34" charset="0"/>
                <a:cs typeface="Arial" panose="020B0604020202020204" pitchFamily="34" charset="0"/>
              </a:rPr>
              <a:t>? De más de una solución.</a:t>
            </a:r>
          </a:p>
          <a:p>
            <a:pPr marL="342900" indent="-342900">
              <a:buAutoNum type="arabicPeriod"/>
            </a:pPr>
            <a:r>
              <a:rPr lang="es-AR" sz="1600" dirty="0">
                <a:latin typeface="Arial" panose="020B0604020202020204" pitchFamily="34" charset="0"/>
                <a:cs typeface="Arial" panose="020B0604020202020204" pitchFamily="34" charset="0"/>
              </a:rPr>
              <a:t>¿Qué código es necesario incluir para crear una instancia de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paquete </a:t>
            </a:r>
            <a:r>
              <a:rPr lang="es-AR" sz="1600" dirty="0" err="1">
                <a:latin typeface="Consolas" panose="020B0609020204030204" pitchFamily="49" charset="0"/>
                <a:cs typeface="Arial" panose="020B0604020202020204" pitchFamily="34" charset="0"/>
              </a:rPr>
              <a:t>paqueteA</a:t>
            </a:r>
            <a:r>
              <a:rPr lang="es-AR" sz="1600" dirty="0">
                <a:latin typeface="Arial" panose="020B0604020202020204" pitchFamily="34" charset="0"/>
                <a:cs typeface="Arial" panose="020B0604020202020204" pitchFamily="34" charset="0"/>
              </a:rPr>
              <a:t> y de la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a:t>
            </a:r>
            <a:r>
              <a:rPr lang="es-AR" sz="1600" dirty="0" err="1">
                <a:latin typeface="Consolas" panose="020B0609020204030204" pitchFamily="49" charset="0"/>
                <a:cs typeface="Arial" panose="020B0604020202020204" pitchFamily="34" charset="0"/>
              </a:rPr>
              <a:t>paqueteB</a:t>
            </a:r>
            <a:r>
              <a:rPr lang="es-AR" sz="1600" dirty="0">
                <a:latin typeface="Arial" panose="020B0604020202020204" pitchFamily="34" charset="0"/>
                <a:cs typeface="Arial" panose="020B0604020202020204" pitchFamily="34" charset="0"/>
              </a:rPr>
              <a:t> en el constructor de </a:t>
            </a:r>
            <a:r>
              <a:rPr lang="es-AR" sz="1600" dirty="0" err="1">
                <a:latin typeface="Consolas" panose="020B0609020204030204" pitchFamily="49" charset="0"/>
                <a:cs typeface="Arial" panose="020B0604020202020204" pitchFamily="34" charset="0"/>
              </a:rPr>
              <a:t>ClaseC</a:t>
            </a:r>
            <a:r>
              <a:rPr lang="es-AR" sz="1600" dirty="0">
                <a:latin typeface="Arial" panose="020B0604020202020204" pitchFamily="34" charset="0"/>
                <a:cs typeface="Arial" panose="020B0604020202020204" pitchFamily="34" charset="0"/>
              </a:rPr>
              <a:t>?</a:t>
            </a:r>
          </a:p>
          <a:p>
            <a:pPr marL="342900" indent="-342900">
              <a:buAutoNum type="arabicPeriod"/>
            </a:pPr>
            <a:r>
              <a:rPr lang="es-AR" sz="1600" dirty="0">
                <a:latin typeface="Arial" panose="020B0604020202020204" pitchFamily="34" charset="0"/>
                <a:cs typeface="Arial" panose="020B0604020202020204" pitchFamily="34" charset="0"/>
              </a:rPr>
              <a:t>Dadas las siguientes definiciones, ¿Indican lo mismo?</a:t>
            </a: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r>
              <a:rPr lang="es-AR" sz="1600" dirty="0">
                <a:latin typeface="Arial" panose="020B0604020202020204" pitchFamily="34" charset="0"/>
                <a:cs typeface="Arial" panose="020B0604020202020204" pitchFamily="34" charset="0"/>
              </a:rPr>
              <a:t>Si el paquete </a:t>
            </a:r>
            <a:r>
              <a:rPr lang="es-AR" sz="1600" dirty="0">
                <a:latin typeface="Consolas" panose="020B0609020204030204" pitchFamily="49" charset="0"/>
                <a:cs typeface="Arial" panose="020B0604020202020204" pitchFamily="34" charset="0"/>
              </a:rPr>
              <a:t>animales</a:t>
            </a:r>
            <a:r>
              <a:rPr lang="es-AR" sz="1600" dirty="0">
                <a:latin typeface="Arial" panose="020B0604020202020204" pitchFamily="34" charset="0"/>
                <a:cs typeface="Arial" panose="020B0604020202020204" pitchFamily="34" charset="0"/>
              </a:rPr>
              <a:t> tuviese 20 clases, las cuales se deben referenciar todas, ¿Cuál de las dos opciones usaría? </a:t>
            </a:r>
          </a:p>
        </p:txBody>
      </p:sp>
      <p:sp>
        <p:nvSpPr>
          <p:cNvPr id="8" name="Rectángulo 7"/>
          <p:cNvSpPr/>
          <p:nvPr/>
        </p:nvSpPr>
        <p:spPr>
          <a:xfrm>
            <a:off x="3961169" y="4682745"/>
            <a:ext cx="4572000" cy="1077218"/>
          </a:xfrm>
          <a:prstGeom prst="rect">
            <a:avLst/>
          </a:prstGeom>
        </p:spPr>
        <p:txBody>
          <a:bodyPr>
            <a:spAutoFit/>
          </a:bodyPr>
          <a:lstStyle/>
          <a:p>
            <a:r>
              <a:rPr lang="es-AR" sz="1600" dirty="0">
                <a:solidFill>
                  <a:srgbClr val="000088"/>
                </a:solidFill>
                <a:latin typeface="Consolas" panose="020B0609020204030204" pitchFamily="49" charset="0"/>
              </a:rPr>
              <a:t>A.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animales</a:t>
            </a:r>
            <a:r>
              <a:rPr lang="es-AR" sz="1600" dirty="0" err="1">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Animal</a:t>
            </a:r>
            <a:r>
              <a:rPr lang="es-AR" sz="1600" dirty="0">
                <a:solidFill>
                  <a:srgbClr val="660066"/>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animales</a:t>
            </a:r>
            <a:r>
              <a:rPr lang="es-AR" sz="1600" dirty="0" err="1">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Perro</a:t>
            </a:r>
            <a:r>
              <a:rPr lang="es-AR" sz="1600" dirty="0">
                <a:solidFill>
                  <a:srgbClr val="660066"/>
                </a:solidFill>
                <a:latin typeface="Consolas" panose="020B0609020204030204" pitchFamily="49" charset="0"/>
              </a:rPr>
              <a:t>;</a:t>
            </a:r>
          </a:p>
          <a:p>
            <a:endParaRPr lang="es-AR" sz="1600" dirty="0"/>
          </a:p>
          <a:p>
            <a:r>
              <a:rPr lang="es-AR" sz="1600" dirty="0">
                <a:solidFill>
                  <a:srgbClr val="000088"/>
                </a:solidFill>
                <a:latin typeface="Consolas" panose="020B0609020204030204" pitchFamily="49" charset="0"/>
              </a:rPr>
              <a:t>B.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animales</a:t>
            </a:r>
            <a:r>
              <a:rPr lang="es-AR" sz="1600" dirty="0">
                <a:solidFill>
                  <a:srgbClr val="666600"/>
                </a:solidFill>
                <a:latin typeface="Consolas" panose="020B0609020204030204" pitchFamily="49" charset="0"/>
              </a:rPr>
              <a:t>.*;</a:t>
            </a:r>
            <a:endParaRPr lang="es-AR" sz="1600" dirty="0"/>
          </a:p>
        </p:txBody>
      </p:sp>
      <p:grpSp>
        <p:nvGrpSpPr>
          <p:cNvPr id="12" name="Grupo 11"/>
          <p:cNvGrpSpPr/>
          <p:nvPr/>
        </p:nvGrpSpPr>
        <p:grpSpPr>
          <a:xfrm>
            <a:off x="628650" y="2748560"/>
            <a:ext cx="1851738" cy="3562421"/>
            <a:chOff x="148512" y="1560458"/>
            <a:chExt cx="1851738" cy="3562421"/>
          </a:xfrm>
        </p:grpSpPr>
        <p:pic>
          <p:nvPicPr>
            <p:cNvPr id="13" name="Imagen 12"/>
            <p:cNvPicPr>
              <a:picLocks noChangeAspect="1"/>
            </p:cNvPicPr>
            <p:nvPr/>
          </p:nvPicPr>
          <p:blipFill rotWithShape="1">
            <a:blip r:embed="rId2"/>
            <a:srcRect l="3800" t="32257" r="81454" b="45571"/>
            <a:stretch/>
          </p:blipFill>
          <p:spPr>
            <a:xfrm>
              <a:off x="152400" y="3590925"/>
              <a:ext cx="1812212" cy="1531954"/>
            </a:xfrm>
            <a:prstGeom prst="rect">
              <a:avLst/>
            </a:prstGeom>
          </p:spPr>
        </p:pic>
        <p:pic>
          <p:nvPicPr>
            <p:cNvPr id="10" name="Imagen 9"/>
            <p:cNvPicPr>
              <a:picLocks noChangeAspect="1"/>
            </p:cNvPicPr>
            <p:nvPr/>
          </p:nvPicPr>
          <p:blipFill rotWithShape="1">
            <a:blip r:embed="rId2"/>
            <a:srcRect l="3769" t="8001" r="81453" b="69781"/>
            <a:stretch/>
          </p:blipFill>
          <p:spPr>
            <a:xfrm>
              <a:off x="148512" y="1560458"/>
              <a:ext cx="1816100" cy="1535168"/>
            </a:xfrm>
            <a:prstGeom prst="rect">
              <a:avLst/>
            </a:prstGeom>
          </p:spPr>
        </p:pic>
        <p:pic>
          <p:nvPicPr>
            <p:cNvPr id="15" name="Imagen 14"/>
            <p:cNvPicPr>
              <a:picLocks noChangeAspect="1"/>
            </p:cNvPicPr>
            <p:nvPr/>
          </p:nvPicPr>
          <p:blipFill rotWithShape="1">
            <a:blip r:embed="rId3"/>
            <a:srcRect l="4501" t="32076" r="81882" b="61124"/>
            <a:stretch/>
          </p:blipFill>
          <p:spPr>
            <a:xfrm>
              <a:off x="228600" y="3093561"/>
              <a:ext cx="1771650" cy="497364"/>
            </a:xfrm>
            <a:prstGeom prst="rect">
              <a:avLst/>
            </a:prstGeom>
          </p:spPr>
        </p:pic>
        <p:pic>
          <p:nvPicPr>
            <p:cNvPr id="16" name="Imagen 15"/>
            <p:cNvPicPr>
              <a:picLocks noChangeAspect="1"/>
            </p:cNvPicPr>
            <p:nvPr/>
          </p:nvPicPr>
          <p:blipFill rotWithShape="1">
            <a:blip r:embed="rId3"/>
            <a:srcRect l="4501" t="32076" r="93385" b="61124"/>
            <a:stretch/>
          </p:blipFill>
          <p:spPr>
            <a:xfrm>
              <a:off x="397134" y="3245961"/>
              <a:ext cx="274994" cy="497364"/>
            </a:xfrm>
            <a:prstGeom prst="rect">
              <a:avLst/>
            </a:prstGeom>
          </p:spPr>
        </p:pic>
      </p:grpSp>
    </p:spTree>
    <p:extLst>
      <p:ext uri="{BB962C8B-B14F-4D97-AF65-F5344CB8AC3E}">
        <p14:creationId xmlns:p14="http://schemas.microsoft.com/office/powerpoint/2010/main" val="547370606"/>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4000" dirty="0"/>
              <a:t>Programación Orientada a Objetos</a:t>
            </a:r>
          </a:p>
        </p:txBody>
      </p:sp>
      <p:sp>
        <p:nvSpPr>
          <p:cNvPr id="3" name="Subtítulo 2"/>
          <p:cNvSpPr>
            <a:spLocks noGrp="1"/>
          </p:cNvSpPr>
          <p:nvPr>
            <p:ph type="subTitle" idx="1"/>
          </p:nvPr>
        </p:nvSpPr>
        <p:spPr/>
        <p:txBody>
          <a:bodyPr/>
          <a:lstStyle/>
          <a:p>
            <a:r>
              <a:rPr lang="es-AR" i="0" dirty="0" err="1">
                <a:latin typeface="Consolas" panose="020B0609020204030204" pitchFamily="49" charset="0"/>
              </a:rPr>
              <a:t>this</a:t>
            </a:r>
            <a:endParaRPr lang="es-AR" i="0" dirty="0">
              <a:latin typeface="Consolas" panose="020B0609020204030204" pitchFamily="49" charset="0"/>
            </a:endParaRPr>
          </a:p>
        </p:txBody>
      </p:sp>
    </p:spTree>
    <p:extLst>
      <p:ext uri="{BB962C8B-B14F-4D97-AF65-F5344CB8AC3E}">
        <p14:creationId xmlns:p14="http://schemas.microsoft.com/office/powerpoint/2010/main" val="3047834531"/>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Variables</a:t>
            </a:r>
          </a:p>
        </p:txBody>
      </p:sp>
      <p:graphicFrame>
        <p:nvGraphicFramePr>
          <p:cNvPr id="9" name="Marcador de contenido 8"/>
          <p:cNvGraphicFramePr>
            <a:graphicFrameLocks noGrp="1"/>
          </p:cNvGraphicFramePr>
          <p:nvPr>
            <p:ph idx="1"/>
            <p:extLst>
              <p:ext uri="{D42A27DB-BD31-4B8C-83A1-F6EECF244321}">
                <p14:modId xmlns:p14="http://schemas.microsoft.com/office/powerpoint/2010/main" val="2053050719"/>
              </p:ext>
            </p:extLst>
          </p:nvPr>
        </p:nvGraphicFramePr>
        <p:xfrm>
          <a:off x="619125" y="3664500"/>
          <a:ext cx="7905749" cy="1839462"/>
        </p:xfrm>
        <a:graphic>
          <a:graphicData uri="http://schemas.openxmlformats.org/drawingml/2006/table">
            <a:tbl>
              <a:tblPr firstRow="1" firstCol="1" bandRow="1"/>
              <a:tblGrid>
                <a:gridCol w="665425">
                  <a:extLst>
                    <a:ext uri="{9D8B030D-6E8A-4147-A177-3AD203B41FA5}">
                      <a16:colId xmlns:a16="http://schemas.microsoft.com/office/drawing/2014/main" val="20000"/>
                    </a:ext>
                  </a:extLst>
                </a:gridCol>
                <a:gridCol w="3447845">
                  <a:extLst>
                    <a:ext uri="{9D8B030D-6E8A-4147-A177-3AD203B41FA5}">
                      <a16:colId xmlns:a16="http://schemas.microsoft.com/office/drawing/2014/main" val="20001"/>
                    </a:ext>
                  </a:extLst>
                </a:gridCol>
                <a:gridCol w="698615">
                  <a:extLst>
                    <a:ext uri="{9D8B030D-6E8A-4147-A177-3AD203B41FA5}">
                      <a16:colId xmlns:a16="http://schemas.microsoft.com/office/drawing/2014/main" val="20002"/>
                    </a:ext>
                  </a:extLst>
                </a:gridCol>
                <a:gridCol w="3093864">
                  <a:extLst>
                    <a:ext uri="{9D8B030D-6E8A-4147-A177-3AD203B41FA5}">
                      <a16:colId xmlns:a16="http://schemas.microsoft.com/office/drawing/2014/main" val="20003"/>
                    </a:ext>
                  </a:extLst>
                </a:gridCol>
              </a:tblGrid>
              <a:tr h="315462">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s-419"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_animal</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es-419"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nom_per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0"/>
                  </a:ext>
                </a:extLst>
              </a:tr>
              <a:tr h="0">
                <a:tc>
                  <a:txBody>
                    <a:bodyPr/>
                    <a:lstStyle/>
                    <a:p>
                      <a:pPr algn="just">
                        <a:spcAft>
                          <a:spcPts val="0"/>
                        </a:spcAft>
                      </a:pPr>
                      <a:r>
                        <a:rPr lang="es-419"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es-419" sz="20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20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1"/>
                  </a:ext>
                </a:extLst>
              </a:tr>
              <a:tr h="0">
                <a:tc>
                  <a:txBody>
                    <a:bodyPr/>
                    <a:lstStyle/>
                    <a:p>
                      <a:pPr algn="just">
                        <a:spcAft>
                          <a:spcPts val="0"/>
                        </a:spcAft>
                      </a:pPr>
                      <a:r>
                        <a:rPr lang="es-419" sz="20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s-419" sz="2000">
                          <a:effectLst/>
                          <a:latin typeface="Calibri" panose="020F0502020204030204" pitchFamily="34" charset="0"/>
                          <a:ea typeface="Calibri" panose="020F0502020204030204" pitchFamily="34" charset="0"/>
                          <a:cs typeface="Times New Roman" panose="02020603050405020304" pitchFamily="18" charset="0"/>
                        </a:rPr>
                        <a:t>Long nro!grande;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es-419" sz="20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float</a:t>
                      </a:r>
                      <a:r>
                        <a:rPr lang="en-GB" sz="20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12f</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2"/>
                  </a:ext>
                </a:extLst>
              </a:tr>
              <a:tr h="0">
                <a:tc>
                  <a:txBody>
                    <a:bodyPr/>
                    <a:lstStyle/>
                    <a:p>
                      <a:pPr algn="just">
                        <a:spcAft>
                          <a:spcPts val="0"/>
                        </a:spcAft>
                      </a:pPr>
                      <a:r>
                        <a:rPr lang="es-419"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goto</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es-419"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double</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pi</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3</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14;</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3"/>
                  </a:ext>
                </a:extLst>
              </a:tr>
              <a:tr h="0">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Persona</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for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4"/>
                  </a:ext>
                </a:extLst>
              </a:tr>
              <a:tr h="0">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marca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VMW</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for1</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5"/>
                  </a:ext>
                </a:extLst>
              </a:tr>
            </a:tbl>
          </a:graphicData>
        </a:graphic>
      </p:graphicFrame>
      <p:sp>
        <p:nvSpPr>
          <p:cNvPr id="5" name="Marcador de número de diapositiva 4"/>
          <p:cNvSpPr>
            <a:spLocks noGrp="1"/>
          </p:cNvSpPr>
          <p:nvPr>
            <p:ph type="sldNum" sz="quarter" idx="12"/>
          </p:nvPr>
        </p:nvSpPr>
        <p:spPr/>
        <p:txBody>
          <a:bodyPr/>
          <a:lstStyle/>
          <a:p>
            <a:fld id="{D802D9E1-0DDA-174F-9155-A972C397A999}" type="slidenum">
              <a:rPr lang="es-AR" smtClean="0"/>
              <a:pPr/>
              <a:t>175</a:t>
            </a:fld>
            <a:endParaRPr lang="es-AR" dirty="0"/>
          </a:p>
        </p:txBody>
      </p:sp>
      <p:sp>
        <p:nvSpPr>
          <p:cNvPr id="6" name="Marcador de pie de página 3"/>
          <p:cNvSpPr>
            <a:spLocks noGrp="1"/>
          </p:cNvSpPr>
          <p:nvPr>
            <p:ph type="ftr" sz="quarter" idx="11"/>
          </p:nvPr>
        </p:nvSpPr>
        <p:spPr>
          <a:xfrm>
            <a:off x="-1" y="6575425"/>
            <a:ext cx="3600451" cy="365125"/>
          </a:xfrm>
        </p:spPr>
        <p:txBody>
          <a:bodyPr/>
          <a:lstStyle/>
          <a:p>
            <a:pPr algn="l"/>
            <a:r>
              <a:rPr lang="es-AR" dirty="0">
                <a:solidFill>
                  <a:schemeClr val="bg1"/>
                </a:solidFill>
              </a:rPr>
              <a:t>Módulo 2: Programación Orientada a Objetos</a:t>
            </a:r>
            <a:endParaRPr lang="es-AR" dirty="0"/>
          </a:p>
        </p:txBody>
      </p:sp>
      <p:sp>
        <p:nvSpPr>
          <p:cNvPr id="3" name="CuadroTexto 2"/>
          <p:cNvSpPr txBox="1"/>
          <p:nvPr/>
        </p:nvSpPr>
        <p:spPr>
          <a:xfrm>
            <a:off x="1" y="2044972"/>
            <a:ext cx="9143968" cy="707886"/>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las siguientes declaraciones y asignaciones y marque las que están correctamente definidas.</a:t>
            </a:r>
            <a:endParaRPr lang="es-AR" alt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8438104"/>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Utilización de </a:t>
            </a:r>
            <a:r>
              <a:rPr lang="es-AR" b="1" dirty="0">
                <a:latin typeface="Consolas" panose="020B0609020204030204" pitchFamily="49" charset="0"/>
              </a:rPr>
              <a:t>this</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val="1873626115"/>
              </p:ext>
            </p:extLst>
          </p:nvPr>
        </p:nvGraphicFramePr>
        <p:xfrm>
          <a:off x="562595" y="2462113"/>
          <a:ext cx="8018780" cy="2544191"/>
        </p:xfrm>
        <a:graphic>
          <a:graphicData uri="http://schemas.openxmlformats.org/drawingml/2006/table">
            <a:tbl>
              <a:tblPr firstRow="1" firstCol="1" bandRow="1"/>
              <a:tblGrid>
                <a:gridCol w="468068">
                  <a:extLst>
                    <a:ext uri="{9D8B030D-6E8A-4147-A177-3AD203B41FA5}">
                      <a16:colId xmlns:a16="http://schemas.microsoft.com/office/drawing/2014/main" val="20000"/>
                    </a:ext>
                  </a:extLst>
                </a:gridCol>
                <a:gridCol w="7550712">
                  <a:extLst>
                    <a:ext uri="{9D8B030D-6E8A-4147-A177-3AD203B41FA5}">
                      <a16:colId xmlns:a16="http://schemas.microsoft.com/office/drawing/2014/main" val="20001"/>
                    </a:ext>
                  </a:extLst>
                </a:gridCol>
              </a:tblGrid>
              <a:tr h="0">
                <a:tc>
                  <a:txBody>
                    <a:bodyPr/>
                    <a:lstStyle/>
                    <a:p>
                      <a:pPr algn="just">
                        <a:lnSpc>
                          <a:spcPct val="107000"/>
                        </a:lnSpc>
                        <a:spcAft>
                          <a:spcPts val="0"/>
                        </a:spcAft>
                      </a:pPr>
                      <a:r>
                        <a:rPr lang="es-419" sz="1200" dirty="0">
                          <a:effectLst/>
                          <a:latin typeface="Calibri" panose="020F0502020204030204" pitchFamily="34" charset="0"/>
                          <a:ea typeface="Calibri" panose="020F0502020204030204" pitchFamily="34" charset="0"/>
                          <a:cs typeface="Times New Roman" panose="02020603050405020304" pitchFamily="18" charset="0"/>
                        </a:rPr>
                        <a:t>1.</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class</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ClaseA</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0"/>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2.</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1"/>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3.</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apellido</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2"/>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4.</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void</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setValores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unValor</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b="1">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3"/>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5.</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"nada"</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4"/>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6.</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unValor</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5"/>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7.</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6"/>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8.</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this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7"/>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9.</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this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8"/>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10.</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System</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i="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out</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println</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"Contenido del atributo nombre: "</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this</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9"/>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11.</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System</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i="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out</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println</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"Contenido del parámetro nombre: "</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10"/>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12.</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11"/>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13.</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1200" b="1"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12"/>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176</a:t>
            </a:fld>
            <a:endParaRPr lang="es-AR" dirty="0"/>
          </a:p>
        </p:txBody>
      </p:sp>
      <p:sp>
        <p:nvSpPr>
          <p:cNvPr id="9" name="CuadroTexto 8"/>
          <p:cNvSpPr txBox="1"/>
          <p:nvPr/>
        </p:nvSpPr>
        <p:spPr>
          <a:xfrm>
            <a:off x="0" y="5072978"/>
            <a:ext cx="9143967" cy="1323439"/>
          </a:xfrm>
          <a:prstGeom prst="rect">
            <a:avLst/>
          </a:prstGeom>
          <a:noFill/>
        </p:spPr>
        <p:txBody>
          <a:bodyPr wrap="square" rtlCol="0">
            <a:spAutoFit/>
          </a:bodyPr>
          <a:lstStyle/>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1. ¿Son correctas las asignaciones realizadas en las líneas 6, 7, 8 y 9? </a:t>
            </a:r>
            <a:endParaRPr lang="es-AR" altLang="en-US" sz="1050" dirty="0">
              <a:latin typeface="Arial" panose="020B0604020202020204" pitchFamily="34" charset="0"/>
              <a:cs typeface="Arial" panose="020B0604020202020204" pitchFamily="34" charset="0"/>
            </a:endParaRPr>
          </a:p>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2. ¿Con qué valor quedan las variables </a:t>
            </a:r>
            <a:r>
              <a:rPr lang="es-AR" altLang="en-US" sz="1600" b="1" dirty="0" err="1">
                <a:latin typeface="Arial" panose="020B0604020202020204" pitchFamily="34" charset="0"/>
                <a:ea typeface="Arial" panose="020B0604020202020204" pitchFamily="34" charset="0"/>
                <a:cs typeface="Arial" panose="020B0604020202020204" pitchFamily="34" charset="0"/>
              </a:rPr>
              <a:t>esteValor</a:t>
            </a:r>
            <a:r>
              <a:rPr lang="es-AR" altLang="en-US" sz="1600" dirty="0">
                <a:latin typeface="Arial" panose="020B0604020202020204" pitchFamily="34" charset="0"/>
                <a:ea typeface="Calibri" panose="020F0502020204030204" pitchFamily="34" charset="0"/>
                <a:cs typeface="Arial" panose="020B0604020202020204" pitchFamily="34" charset="0"/>
              </a:rPr>
              <a:t> y </a:t>
            </a:r>
            <a:r>
              <a:rPr lang="es-AR" altLang="en-US" sz="1600" b="1" dirty="0">
                <a:latin typeface="Arial" panose="020B0604020202020204" pitchFamily="34" charset="0"/>
                <a:ea typeface="Arial" panose="020B0604020202020204" pitchFamily="34" charset="0"/>
                <a:cs typeface="Arial" panose="020B0604020202020204" pitchFamily="34" charset="0"/>
              </a:rPr>
              <a:t>nombre</a:t>
            </a:r>
            <a:r>
              <a:rPr lang="es-AR" altLang="en-US" sz="1600" dirty="0">
                <a:latin typeface="Arial" panose="020B0604020202020204" pitchFamily="34" charset="0"/>
                <a:ea typeface="Calibri" panose="020F0502020204030204" pitchFamily="34" charset="0"/>
                <a:cs typeface="Arial" panose="020B0604020202020204" pitchFamily="34" charset="0"/>
              </a:rPr>
              <a:t> después de la operación de asignación? </a:t>
            </a:r>
            <a:endParaRPr lang="es-AR" altLang="en-US" sz="1050" dirty="0">
              <a:latin typeface="Arial" panose="020B0604020202020204" pitchFamily="34" charset="0"/>
              <a:cs typeface="Arial" panose="020B0604020202020204" pitchFamily="34" charset="0"/>
            </a:endParaRPr>
          </a:p>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4. ¿Las impresiones en las líneas 10 y 11 muestran correctamente los valores del atributo y del parámetro? ¿Qué sucede?</a:t>
            </a:r>
            <a:endParaRPr lang="es-AR" altLang="en-US" sz="1050" dirty="0">
              <a:latin typeface="Arial" panose="020B0604020202020204" pitchFamily="34" charset="0"/>
              <a:cs typeface="Arial" panose="020B0604020202020204" pitchFamily="34" charset="0"/>
            </a:endParaRPr>
          </a:p>
        </p:txBody>
      </p:sp>
      <p:sp>
        <p:nvSpPr>
          <p:cNvPr id="11" name="CuadroTexto 10"/>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 siguiente clase </a:t>
            </a:r>
            <a:r>
              <a:rPr lang="es-AR" altLang="en-US" sz="2000" dirty="0" err="1">
                <a:latin typeface="Consolas" panose="020B0609020204030204" pitchFamily="49" charset="0"/>
                <a:ea typeface="Calibri" panose="020F0502020204030204" pitchFamily="34" charset="0"/>
                <a:cs typeface="Arial" panose="020B0604020202020204" pitchFamily="34" charset="0"/>
              </a:rPr>
              <a:t>ClaseA</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278277158"/>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val="2235639413"/>
              </p:ext>
            </p:extLst>
          </p:nvPr>
        </p:nvGraphicFramePr>
        <p:xfrm>
          <a:off x="148272" y="2585286"/>
          <a:ext cx="8062278" cy="3901440"/>
        </p:xfrm>
        <a:graphic>
          <a:graphicData uri="http://schemas.openxmlformats.org/drawingml/2006/table">
            <a:tbl>
              <a:tblPr firstRow="1" firstCol="1" bandRow="1"/>
              <a:tblGrid>
                <a:gridCol w="8062278">
                  <a:extLst>
                    <a:ext uri="{9D8B030D-6E8A-4147-A177-3AD203B41FA5}">
                      <a16:colId xmlns:a16="http://schemas.microsoft.com/office/drawing/2014/main" val="20000"/>
                    </a:ext>
                  </a:extLst>
                </a:gridCol>
              </a:tblGrid>
              <a:tr h="0">
                <a:tc>
                  <a:txBody>
                    <a:bodyPr/>
                    <a:lstStyle/>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promedio</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return</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static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void</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main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String</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args</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20;</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Valor</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Valor</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"El promedio es: "</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promedio</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s-419"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0"/>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177</a:t>
            </a:fld>
            <a:endParaRPr lang="es-AR" dirty="0"/>
          </a:p>
        </p:txBody>
      </p:sp>
      <p:sp>
        <p:nvSpPr>
          <p:cNvPr id="9" name="CuadroTexto 8"/>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Considere la Siguiente Clase</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48430424"/>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1" y="2160000"/>
            <a:ext cx="9143969" cy="4351338"/>
          </a:xfrm>
        </p:spPr>
        <p:txBody>
          <a:bodyPr>
            <a:normAutofit/>
          </a:bodyPr>
          <a:lstStyle/>
          <a:p>
            <a:r>
              <a:rPr lang="es-AR" dirty="0"/>
              <a:t>Modifique el código de la clase para que los valores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 sean recibidos por parámetro. Ejecute la clase utilizando diferentes valores para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a:t>
            </a:r>
          </a:p>
          <a:p>
            <a:r>
              <a:rPr lang="es-AR" dirty="0"/>
              <a:t>Agregue un método promedio que reciba 3 valores de tipo </a:t>
            </a:r>
            <a:r>
              <a:rPr lang="es-AR" dirty="0" err="1">
                <a:latin typeface="Consolas" panose="020B0609020204030204" pitchFamily="49" charset="0"/>
              </a:rPr>
              <a:t>int</a:t>
            </a:r>
            <a:r>
              <a:rPr lang="es-AR" dirty="0"/>
              <a:t> y retorne el promedio de ellos.</a:t>
            </a:r>
          </a:p>
          <a:p>
            <a:r>
              <a:rPr lang="es-AR" dirty="0"/>
              <a:t>Agregue una variable de instancia de tipo </a:t>
            </a:r>
            <a:r>
              <a:rPr lang="es-AR" dirty="0" err="1">
                <a:latin typeface="Consolas" panose="020B0609020204030204" pitchFamily="49" charset="0"/>
              </a:rPr>
              <a:t>float</a:t>
            </a:r>
            <a:r>
              <a:rPr lang="es-AR" dirty="0"/>
              <a:t> llamada </a:t>
            </a:r>
            <a:r>
              <a:rPr lang="es-AR" dirty="0">
                <a:latin typeface="Consolas" panose="020B0609020204030204" pitchFamily="49" charset="0"/>
              </a:rPr>
              <a:t>PI</a:t>
            </a:r>
            <a:r>
              <a:rPr lang="es-AR" dirty="0"/>
              <a:t> y no la inicialice. Imprima su valor en el método </a:t>
            </a:r>
            <a:r>
              <a:rPr lang="es-AR" dirty="0" err="1">
                <a:latin typeface="Consolas" panose="020B0609020204030204" pitchFamily="49" charset="0"/>
              </a:rPr>
              <a:t>main</a:t>
            </a:r>
            <a:r>
              <a:rPr lang="es-AR" dirty="0"/>
              <a:t>? ¿Qué valor tiene PI? Inicialice </a:t>
            </a:r>
            <a:r>
              <a:rPr lang="es-AR" dirty="0">
                <a:latin typeface="Consolas" panose="020B0609020204030204" pitchFamily="49" charset="0"/>
              </a:rPr>
              <a:t>PI</a:t>
            </a:r>
            <a:r>
              <a:rPr lang="es-AR" dirty="0"/>
              <a:t> con el siguiente valor </a:t>
            </a:r>
            <a:r>
              <a:rPr lang="es-AR" dirty="0" err="1">
                <a:latin typeface="Consolas" panose="020B0609020204030204" pitchFamily="49" charset="0"/>
              </a:rPr>
              <a:t>private</a:t>
            </a:r>
            <a:r>
              <a:rPr lang="es-AR" dirty="0">
                <a:latin typeface="Consolas" panose="020B0609020204030204" pitchFamily="49" charset="0"/>
              </a:rPr>
              <a:t> </a:t>
            </a:r>
            <a:r>
              <a:rPr lang="es-AR" dirty="0" err="1">
                <a:latin typeface="Consolas" panose="020B0609020204030204" pitchFamily="49" charset="0"/>
              </a:rPr>
              <a:t>float</a:t>
            </a:r>
            <a:r>
              <a:rPr lang="es-AR" dirty="0">
                <a:latin typeface="Consolas" panose="020B0609020204030204" pitchFamily="49" charset="0"/>
              </a:rPr>
              <a:t> PI = 3.1416F</a:t>
            </a:r>
            <a:r>
              <a:rPr lang="es-AR" dirty="0"/>
              <a:t>;</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178</a:t>
            </a:fld>
            <a:endParaRPr lang="es-AR" dirty="0"/>
          </a:p>
        </p:txBody>
      </p:sp>
    </p:spTree>
    <p:extLst>
      <p:ext uri="{BB962C8B-B14F-4D97-AF65-F5344CB8AC3E}">
        <p14:creationId xmlns:p14="http://schemas.microsoft.com/office/powerpoint/2010/main" val="26833022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FOR</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17</a:t>
            </a:fld>
            <a:endParaRPr lang="es-ES_tradnl" dirty="0"/>
          </a:p>
        </p:txBody>
      </p:sp>
      <p:sp>
        <p:nvSpPr>
          <p:cNvPr id="8" name="Shape 228"/>
          <p:cNvSpPr txBox="1"/>
          <p:nvPr/>
        </p:nvSpPr>
        <p:spPr>
          <a:xfrm>
            <a:off x="466167" y="1510157"/>
            <a:ext cx="8677833" cy="2540371"/>
          </a:xfrm>
          <a:prstGeom prst="rect">
            <a:avLst/>
          </a:prstGeom>
          <a:noFill/>
          <a:ln>
            <a:noFill/>
          </a:ln>
        </p:spPr>
        <p:txBody>
          <a:bodyPr lIns="91425" tIns="91425" rIns="91425" bIns="91425" anchor="ctr" anchorCtr="0">
            <a:noAutofit/>
          </a:bodyPr>
          <a:lstStyle/>
          <a:p>
            <a:pPr lvl="0">
              <a:lnSpc>
                <a:spcPct val="115000"/>
              </a:lnSpc>
            </a:pPr>
            <a:r>
              <a:rPr lang="es-AR" sz="1400" b="1" dirty="0" err="1">
                <a:solidFill>
                  <a:srgbClr val="FF0000"/>
                </a:solidFill>
                <a:latin typeface="Courier New"/>
                <a:ea typeface="Courier New"/>
                <a:cs typeface="Courier New"/>
                <a:sym typeface="Courier New"/>
              </a:rPr>
              <a:t>for</a:t>
            </a:r>
            <a:r>
              <a:rPr lang="es-AR" sz="1400" b="1" dirty="0">
                <a:solidFill>
                  <a:srgbClr val="FF0000"/>
                </a:solidFill>
                <a:latin typeface="Courier New"/>
                <a:ea typeface="Courier New"/>
                <a:cs typeface="Courier New"/>
                <a:sym typeface="Courier New"/>
              </a:rPr>
              <a:t> (inicializador; </a:t>
            </a:r>
            <a:r>
              <a:rPr lang="es-AR" sz="1400" b="1" dirty="0" err="1">
                <a:solidFill>
                  <a:srgbClr val="FF0000"/>
                </a:solidFill>
                <a:latin typeface="Courier New"/>
                <a:ea typeface="Courier New"/>
                <a:cs typeface="Courier New"/>
                <a:sym typeface="Courier New"/>
              </a:rPr>
              <a:t>expresión_lógica</a:t>
            </a:r>
            <a:r>
              <a:rPr lang="es-AR" sz="1400" b="1" dirty="0">
                <a:solidFill>
                  <a:srgbClr val="FF0000"/>
                </a:solidFill>
                <a:latin typeface="Courier New"/>
                <a:ea typeface="Courier New"/>
                <a:cs typeface="Courier New"/>
                <a:sym typeface="Courier New"/>
              </a:rPr>
              <a:t>; modificador) {</a:t>
            </a:r>
          </a:p>
          <a:p>
            <a:pPr lvl="0">
              <a:lnSpc>
                <a:spcPct val="115000"/>
              </a:lnSpc>
            </a:pPr>
            <a:r>
              <a:rPr lang="es-AR" sz="1400" b="1" dirty="0">
                <a:solidFill>
                  <a:srgbClr val="FF0000"/>
                </a:solidFill>
                <a:latin typeface="Courier New"/>
                <a:ea typeface="Courier New"/>
                <a:cs typeface="Courier New"/>
                <a:sym typeface="Courier New"/>
              </a:rPr>
              <a:t>      bloque de código</a:t>
            </a:r>
          </a:p>
          <a:p>
            <a:pPr lvl="0">
              <a:lnSpc>
                <a:spcPct val="115000"/>
              </a:lnSpc>
            </a:pPr>
            <a:r>
              <a:rPr lang="es-AR" sz="1400" b="1" dirty="0">
                <a:solidFill>
                  <a:srgbClr val="FF0000"/>
                </a:solidFill>
                <a:latin typeface="Courier New"/>
                <a:ea typeface="Courier New"/>
                <a:cs typeface="Courier New"/>
                <a:sym typeface="Courier New"/>
              </a:rPr>
              <a:t>}</a:t>
            </a:r>
          </a:p>
        </p:txBody>
      </p:sp>
      <p:sp>
        <p:nvSpPr>
          <p:cNvPr id="2" name="Rectángulo 1"/>
          <p:cNvSpPr/>
          <p:nvPr/>
        </p:nvSpPr>
        <p:spPr>
          <a:xfrm>
            <a:off x="5798820" y="2912910"/>
            <a:ext cx="2880360" cy="941796"/>
          </a:xfrm>
          <a:prstGeom prst="rect">
            <a:avLst/>
          </a:prstGeom>
        </p:spPr>
        <p:txBody>
          <a:bodyPr wrap="square">
            <a:spAutoFit/>
          </a:bodyPr>
          <a:lstStyle/>
          <a:p>
            <a:pPr marL="88900" lvl="0" indent="0">
              <a:lnSpc>
                <a:spcPct val="115000"/>
              </a:lnSpc>
              <a:spcBef>
                <a:spcPts val="0"/>
              </a:spcBef>
              <a:buClr>
                <a:srgbClr val="292929"/>
              </a:buClr>
              <a:buSzPct val="100000"/>
              <a:buNone/>
            </a:pPr>
            <a:r>
              <a:rPr lang="es-AR" sz="1600" dirty="0">
                <a:solidFill>
                  <a:srgbClr val="292929"/>
                </a:solidFill>
                <a:latin typeface="Arial" panose="020B0604020202020204" pitchFamily="34" charset="0"/>
                <a:cs typeface="Arial" panose="020B0604020202020204" pitchFamily="34" charset="0"/>
              </a:rPr>
              <a:t>Un bucle </a:t>
            </a:r>
            <a:r>
              <a:rPr lang="es-AR" sz="1600" b="1" dirty="0" err="1">
                <a:solidFill>
                  <a:srgbClr val="FF3300"/>
                </a:solidFill>
                <a:latin typeface="Arial" panose="020B0604020202020204" pitchFamily="34" charset="0"/>
                <a:ea typeface="Courier New"/>
                <a:cs typeface="Arial" panose="020B0604020202020204" pitchFamily="34" charset="0"/>
                <a:sym typeface="Courier New"/>
              </a:rPr>
              <a:t>for</a:t>
            </a:r>
            <a:r>
              <a:rPr lang="es-AR" sz="1600" dirty="0">
                <a:solidFill>
                  <a:srgbClr val="292929"/>
                </a:solidFill>
                <a:latin typeface="Arial" panose="020B0604020202020204" pitchFamily="34" charset="0"/>
                <a:cs typeface="Arial" panose="020B0604020202020204" pitchFamily="34" charset="0"/>
              </a:rPr>
              <a:t> itera un bloque de código una cantidad </a:t>
            </a:r>
            <a:r>
              <a:rPr lang="es-AR" sz="1600" b="1" dirty="0">
                <a:solidFill>
                  <a:srgbClr val="292929"/>
                </a:solidFill>
                <a:latin typeface="Arial" panose="020B0604020202020204" pitchFamily="34" charset="0"/>
                <a:cs typeface="Arial" panose="020B0604020202020204" pitchFamily="34" charset="0"/>
              </a:rPr>
              <a:t>predeterminada</a:t>
            </a:r>
            <a:r>
              <a:rPr lang="es-AR" sz="1600" dirty="0">
                <a:solidFill>
                  <a:srgbClr val="292929"/>
                </a:solidFill>
                <a:latin typeface="Arial" panose="020B0604020202020204" pitchFamily="34" charset="0"/>
                <a:cs typeface="Arial" panose="020B0604020202020204" pitchFamily="34" charset="0"/>
              </a:rPr>
              <a:t> de veces </a:t>
            </a:r>
          </a:p>
        </p:txBody>
      </p:sp>
      <p:sp>
        <p:nvSpPr>
          <p:cNvPr id="9" name="Shape 419"/>
          <p:cNvSpPr txBox="1"/>
          <p:nvPr/>
        </p:nvSpPr>
        <p:spPr>
          <a:xfrm>
            <a:off x="330868" y="4200709"/>
            <a:ext cx="6755700" cy="2113500"/>
          </a:xfrm>
          <a:prstGeom prst="rect">
            <a:avLst/>
          </a:prstGeom>
          <a:noFill/>
          <a:ln>
            <a:noFill/>
          </a:ln>
        </p:spPr>
        <p:txBody>
          <a:bodyPr lIns="91425" tIns="91425" rIns="91425" bIns="91425" anchor="ctr" anchorCtr="0">
            <a:noAutofit/>
          </a:bodyPr>
          <a:lstStyle/>
          <a:p>
            <a:pPr lvl="0">
              <a:lnSpc>
                <a:spcPct val="115000"/>
              </a:lnSpc>
            </a:pPr>
            <a:r>
              <a:rPr lang="es-AR" sz="1600" dirty="0">
                <a:solidFill>
                  <a:srgbClr val="292929"/>
                </a:solidFill>
                <a:latin typeface="Courier New"/>
                <a:ea typeface="Courier New"/>
                <a:cs typeface="Courier New"/>
                <a:sym typeface="Courier New"/>
              </a:rPr>
              <a:t> </a:t>
            </a:r>
            <a:r>
              <a:rPr lang="es-AR" sz="1600" b="1" dirty="0" err="1">
                <a:solidFill>
                  <a:srgbClr val="FF3300"/>
                </a:solidFill>
                <a:latin typeface="Courier New"/>
                <a:ea typeface="Courier New"/>
                <a:cs typeface="Courier New"/>
                <a:sym typeface="Courier New"/>
              </a:rPr>
              <a:t>for</a:t>
            </a:r>
            <a:r>
              <a:rPr lang="es-AR" sz="1600" dirty="0">
                <a:solidFill>
                  <a:srgbClr val="292929"/>
                </a:solidFill>
                <a:latin typeface="Courier New"/>
                <a:ea typeface="Courier New"/>
                <a:cs typeface="Courier New"/>
                <a:sym typeface="Courier New"/>
              </a:rPr>
              <a:t>(</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fila=0;fila&lt;3; fila++)</a:t>
            </a:r>
          </a:p>
          <a:p>
            <a:pPr marL="457200" lvl="0">
              <a:lnSpc>
                <a:spcPct val="115000"/>
              </a:lnSpc>
            </a:pPr>
            <a:r>
              <a:rPr lang="es-AR" sz="1600" b="1" dirty="0" err="1">
                <a:solidFill>
                  <a:srgbClr val="FF3300"/>
                </a:solidFill>
                <a:latin typeface="Courier New"/>
                <a:ea typeface="Courier New"/>
                <a:cs typeface="Courier New"/>
                <a:sym typeface="Courier New"/>
              </a:rPr>
              <a:t>for</a:t>
            </a: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int</a:t>
            </a:r>
            <a:r>
              <a:rPr lang="es-AR" sz="1600" dirty="0">
                <a:solidFill>
                  <a:srgbClr val="292929"/>
                </a:solidFill>
                <a:latin typeface="Courier New"/>
                <a:ea typeface="Courier New"/>
                <a:cs typeface="Courier New"/>
                <a:sym typeface="Courier New"/>
              </a:rPr>
              <a:t> columna=0;columna&lt;6;columna++) {</a:t>
            </a:r>
          </a:p>
          <a:p>
            <a:pPr marL="457200" lvl="0" algn="just">
              <a:lnSpc>
                <a:spcPct val="115000"/>
              </a:lnSpc>
            </a:pPr>
            <a:r>
              <a:rPr lang="es-AR" sz="1600" dirty="0">
                <a:solidFill>
                  <a:srgbClr val="292929"/>
                </a:solidFill>
                <a:latin typeface="Courier New"/>
                <a:ea typeface="Courier New"/>
                <a:cs typeface="Courier New"/>
                <a:sym typeface="Courier New"/>
              </a:rPr>
              <a:t>    </a:t>
            </a:r>
            <a:r>
              <a:rPr lang="es-AR" sz="1600" dirty="0" err="1">
                <a:solidFill>
                  <a:srgbClr val="292929"/>
                </a:solidFill>
                <a:latin typeface="Courier New"/>
                <a:ea typeface="Courier New"/>
                <a:cs typeface="Courier New"/>
                <a:sym typeface="Courier New"/>
              </a:rPr>
              <a:t>System.out.</a:t>
            </a:r>
            <a:r>
              <a:rPr lang="es-AR" sz="1600" b="1" dirty="0" err="1">
                <a:solidFill>
                  <a:srgbClr val="FF3300"/>
                </a:solidFill>
                <a:latin typeface="Courier New"/>
                <a:ea typeface="Courier New"/>
                <a:cs typeface="Courier New"/>
                <a:sym typeface="Courier New"/>
              </a:rPr>
              <a:t>print</a:t>
            </a:r>
            <a:r>
              <a:rPr lang="es-AR" sz="1600" b="1" dirty="0">
                <a:solidFill>
                  <a:srgbClr val="FF3300"/>
                </a:solidFill>
                <a:latin typeface="Courier New"/>
                <a:ea typeface="Courier New"/>
                <a:cs typeface="Courier New"/>
                <a:sym typeface="Courier New"/>
              </a:rPr>
              <a:t>(“#”)</a:t>
            </a:r>
            <a:r>
              <a:rPr lang="es-AR" sz="1600" dirty="0">
                <a:solidFill>
                  <a:srgbClr val="292929"/>
                </a:solidFill>
                <a:latin typeface="Courier New"/>
                <a:ea typeface="Courier New"/>
                <a:cs typeface="Courier New"/>
                <a:sym typeface="Courier New"/>
              </a:rPr>
              <a:t>;</a:t>
            </a:r>
          </a:p>
          <a:p>
            <a:pPr marL="457200" lvl="0" algn="just">
              <a:lnSpc>
                <a:spcPct val="115000"/>
              </a:lnSpc>
            </a:pPr>
            <a:r>
              <a:rPr lang="es-AR" sz="1600" dirty="0">
                <a:solidFill>
                  <a:srgbClr val="292929"/>
                </a:solidFill>
                <a:latin typeface="Courier New"/>
                <a:ea typeface="Courier New"/>
                <a:cs typeface="Courier New"/>
                <a:sym typeface="Courier New"/>
              </a:rPr>
              <a:t>}</a:t>
            </a:r>
          </a:p>
          <a:p>
            <a:pPr lvl="0" indent="457200">
              <a:lnSpc>
                <a:spcPct val="115000"/>
              </a:lnSpc>
            </a:pPr>
            <a:r>
              <a:rPr lang="es-AR" sz="1600" dirty="0" err="1">
                <a:solidFill>
                  <a:srgbClr val="292929"/>
                </a:solidFill>
                <a:latin typeface="Courier New"/>
                <a:ea typeface="Courier New"/>
                <a:cs typeface="Courier New"/>
                <a:sym typeface="Courier New"/>
              </a:rPr>
              <a:t>System.out.</a:t>
            </a:r>
            <a:r>
              <a:rPr lang="es-AR" sz="1600" b="1" dirty="0" err="1">
                <a:solidFill>
                  <a:srgbClr val="FF3300"/>
                </a:solidFill>
                <a:latin typeface="Courier New"/>
                <a:ea typeface="Courier New"/>
                <a:cs typeface="Courier New"/>
                <a:sym typeface="Courier New"/>
              </a:rPr>
              <a:t>println</a:t>
            </a:r>
            <a:r>
              <a:rPr lang="es-AR" sz="1600" b="1" dirty="0">
                <a:solidFill>
                  <a:srgbClr val="FF3300"/>
                </a:solidFill>
                <a:latin typeface="Courier New"/>
                <a:ea typeface="Courier New"/>
                <a:cs typeface="Courier New"/>
                <a:sym typeface="Courier New"/>
              </a:rPr>
              <a:t>()</a:t>
            </a:r>
            <a:r>
              <a:rPr lang="es-AR" sz="1600" dirty="0">
                <a:solidFill>
                  <a:srgbClr val="292929"/>
                </a:solidFill>
                <a:latin typeface="Courier New"/>
                <a:ea typeface="Courier New"/>
                <a:cs typeface="Courier New"/>
                <a:sym typeface="Courier New"/>
              </a:rPr>
              <a:t>;</a:t>
            </a:r>
          </a:p>
          <a:p>
            <a:pPr lvl="0">
              <a:lnSpc>
                <a:spcPct val="115000"/>
              </a:lnSpc>
            </a:pPr>
            <a:r>
              <a:rPr lang="es-AR" sz="1600" dirty="0">
                <a:solidFill>
                  <a:srgbClr val="292929"/>
                </a:solidFill>
                <a:latin typeface="Courier New"/>
                <a:ea typeface="Courier New"/>
                <a:cs typeface="Courier New"/>
                <a:sym typeface="Courier New"/>
              </a:rPr>
              <a:t>}</a:t>
            </a:r>
          </a:p>
        </p:txBody>
      </p:sp>
      <p:sp>
        <p:nvSpPr>
          <p:cNvPr id="10" name="Rectángulo 9"/>
          <p:cNvSpPr/>
          <p:nvPr/>
        </p:nvSpPr>
        <p:spPr>
          <a:xfrm>
            <a:off x="6460649" y="4645211"/>
            <a:ext cx="1489201" cy="1047979"/>
          </a:xfrm>
          <a:prstGeom prst="rect">
            <a:avLst/>
          </a:prstGeom>
        </p:spPr>
        <p:txBody>
          <a:bodyPr wrap="square">
            <a:spAutoFit/>
          </a:bodyPr>
          <a:lstStyle/>
          <a:p>
            <a:pPr lvl="1">
              <a:lnSpc>
                <a:spcPct val="115000"/>
              </a:lnSpc>
              <a:spcBef>
                <a:spcPts val="0"/>
              </a:spcBef>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a:p>
            <a:pPr lvl="1">
              <a:lnSpc>
                <a:spcPct val="115000"/>
              </a:lnSpc>
              <a:spcBef>
                <a:spcPts val="0"/>
              </a:spcBef>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a:p>
            <a:pPr lvl="1">
              <a:lnSpc>
                <a:spcPct val="115000"/>
              </a:lnSpc>
              <a:spcBef>
                <a:spcPts val="0"/>
              </a:spcBef>
              <a:buClr>
                <a:schemeClr val="dk1"/>
              </a:buClr>
              <a:buSzPct val="61111"/>
              <a:buNone/>
            </a:pPr>
            <a:r>
              <a:rPr lang="es-AR" b="1" dirty="0">
                <a:solidFill>
                  <a:srgbClr val="292929"/>
                </a:solidFill>
                <a:latin typeface="Arial" panose="020B0604020202020204" pitchFamily="34" charset="0"/>
                <a:ea typeface="Courier New"/>
                <a:cs typeface="Arial" panose="020B0604020202020204" pitchFamily="34" charset="0"/>
                <a:sym typeface="Courier New"/>
              </a:rPr>
              <a:t>######</a:t>
            </a:r>
          </a:p>
        </p:txBody>
      </p:sp>
    </p:spTree>
    <p:extLst>
      <p:ext uri="{BB962C8B-B14F-4D97-AF65-F5344CB8AC3E}">
        <p14:creationId xmlns:p14="http://schemas.microsoft.com/office/powerpoint/2010/main" val="1203647789"/>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1" y="2179050"/>
            <a:ext cx="9143969" cy="4351338"/>
          </a:xfrm>
        </p:spPr>
        <p:txBody>
          <a:bodyPr>
            <a:normAutofit/>
          </a:bodyPr>
          <a:lstStyle/>
          <a:p>
            <a:pPr marL="0" indent="0">
              <a:buNone/>
            </a:pPr>
            <a:endParaRPr lang="es-AR" dirty="0"/>
          </a:p>
          <a:p>
            <a:r>
              <a:rPr lang="es-AR" dirty="0"/>
              <a:t>Agregue un método </a:t>
            </a:r>
            <a:r>
              <a:rPr lang="es-AR" dirty="0" err="1">
                <a:latin typeface="Consolas" panose="020B0609020204030204" pitchFamily="49" charset="0"/>
              </a:rPr>
              <a:t>area</a:t>
            </a:r>
            <a:r>
              <a:rPr lang="es-AR" dirty="0"/>
              <a:t>, que reciba 1 parámetro de tipo entero con el radio del círculo y retorne el valor del área del mismo. Ejecute y pruebe el método.</a:t>
            </a:r>
          </a:p>
          <a:p>
            <a:endParaRPr lang="es-AR" dirty="0"/>
          </a:p>
          <a:p>
            <a:r>
              <a:rPr lang="es-AR" dirty="0"/>
              <a:t>Agregue una variable local en el método </a:t>
            </a:r>
            <a:r>
              <a:rPr lang="es-AR" dirty="0" err="1">
                <a:latin typeface="Consolas" panose="020B0609020204030204" pitchFamily="49" charset="0"/>
              </a:rPr>
              <a:t>area</a:t>
            </a:r>
            <a:r>
              <a:rPr lang="es-AR" dirty="0"/>
              <a:t> de tipo </a:t>
            </a:r>
            <a:r>
              <a:rPr lang="es-AR" dirty="0" err="1">
                <a:latin typeface="Consolas" panose="020B0609020204030204" pitchFamily="49" charset="0"/>
              </a:rPr>
              <a:t>float</a:t>
            </a:r>
            <a:r>
              <a:rPr lang="es-AR" dirty="0"/>
              <a:t> llamada </a:t>
            </a:r>
            <a:r>
              <a:rPr lang="es-AR" dirty="0">
                <a:latin typeface="Consolas" panose="020B0609020204030204" pitchFamily="49" charset="0"/>
              </a:rPr>
              <a:t>PI</a:t>
            </a:r>
            <a:r>
              <a:rPr lang="es-AR" dirty="0"/>
              <a:t> y no la inicialice. Use este valor para hacer el cálculo del área. ¿Qué imprime? ¿Por qué?</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179</a:t>
            </a:fld>
            <a:endParaRPr lang="es-AR" dirty="0"/>
          </a:p>
        </p:txBody>
      </p:sp>
    </p:spTree>
    <p:extLst>
      <p:ext uri="{BB962C8B-B14F-4D97-AF65-F5344CB8AC3E}">
        <p14:creationId xmlns:p14="http://schemas.microsoft.com/office/powerpoint/2010/main" val="1177044248"/>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180</a:t>
            </a:fld>
            <a:endParaRPr lang="es-AR" dirty="0"/>
          </a:p>
        </p:txBody>
      </p:sp>
      <p:pic>
        <p:nvPicPr>
          <p:cNvPr id="4097" name="Picture 26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4070" y="2663768"/>
            <a:ext cx="4495830" cy="3692628"/>
          </a:xfrm>
          <a:prstGeom prst="rect">
            <a:avLst/>
          </a:prstGeom>
          <a:noFill/>
          <a:extLst>
            <a:ext uri="{909E8E84-426E-40DD-AFC4-6F175D3DCCD1}">
              <a14:hiddenFill xmlns:a14="http://schemas.microsoft.com/office/drawing/2010/main">
                <a:solidFill>
                  <a:srgbClr val="FFFFFF"/>
                </a:solidFill>
              </a14:hiddenFill>
            </a:ext>
          </a:extLst>
        </p:spPr>
      </p:pic>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1495346078"/>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181</a:t>
            </a:fld>
            <a:endParaRPr lang="es-AR" dirty="0"/>
          </a:p>
        </p:txBody>
      </p:sp>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
        <p:nvSpPr>
          <p:cNvPr id="8" name="Rectángulo 7"/>
          <p:cNvSpPr/>
          <p:nvPr/>
        </p:nvSpPr>
        <p:spPr>
          <a:xfrm>
            <a:off x="-33" y="2489209"/>
            <a:ext cx="9144001" cy="4401205"/>
          </a:xfrm>
          <a:prstGeom prst="rect">
            <a:avLst/>
          </a:prstGeom>
        </p:spPr>
        <p:txBody>
          <a:bodyPr wrap="square">
            <a:spAutoFit/>
          </a:bodyPr>
          <a:lstStyle/>
          <a:p>
            <a:r>
              <a:rPr lang="es-AR" sz="2000" dirty="0">
                <a:latin typeface="Arial" panose="020B0604020202020204" pitchFamily="34" charset="0"/>
                <a:cs typeface="Arial" panose="020B0604020202020204" pitchFamily="34" charset="0"/>
              </a:rPr>
              <a:t> </a:t>
            </a:r>
            <a:r>
              <a:rPr lang="es-AR" sz="2000" b="1" dirty="0">
                <a:latin typeface="Arial" panose="020B0604020202020204" pitchFamily="34" charset="0"/>
                <a:cs typeface="Arial" panose="020B0604020202020204" pitchFamily="34" charset="0"/>
              </a:rPr>
              <a:t>Horizontales  </a:t>
            </a:r>
          </a:p>
          <a:p>
            <a:r>
              <a:rPr lang="es-AR" sz="2000" dirty="0">
                <a:latin typeface="Arial" panose="020B0604020202020204" pitchFamily="34" charset="0"/>
                <a:cs typeface="Arial" panose="020B0604020202020204" pitchFamily="34" charset="0"/>
              </a:rPr>
              <a:t>                                                         </a:t>
            </a:r>
          </a:p>
          <a:p>
            <a:r>
              <a:rPr lang="es-AR" sz="2000" dirty="0">
                <a:latin typeface="Arial" panose="020B0604020202020204" pitchFamily="34" charset="0"/>
                <a:cs typeface="Arial" panose="020B0604020202020204" pitchFamily="34" charset="0"/>
              </a:rPr>
              <a:t>4. Mecanismo usado en diseños orientados a objetos para expresar similitudes entre objetos.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5. Nombre genérico dado a los métodos que recuperan los valores de los atributos de una clase.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6. Comportamiento de un objeto.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7. Palabra clave usada para referenciar a la instancia actual.</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8. Conjunto de métodos a los que responden los objetos de una clase. </a:t>
            </a:r>
          </a:p>
          <a:p>
            <a:r>
              <a:rPr lang="es-AR" sz="20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355288530"/>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182</a:t>
            </a:fld>
            <a:endParaRPr lang="es-AR" dirty="0"/>
          </a:p>
        </p:txBody>
      </p:sp>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
        <p:nvSpPr>
          <p:cNvPr id="8" name="Rectángulo 7"/>
          <p:cNvSpPr/>
          <p:nvPr/>
        </p:nvSpPr>
        <p:spPr>
          <a:xfrm>
            <a:off x="-33" y="2978814"/>
            <a:ext cx="9144001" cy="2862322"/>
          </a:xfrm>
          <a:prstGeom prst="rect">
            <a:avLst/>
          </a:prstGeom>
        </p:spPr>
        <p:txBody>
          <a:bodyPr wrap="square">
            <a:spAutoFit/>
          </a:bodyPr>
          <a:lstStyle/>
          <a:p>
            <a:r>
              <a:rPr lang="es-AR" sz="2000" b="1" dirty="0">
                <a:latin typeface="Arial" panose="020B0604020202020204" pitchFamily="34" charset="0"/>
                <a:cs typeface="Arial" panose="020B0604020202020204" pitchFamily="34" charset="0"/>
              </a:rPr>
              <a:t>Verticales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1. Nombre genérico dado a los métodos usados para </a:t>
            </a:r>
            <a:r>
              <a:rPr lang="es-AR" sz="2000" dirty="0" err="1">
                <a:latin typeface="Arial" panose="020B0604020202020204" pitchFamily="34" charset="0"/>
                <a:cs typeface="Arial" panose="020B0604020202020204" pitchFamily="34" charset="0"/>
              </a:rPr>
              <a:t>setear</a:t>
            </a:r>
            <a:r>
              <a:rPr lang="es-AR" sz="2000" dirty="0">
                <a:latin typeface="Arial" panose="020B0604020202020204" pitchFamily="34" charset="0"/>
                <a:cs typeface="Arial" panose="020B0604020202020204" pitchFamily="34" charset="0"/>
              </a:rPr>
              <a:t> valores en los atributos de una clase.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2. Miembros de una clase que mantienen los valores de los objetos de la misma.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3. Datos de un objeto. </a:t>
            </a:r>
          </a:p>
        </p:txBody>
      </p:sp>
    </p:spTree>
    <p:extLst>
      <p:ext uri="{BB962C8B-B14F-4D97-AF65-F5344CB8AC3E}">
        <p14:creationId xmlns:p14="http://schemas.microsoft.com/office/powerpoint/2010/main" val="1244196149"/>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183</a:t>
            </a:fld>
            <a:endParaRPr lang="es-AR" dirty="0"/>
          </a:p>
        </p:txBody>
      </p:sp>
      <p:sp>
        <p:nvSpPr>
          <p:cNvPr id="7" name="Rectángulo 6"/>
          <p:cNvSpPr/>
          <p:nvPr/>
        </p:nvSpPr>
        <p:spPr>
          <a:xfrm>
            <a:off x="-1" y="2416054"/>
            <a:ext cx="6027613" cy="3877985"/>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A");</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B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B");</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C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B{</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 de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3" name="Rectángulo 12"/>
          <p:cNvSpPr/>
          <p:nvPr/>
        </p:nvSpPr>
        <p:spPr>
          <a:xfrm>
            <a:off x="4370263" y="5755896"/>
            <a:ext cx="4572000" cy="830997"/>
          </a:xfrm>
          <a:prstGeom prst="rect">
            <a:avLst/>
          </a:prstGeom>
        </p:spPr>
        <p:txBody>
          <a:bodyPr>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C </a:t>
            </a:r>
            <a:r>
              <a:rPr lang="es-AR" sz="1600" dirty="0" err="1">
                <a:solidFill>
                  <a:srgbClr val="000000"/>
                </a:solidFill>
                <a:latin typeface="Consolas" panose="020B0609020204030204" pitchFamily="49" charset="0"/>
              </a:rPr>
              <a:t>c</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2627531138"/>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184</a:t>
            </a:fld>
            <a:endParaRPr lang="es-AR" dirty="0"/>
          </a:p>
        </p:txBody>
      </p:sp>
      <p:graphicFrame>
        <p:nvGraphicFramePr>
          <p:cNvPr id="66" name="Tabla 65"/>
          <p:cNvGraphicFramePr>
            <a:graphicFrameLocks noGrp="1"/>
          </p:cNvGraphicFramePr>
          <p:nvPr>
            <p:extLst>
              <p:ext uri="{D42A27DB-BD31-4B8C-83A1-F6EECF244321}">
                <p14:modId xmlns:p14="http://schemas.microsoft.com/office/powerpoint/2010/main" val="624748392"/>
              </p:ext>
            </p:extLst>
          </p:nvPr>
        </p:nvGraphicFramePr>
        <p:xfrm>
          <a:off x="3466152" y="785410"/>
          <a:ext cx="3861681" cy="2011440"/>
        </p:xfrm>
        <a:graphic>
          <a:graphicData uri="http://schemas.openxmlformats.org/drawingml/2006/table">
            <a:tbl>
              <a:tblPr>
                <a:tableStyleId>{5C22544A-7EE6-4342-B048-85BDC9FD1C3A}</a:tableStyleId>
              </a:tblPr>
              <a:tblGrid>
                <a:gridCol w="3861681">
                  <a:extLst>
                    <a:ext uri="{9D8B030D-6E8A-4147-A177-3AD203B41FA5}">
                      <a16:colId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Persona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dirección</a:t>
                      </a:r>
                      <a:r>
                        <a:rPr lang="en-GB" sz="14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Persona(</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String,direccion</a:t>
                      </a:r>
                      <a:r>
                        <a:rPr lang="en-GB" sz="1400" dirty="0">
                          <a:latin typeface="Arial" panose="020B0604020202020204" pitchFamily="34" charset="0"/>
                          <a:cs typeface="Arial" panose="020B0604020202020204" pitchFamily="34" charset="0"/>
                        </a:rPr>
                        <a:t>: String)</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getName</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setDireccion</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direccion</a:t>
                      </a:r>
                      <a:r>
                        <a:rPr lang="en-GB" sz="1400" baseline="0" dirty="0">
                          <a:latin typeface="Arial" panose="020B0604020202020204" pitchFamily="34" charset="0"/>
                          <a:cs typeface="Arial" panose="020B0604020202020204" pitchFamily="34" charset="0"/>
                        </a:rPr>
                        <a:t>: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setName</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nombre</a:t>
                      </a:r>
                      <a:r>
                        <a:rPr lang="en-GB" sz="1400" baseline="0" dirty="0">
                          <a:latin typeface="Arial" panose="020B0604020202020204" pitchFamily="34" charset="0"/>
                          <a:cs typeface="Arial" panose="020B0604020202020204" pitchFamily="34" charset="0"/>
                        </a:rPr>
                        <a:t> :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cxnSp>
        <p:nvCxnSpPr>
          <p:cNvPr id="67" name="Conector recto de flecha 66"/>
          <p:cNvCxnSpPr/>
          <p:nvPr/>
        </p:nvCxnSpPr>
        <p:spPr>
          <a:xfrm flipH="1">
            <a:off x="2525486" y="2712707"/>
            <a:ext cx="987587" cy="356410"/>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8" name="Grupo 67"/>
          <p:cNvGrpSpPr/>
          <p:nvPr/>
        </p:nvGrpSpPr>
        <p:grpSpPr>
          <a:xfrm>
            <a:off x="5171571" y="2786291"/>
            <a:ext cx="290286" cy="522781"/>
            <a:chOff x="-1886857" y="3661511"/>
            <a:chExt cx="290286" cy="414618"/>
          </a:xfrm>
        </p:grpSpPr>
        <p:sp>
          <p:nvSpPr>
            <p:cNvPr id="69" name="Triángulo isósceles 6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70" name="Conector recto 69"/>
            <p:cNvCxnSpPr>
              <a:stCxn id="69" idx="3"/>
            </p:cNvCxnSpPr>
            <p:nvPr/>
          </p:nvCxnSpPr>
          <p:spPr>
            <a:xfrm>
              <a:off x="-1741714" y="3933371"/>
              <a:ext cx="0" cy="1427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71" name="Conector angular 70"/>
          <p:cNvCxnSpPr/>
          <p:nvPr/>
        </p:nvCxnSpPr>
        <p:spPr>
          <a:xfrm>
            <a:off x="5316714" y="3323707"/>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72" name="Tabla 71"/>
          <p:cNvGraphicFramePr>
            <a:graphicFrameLocks noGrp="1"/>
          </p:cNvGraphicFramePr>
          <p:nvPr>
            <p:extLst>
              <p:ext uri="{D42A27DB-BD31-4B8C-83A1-F6EECF244321}">
                <p14:modId xmlns:p14="http://schemas.microsoft.com/office/powerpoint/2010/main" val="2841733265"/>
              </p:ext>
            </p:extLst>
          </p:nvPr>
        </p:nvGraphicFramePr>
        <p:xfrm>
          <a:off x="5329950" y="3563624"/>
          <a:ext cx="3784819" cy="2209152"/>
        </p:xfrm>
        <a:graphic>
          <a:graphicData uri="http://schemas.openxmlformats.org/drawingml/2006/table">
            <a:tbl>
              <a:tblPr>
                <a:tableStyleId>{5C22544A-7EE6-4342-B048-85BDC9FD1C3A}</a:tableStyleId>
              </a:tblPr>
              <a:tblGrid>
                <a:gridCol w="3784819">
                  <a:extLst>
                    <a:ext uri="{9D8B030D-6E8A-4147-A177-3AD203B41FA5}">
                      <a16:colId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Profesor</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cursos</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Salario</a:t>
                      </a:r>
                      <a:r>
                        <a:rPr lang="en-GB" sz="1400" dirty="0">
                          <a:latin typeface="Arial" panose="020B0604020202020204" pitchFamily="34" charset="0"/>
                          <a:cs typeface="Arial" panose="020B0604020202020204" pitchFamily="34" charset="0"/>
                        </a:rPr>
                        <a:t> : double</a:t>
                      </a:r>
                    </a:p>
                    <a:p>
                      <a:pPr marL="0" indent="0">
                        <a:buFontTx/>
                        <a:buNone/>
                      </a:pPr>
                      <a:r>
                        <a:rPr lang="en-GB" sz="1400" dirty="0">
                          <a:latin typeface="Arial" panose="020B0604020202020204" pitchFamily="34" charset="0"/>
                          <a:cs typeface="Arial" panose="020B0604020202020204" pitchFamily="34" charset="0"/>
                        </a:rPr>
                        <a:t>- </a:t>
                      </a:r>
                      <a:r>
                        <a:rPr lang="en-GB" sz="1400" u="sng" dirty="0">
                          <a:latin typeface="Arial" panose="020B0604020202020204" pitchFamily="34" charset="0"/>
                          <a:cs typeface="Arial" panose="020B0604020202020204" pitchFamily="34" charset="0"/>
                        </a:rPr>
                        <a:t>MAX_CURSOS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baseline="0" dirty="0">
                        <a:latin typeface="Arial" panose="020B0604020202020204" pitchFamily="34" charset="0"/>
                        <a:cs typeface="Arial" panose="020B0604020202020204" pitchFamily="34" charset="0"/>
                      </a:endParaRP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enseniando</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Profesor</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 </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 String)</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agregarCurso</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curso</a:t>
                      </a:r>
                      <a:r>
                        <a:rPr lang="en-GB" sz="1400" baseline="0" dirty="0">
                          <a:latin typeface="Arial" panose="020B0604020202020204" pitchFamily="34" charset="0"/>
                          <a:cs typeface="Arial" panose="020B0604020202020204" pitchFamily="34" charset="0"/>
                        </a:rPr>
                        <a:t>: String) : </a:t>
                      </a:r>
                      <a:r>
                        <a:rPr lang="en-GB" sz="1400" baseline="0" dirty="0" err="1">
                          <a:latin typeface="Arial" panose="020B0604020202020204" pitchFamily="34" charset="0"/>
                          <a:cs typeface="Arial" panose="020B0604020202020204" pitchFamily="34" charset="0"/>
                        </a:rPr>
                        <a:t>boolean</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getSalario</a:t>
                      </a:r>
                      <a:r>
                        <a:rPr lang="en-GB" sz="1400" baseline="0" dirty="0">
                          <a:latin typeface="Arial" panose="020B0604020202020204" pitchFamily="34" charset="0"/>
                          <a:cs typeface="Arial" panose="020B0604020202020204" pitchFamily="34" charset="0"/>
                        </a:rPr>
                        <a:t>() : double</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toString</a:t>
                      </a:r>
                      <a:r>
                        <a:rPr lang="en-GB" sz="1400" dirty="0">
                          <a:latin typeface="Arial" panose="020B0604020202020204" pitchFamily="34" charset="0"/>
                          <a:cs typeface="Arial" panose="020B0604020202020204" pitchFamily="34" charset="0"/>
                        </a:rPr>
                        <a:t>() :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cxnSp>
        <p:nvCxnSpPr>
          <p:cNvPr id="73" name="Conector angular 72"/>
          <p:cNvCxnSpPr/>
          <p:nvPr/>
        </p:nvCxnSpPr>
        <p:spPr>
          <a:xfrm flipH="1">
            <a:off x="1974357" y="3323707"/>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74" name="Tabla 73"/>
          <p:cNvGraphicFramePr>
            <a:graphicFrameLocks noGrp="1"/>
          </p:cNvGraphicFramePr>
          <p:nvPr>
            <p:extLst>
              <p:ext uri="{D42A27DB-BD31-4B8C-83A1-F6EECF244321}">
                <p14:modId xmlns:p14="http://schemas.microsoft.com/office/powerpoint/2010/main" val="1564084189"/>
              </p:ext>
            </p:extLst>
          </p:nvPr>
        </p:nvGraphicFramePr>
        <p:xfrm>
          <a:off x="293857" y="3560874"/>
          <a:ext cx="4024833" cy="2635872"/>
        </p:xfrm>
        <a:graphic>
          <a:graphicData uri="http://schemas.openxmlformats.org/drawingml/2006/table">
            <a:tbl>
              <a:tblPr>
                <a:tableStyleId>{5C22544A-7EE6-4342-B048-85BDC9FD1C3A}</a:tableStyleId>
              </a:tblPr>
              <a:tblGrid>
                <a:gridCol w="4024833">
                  <a:extLst>
                    <a:ext uri="{9D8B030D-6E8A-4147-A177-3AD203B41FA5}">
                      <a16:colId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Estudiante</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cursos</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calificaciones</a:t>
                      </a:r>
                      <a:r>
                        <a:rPr lang="en-GB" sz="1400" dirty="0">
                          <a:latin typeface="Arial" panose="020B0604020202020204" pitchFamily="34" charset="0"/>
                          <a:cs typeface="Arial" panose="020B0604020202020204" pitchFamily="34" charset="0"/>
                        </a:rPr>
                        <a:t> : String[]</a:t>
                      </a:r>
                    </a:p>
                    <a:p>
                      <a:pPr marL="0" indent="0">
                        <a:buFontTx/>
                        <a:buNone/>
                      </a:pPr>
                      <a:r>
                        <a:rPr lang="en-GB" sz="1400" dirty="0">
                          <a:latin typeface="Arial" panose="020B0604020202020204" pitchFamily="34" charset="0"/>
                          <a:cs typeface="Arial" panose="020B0604020202020204" pitchFamily="34" charset="0"/>
                        </a:rPr>
                        <a:t>- </a:t>
                      </a:r>
                      <a:r>
                        <a:rPr lang="en-GB" sz="1400" u="sng" dirty="0">
                          <a:latin typeface="Arial" panose="020B0604020202020204" pitchFamily="34" charset="0"/>
                          <a:cs typeface="Arial" panose="020B0604020202020204" pitchFamily="34" charset="0"/>
                        </a:rPr>
                        <a:t>MAX_CURSADAS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baseline="0" dirty="0">
                        <a:latin typeface="Arial" panose="020B0604020202020204" pitchFamily="34" charset="0"/>
                        <a:cs typeface="Arial" panose="020B0604020202020204" pitchFamily="34" charset="0"/>
                      </a:endParaRP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c</a:t>
                      </a:r>
                      <a:r>
                        <a:rPr lang="en-GB" sz="1400" dirty="0" err="1">
                          <a:latin typeface="Arial" panose="020B0604020202020204" pitchFamily="34" charset="0"/>
                          <a:cs typeface="Arial" panose="020B0604020202020204" pitchFamily="34" charset="0"/>
                        </a:rPr>
                        <a:t>ursadas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Estudiante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 </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 String)</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agregarCalificacion</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curso</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calificacion</a:t>
                      </a:r>
                      <a:r>
                        <a:rPr lang="en-GB" sz="1400" baseline="0" dirty="0">
                          <a:latin typeface="Arial" panose="020B0604020202020204" pitchFamily="34" charset="0"/>
                          <a:cs typeface="Arial" panose="020B0604020202020204" pitchFamily="34" charset="0"/>
                        </a:rPr>
                        <a:t>: float)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getCalificaciones</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getPromedio</a:t>
                      </a:r>
                      <a:r>
                        <a:rPr lang="en-GB" sz="1400" baseline="0" dirty="0">
                          <a:latin typeface="Arial" panose="020B0604020202020204" pitchFamily="34" charset="0"/>
                          <a:cs typeface="Arial" panose="020B0604020202020204" pitchFamily="34" charset="0"/>
                        </a:rPr>
                        <a:t>() : float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cxnSp>
        <p:nvCxnSpPr>
          <p:cNvPr id="75" name="Conector recto de flecha 74"/>
          <p:cNvCxnSpPr/>
          <p:nvPr/>
        </p:nvCxnSpPr>
        <p:spPr>
          <a:xfrm>
            <a:off x="7047046" y="5391150"/>
            <a:ext cx="425106" cy="904191"/>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6" name="Conector recto de flecha 75"/>
          <p:cNvCxnSpPr/>
          <p:nvPr/>
        </p:nvCxnSpPr>
        <p:spPr>
          <a:xfrm>
            <a:off x="1999799" y="5658856"/>
            <a:ext cx="0" cy="444514"/>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7" name="Grupo 76"/>
          <p:cNvGrpSpPr/>
          <p:nvPr/>
        </p:nvGrpSpPr>
        <p:grpSpPr>
          <a:xfrm>
            <a:off x="6505037" y="6156127"/>
            <a:ext cx="2761507" cy="383452"/>
            <a:chOff x="6239499" y="6289400"/>
            <a:chExt cx="2761507" cy="383452"/>
          </a:xfrm>
        </p:grpSpPr>
        <p:sp>
          <p:nvSpPr>
            <p:cNvPr id="78" name="Esquina doblada 77"/>
            <p:cNvSpPr/>
            <p:nvPr/>
          </p:nvSpPr>
          <p:spPr>
            <a:xfrm rot="10800000" flipH="1">
              <a:off x="6296025" y="6289400"/>
              <a:ext cx="2553206"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79" name="CuadroTexto 78"/>
            <p:cNvSpPr txBox="1"/>
            <p:nvPr/>
          </p:nvSpPr>
          <p:spPr>
            <a:xfrm>
              <a:off x="6239499" y="6319543"/>
              <a:ext cx="2761507"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Profesor</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a:t>
              </a:r>
            </a:p>
          </p:txBody>
        </p:sp>
      </p:grpSp>
      <p:grpSp>
        <p:nvGrpSpPr>
          <p:cNvPr id="80" name="Grupo 79"/>
          <p:cNvGrpSpPr/>
          <p:nvPr/>
        </p:nvGrpSpPr>
        <p:grpSpPr>
          <a:xfrm>
            <a:off x="196782" y="5964400"/>
            <a:ext cx="3045123" cy="383452"/>
            <a:chOff x="1999965" y="6400619"/>
            <a:chExt cx="3045123" cy="383452"/>
          </a:xfrm>
        </p:grpSpPr>
        <p:sp>
          <p:nvSpPr>
            <p:cNvPr id="81" name="Esquina doblada 80"/>
            <p:cNvSpPr/>
            <p:nvPr/>
          </p:nvSpPr>
          <p:spPr>
            <a:xfrm rot="10800000" flipH="1">
              <a:off x="2054734" y="6400619"/>
              <a:ext cx="2741667"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82" name="CuadroTexto 81"/>
            <p:cNvSpPr txBox="1"/>
            <p:nvPr/>
          </p:nvSpPr>
          <p:spPr>
            <a:xfrm>
              <a:off x="1999965" y="6406147"/>
              <a:ext cx="3045123"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Estudiante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a:t>
              </a:r>
            </a:p>
          </p:txBody>
        </p:sp>
      </p:grpSp>
      <p:cxnSp>
        <p:nvCxnSpPr>
          <p:cNvPr id="84" name="Conector recto de flecha 83"/>
          <p:cNvCxnSpPr/>
          <p:nvPr/>
        </p:nvCxnSpPr>
        <p:spPr>
          <a:xfrm flipH="1">
            <a:off x="5083506" y="5181993"/>
            <a:ext cx="260171" cy="1009162"/>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5" name="Grupo 84"/>
          <p:cNvGrpSpPr/>
          <p:nvPr/>
        </p:nvGrpSpPr>
        <p:grpSpPr>
          <a:xfrm>
            <a:off x="3207850" y="5996068"/>
            <a:ext cx="3238286" cy="383452"/>
            <a:chOff x="8045441" y="2222466"/>
            <a:chExt cx="3238286" cy="383452"/>
          </a:xfrm>
        </p:grpSpPr>
        <p:sp>
          <p:nvSpPr>
            <p:cNvPr id="86" name="Esquina doblada 85"/>
            <p:cNvSpPr/>
            <p:nvPr/>
          </p:nvSpPr>
          <p:spPr>
            <a:xfrm rot="10800000" flipH="1">
              <a:off x="8093223" y="2222466"/>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87" name="CuadroTexto 86"/>
            <p:cNvSpPr txBox="1"/>
            <p:nvPr/>
          </p:nvSpPr>
          <p:spPr>
            <a:xfrm>
              <a:off x="8045441" y="2240801"/>
              <a:ext cx="3238286" cy="307777"/>
            </a:xfrm>
            <a:prstGeom prst="rect">
              <a:avLst/>
            </a:prstGeom>
            <a:noFill/>
          </p:spPr>
          <p:txBody>
            <a:bodyPr wrap="square" rtlCol="0">
              <a:spAutoFit/>
            </a:bodyPr>
            <a:lstStyle/>
            <a:p>
              <a:r>
                <a:rPr lang="en-GB" sz="1400" dirty="0" err="1">
                  <a:latin typeface="Arial" panose="020B0604020202020204" pitchFamily="34" charset="0"/>
                  <a:cs typeface="Arial" panose="020B0604020202020204" pitchFamily="34" charset="0"/>
                </a:rPr>
                <a:t>Retorna</a:t>
              </a:r>
              <a:r>
                <a:rPr lang="en-GB" sz="1400" dirty="0">
                  <a:latin typeface="Arial" panose="020B0604020202020204" pitchFamily="34" charset="0"/>
                  <a:cs typeface="Arial" panose="020B0604020202020204" pitchFamily="34" charset="0"/>
                </a:rPr>
                <a:t> </a:t>
              </a:r>
              <a:r>
                <a:rPr lang="en-GB" sz="1400" dirty="0">
                  <a:latin typeface="Consolas" panose="020B0609020204030204" pitchFamily="49" charset="0"/>
                  <a:cs typeface="Arial" panose="020B0604020202020204" pitchFamily="34" charset="0"/>
                </a:rPr>
                <a:t>false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si</a:t>
              </a:r>
              <a:r>
                <a:rPr lang="en-GB" sz="1400" dirty="0">
                  <a:latin typeface="Arial" panose="020B0604020202020204" pitchFamily="34" charset="0"/>
                  <a:cs typeface="Arial" panose="020B0604020202020204" pitchFamily="34" charset="0"/>
                </a:rPr>
                <a:t> no lo </a:t>
              </a:r>
              <a:r>
                <a:rPr lang="en-GB" sz="1400" dirty="0" err="1">
                  <a:latin typeface="Arial" panose="020B0604020202020204" pitchFamily="34" charset="0"/>
                  <a:cs typeface="Arial" panose="020B0604020202020204" pitchFamily="34" charset="0"/>
                </a:rPr>
                <a:t>pudo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agregar</a:t>
              </a:r>
              <a:endParaRPr lang="en-GB" sz="1400" dirty="0">
                <a:latin typeface="Arial" panose="020B0604020202020204" pitchFamily="34" charset="0"/>
                <a:cs typeface="Arial" panose="020B0604020202020204" pitchFamily="34" charset="0"/>
              </a:endParaRPr>
            </a:p>
          </p:txBody>
        </p:sp>
      </p:grpSp>
      <p:cxnSp>
        <p:nvCxnSpPr>
          <p:cNvPr id="88" name="Conector recto de flecha 87"/>
          <p:cNvCxnSpPr/>
          <p:nvPr/>
        </p:nvCxnSpPr>
        <p:spPr>
          <a:xfrm flipH="1" flipV="1">
            <a:off x="8612543" y="3127831"/>
            <a:ext cx="53146" cy="1860898"/>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9" name="Grupo 88"/>
          <p:cNvGrpSpPr/>
          <p:nvPr/>
        </p:nvGrpSpPr>
        <p:grpSpPr>
          <a:xfrm>
            <a:off x="5905714" y="2954439"/>
            <a:ext cx="3238286" cy="383452"/>
            <a:chOff x="9556634" y="3154029"/>
            <a:chExt cx="3238286" cy="383452"/>
          </a:xfrm>
        </p:grpSpPr>
        <p:sp>
          <p:nvSpPr>
            <p:cNvPr id="90" name="Esquina doblada 89"/>
            <p:cNvSpPr/>
            <p:nvPr/>
          </p:nvSpPr>
          <p:spPr>
            <a:xfrm rot="10800000" flipH="1">
              <a:off x="9604416" y="3154029"/>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91" name="CuadroTexto 90"/>
            <p:cNvSpPr txBox="1"/>
            <p:nvPr/>
          </p:nvSpPr>
          <p:spPr>
            <a:xfrm>
              <a:off x="9556634" y="3172364"/>
              <a:ext cx="3238286" cy="307777"/>
            </a:xfrm>
            <a:prstGeom prst="rect">
              <a:avLst/>
            </a:prstGeom>
            <a:noFill/>
          </p:spPr>
          <p:txBody>
            <a:bodyPr wrap="square" rtlCol="0">
              <a:spAutoFit/>
            </a:bodyPr>
            <a:lstStyle/>
            <a:p>
              <a:r>
                <a:rPr lang="en-GB" sz="1400" dirty="0" err="1">
                  <a:latin typeface="Arial" panose="020B0604020202020204" pitchFamily="34" charset="0"/>
                  <a:cs typeface="Arial" panose="020B0604020202020204" pitchFamily="34" charset="0"/>
                </a:rPr>
                <a:t>Retorna</a:t>
              </a:r>
              <a:r>
                <a:rPr lang="en-GB" sz="1400" dirty="0">
                  <a:latin typeface="Arial" panose="020B0604020202020204" pitchFamily="34" charset="0"/>
                  <a:cs typeface="Arial" panose="020B0604020202020204" pitchFamily="34" charset="0"/>
                </a:rPr>
                <a:t> </a:t>
              </a:r>
              <a:r>
                <a:rPr lang="en-GB" sz="1400" dirty="0">
                  <a:latin typeface="Consolas" panose="020B0609020204030204" pitchFamily="49" charset="0"/>
                  <a:cs typeface="Arial" panose="020B0604020202020204" pitchFamily="34" charset="0"/>
                </a:rPr>
                <a:t>false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si</a:t>
              </a:r>
              <a:r>
                <a:rPr lang="en-GB" sz="1400" dirty="0">
                  <a:latin typeface="Arial" panose="020B0604020202020204" pitchFamily="34" charset="0"/>
                  <a:cs typeface="Arial" panose="020B0604020202020204" pitchFamily="34" charset="0"/>
                </a:rPr>
                <a:t> el </a:t>
              </a:r>
              <a:r>
                <a:rPr lang="en-GB" sz="1400" dirty="0" err="1">
                  <a:latin typeface="Arial" panose="020B0604020202020204" pitchFamily="34" charset="0"/>
                  <a:cs typeface="Arial" panose="020B0604020202020204" pitchFamily="34" charset="0"/>
                </a:rPr>
                <a:t>curso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ya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existe</a:t>
              </a:r>
              <a:endParaRPr lang="en-GB" sz="1400" dirty="0">
                <a:latin typeface="Arial" panose="020B0604020202020204" pitchFamily="34" charset="0"/>
                <a:cs typeface="Arial" panose="020B0604020202020204" pitchFamily="34" charset="0"/>
              </a:endParaRPr>
            </a:p>
          </p:txBody>
        </p:sp>
      </p:grpSp>
      <p:grpSp>
        <p:nvGrpSpPr>
          <p:cNvPr id="10" name="Grupo 9"/>
          <p:cNvGrpSpPr/>
          <p:nvPr/>
        </p:nvGrpSpPr>
        <p:grpSpPr>
          <a:xfrm>
            <a:off x="1967739" y="3043833"/>
            <a:ext cx="1788413" cy="370088"/>
            <a:chOff x="1588678" y="2945444"/>
            <a:chExt cx="1788413" cy="370088"/>
          </a:xfrm>
        </p:grpSpPr>
        <p:sp>
          <p:nvSpPr>
            <p:cNvPr id="83" name="Esquina doblada 82"/>
            <p:cNvSpPr/>
            <p:nvPr/>
          </p:nvSpPr>
          <p:spPr>
            <a:xfrm rot="10800000" flipH="1">
              <a:off x="1631280" y="2945444"/>
              <a:ext cx="1703208" cy="37008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92" name="CuadroTexto 91"/>
            <p:cNvSpPr txBox="1"/>
            <p:nvPr/>
          </p:nvSpPr>
          <p:spPr>
            <a:xfrm>
              <a:off x="1588678" y="2984632"/>
              <a:ext cx="1788413" cy="307777"/>
            </a:xfrm>
            <a:prstGeom prst="rect">
              <a:avLst/>
            </a:prstGeom>
            <a:noFill/>
          </p:spPr>
          <p:txBody>
            <a:bodyPr wrap="square" rtlCol="0">
              <a:spAutoFit/>
            </a:bodyPr>
            <a:lstStyle/>
            <a:p>
              <a:r>
                <a:rPr lang="es-AR" sz="1400" dirty="0">
                  <a:latin typeface="Arial" panose="020B0604020202020204" pitchFamily="34" charset="0"/>
                  <a:cs typeface="Arial" panose="020B0604020202020204" pitchFamily="34" charset="0"/>
                </a:rPr>
                <a:t>“nombre(</a:t>
              </a:r>
              <a:r>
                <a:rPr lang="es-AR" sz="1400" dirty="0" err="1">
                  <a:latin typeface="Arial" panose="020B0604020202020204" pitchFamily="34" charset="0"/>
                  <a:cs typeface="Arial" panose="020B0604020202020204" pitchFamily="34" charset="0"/>
                </a:rPr>
                <a:t>direccion</a:t>
              </a:r>
              <a:r>
                <a:rPr lang="es-AR" sz="1400" dirty="0">
                  <a:latin typeface="Arial" panose="020B0604020202020204" pitchFamily="34" charset="0"/>
                  <a:cs typeface="Arial" panose="020B0604020202020204" pitchFamily="34" charset="0"/>
                </a:rPr>
                <a:t>)”</a:t>
              </a:r>
            </a:p>
          </p:txBody>
        </p:sp>
      </p:grpSp>
      <p:sp>
        <p:nvSpPr>
          <p:cNvPr id="94" name="Título 1"/>
          <p:cNvSpPr>
            <a:spLocks noGrp="1"/>
          </p:cNvSpPr>
          <p:nvPr>
            <p:ph type="title"/>
          </p:nvPr>
        </p:nvSpPr>
        <p:spPr>
          <a:xfrm>
            <a:off x="0" y="725998"/>
            <a:ext cx="7886700" cy="1220315"/>
          </a:xfrm>
        </p:spPr>
        <p:txBody>
          <a:bodyPr/>
          <a:lstStyle/>
          <a:p>
            <a:pPr algn="l"/>
            <a:r>
              <a:rPr lang="es-AR" b="1" dirty="0"/>
              <a:t>Herencia</a:t>
            </a:r>
            <a:br>
              <a:rPr lang="es-AR" dirty="0"/>
            </a:br>
            <a:endParaRPr lang="es-AR" dirty="0"/>
          </a:p>
        </p:txBody>
      </p:sp>
      <p:sp>
        <p:nvSpPr>
          <p:cNvPr id="95" name="CuadroTexto 94"/>
          <p:cNvSpPr txBox="1"/>
          <p:nvPr/>
        </p:nvSpPr>
        <p:spPr>
          <a:xfrm>
            <a:off x="-1" y="1481686"/>
            <a:ext cx="2974513" cy="923330"/>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Implemente las clases correspondientes al siguiente diagrama.</a:t>
            </a:r>
          </a:p>
        </p:txBody>
      </p:sp>
      <p:grpSp>
        <p:nvGrpSpPr>
          <p:cNvPr id="2" name="Grupo 1"/>
          <p:cNvGrpSpPr/>
          <p:nvPr/>
        </p:nvGrpSpPr>
        <p:grpSpPr>
          <a:xfrm>
            <a:off x="7424293" y="984361"/>
            <a:ext cx="1719708" cy="1245025"/>
            <a:chOff x="7424293" y="984361"/>
            <a:chExt cx="1719708" cy="1590246"/>
          </a:xfrm>
        </p:grpSpPr>
        <p:sp>
          <p:nvSpPr>
            <p:cNvPr id="34" name="Esquina doblada 33"/>
            <p:cNvSpPr/>
            <p:nvPr/>
          </p:nvSpPr>
          <p:spPr>
            <a:xfrm rot="10800000" flipH="1">
              <a:off x="7479346" y="990699"/>
              <a:ext cx="1635423" cy="158390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35" name="CuadroTexto 34"/>
            <p:cNvSpPr txBox="1"/>
            <p:nvPr/>
          </p:nvSpPr>
          <p:spPr>
            <a:xfrm>
              <a:off x="7424293" y="984361"/>
              <a:ext cx="1719708" cy="1200329"/>
            </a:xfrm>
            <a:prstGeom prst="rect">
              <a:avLst/>
            </a:prstGeom>
            <a:noFill/>
          </p:spPr>
          <p:txBody>
            <a:bodyPr wrap="square" rtlCol="0">
              <a:spAutoFit/>
            </a:bodyPr>
            <a:lstStyle/>
            <a:p>
              <a:r>
                <a:rPr lang="en-GB" sz="1200" dirty="0">
                  <a:latin typeface="Arial" panose="020B0604020202020204" pitchFamily="34" charset="0"/>
                  <a:cs typeface="Arial" panose="020B0604020202020204" pitchFamily="34" charset="0"/>
                </a:rPr>
                <a:t>Se </a:t>
              </a:r>
              <a:r>
                <a:rPr lang="en-GB" sz="1200" dirty="0" err="1">
                  <a:latin typeface="Arial" panose="020B0604020202020204" pitchFamily="34" charset="0"/>
                  <a:cs typeface="Arial" panose="020B0604020202020204" pitchFamily="34" charset="0"/>
                </a:rPr>
                <a:t>necesitan</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constantes</a:t>
              </a:r>
              <a:r>
                <a:rPr lang="en-GB" sz="1200" dirty="0">
                  <a:latin typeface="Arial" panose="020B0604020202020204" pitchFamily="34" charset="0"/>
                  <a:cs typeface="Arial" panose="020B0604020202020204" pitchFamily="34" charset="0"/>
                </a:rPr>
                <a:t> con </a:t>
              </a:r>
              <a:r>
                <a:rPr lang="en-GB" sz="1200" dirty="0" err="1">
                  <a:latin typeface="Arial" panose="020B0604020202020204" pitchFamily="34" charset="0"/>
                  <a:cs typeface="Arial" panose="020B0604020202020204" pitchFamily="34" charset="0"/>
                </a:rPr>
                <a:t>los</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máximos</a:t>
              </a:r>
              <a:r>
                <a:rPr lang="en-GB" sz="1200" dirty="0">
                  <a:latin typeface="Arial" panose="020B0604020202020204" pitchFamily="34" charset="0"/>
                  <a:cs typeface="Arial" panose="020B0604020202020204" pitchFamily="34" charset="0"/>
                </a:rPr>
                <a:t> de </a:t>
              </a:r>
              <a:r>
                <a:rPr lang="en-GB" sz="1200" dirty="0" err="1">
                  <a:latin typeface="Arial" panose="020B0604020202020204" pitchFamily="34" charset="0"/>
                  <a:cs typeface="Arial" panose="020B0604020202020204" pitchFamily="34" charset="0"/>
                </a:rPr>
                <a:t>cursos</a:t>
              </a:r>
              <a:r>
                <a:rPr lang="en-GB" sz="1200" dirty="0">
                  <a:latin typeface="Arial" panose="020B0604020202020204" pitchFamily="34" charset="0"/>
                  <a:cs typeface="Arial" panose="020B0604020202020204" pitchFamily="34" charset="0"/>
                </a:rPr>
                <a:t> que </a:t>
              </a:r>
              <a:r>
                <a:rPr lang="en-GB" sz="1200" dirty="0" err="1">
                  <a:latin typeface="Arial" panose="020B0604020202020204" pitchFamily="34" charset="0"/>
                  <a:cs typeface="Arial" panose="020B0604020202020204" pitchFamily="34" charset="0"/>
                </a:rPr>
                <a:t>puede</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enseñar</a:t>
              </a:r>
              <a:r>
                <a:rPr lang="en-GB" sz="1200" dirty="0">
                  <a:latin typeface="Arial" panose="020B0604020202020204" pitchFamily="34" charset="0"/>
                  <a:cs typeface="Arial" panose="020B0604020202020204" pitchFamily="34" charset="0"/>
                </a:rPr>
                <a:t> un </a:t>
              </a:r>
              <a:r>
                <a:rPr lang="en-GB" sz="1200" dirty="0" err="1">
                  <a:latin typeface="Arial" panose="020B0604020202020204" pitchFamily="34" charset="0"/>
                  <a:cs typeface="Arial" panose="020B0604020202020204" pitchFamily="34" charset="0"/>
                </a:rPr>
                <a:t>docente</a:t>
              </a:r>
              <a:r>
                <a:rPr lang="en-GB" sz="1200" dirty="0">
                  <a:latin typeface="Arial" panose="020B0604020202020204" pitchFamily="34" charset="0"/>
                  <a:cs typeface="Arial" panose="020B0604020202020204" pitchFamily="34" charset="0"/>
                </a:rPr>
                <a:t> (10) y </a:t>
              </a:r>
              <a:r>
                <a:rPr lang="en-GB" sz="1200" dirty="0" err="1">
                  <a:latin typeface="Arial" panose="020B0604020202020204" pitchFamily="34" charset="0"/>
                  <a:cs typeface="Arial" panose="020B0604020202020204" pitchFamily="34" charset="0"/>
                </a:rPr>
                <a:t>cursar</a:t>
              </a:r>
              <a:r>
                <a:rPr lang="en-GB" sz="1200" dirty="0">
                  <a:latin typeface="Arial" panose="020B0604020202020204" pitchFamily="34" charset="0"/>
                  <a:cs typeface="Arial" panose="020B0604020202020204" pitchFamily="34" charset="0"/>
                </a:rPr>
                <a:t> un </a:t>
              </a:r>
              <a:r>
                <a:rPr lang="en-GB" sz="1200" dirty="0" err="1">
                  <a:latin typeface="Arial" panose="020B0604020202020204" pitchFamily="34" charset="0"/>
                  <a:cs typeface="Arial" panose="020B0604020202020204" pitchFamily="34" charset="0"/>
                </a:rPr>
                <a:t>alumno</a:t>
              </a:r>
              <a:r>
                <a:rPr lang="en-GB" sz="1200" dirty="0">
                  <a:latin typeface="Arial" panose="020B0604020202020204" pitchFamily="34" charset="0"/>
                  <a:cs typeface="Arial" panose="020B0604020202020204" pitchFamily="34" charset="0"/>
                </a:rPr>
                <a:t> (10). </a:t>
              </a:r>
            </a:p>
          </p:txBody>
        </p:sp>
      </p:grpSp>
      <p:cxnSp>
        <p:nvCxnSpPr>
          <p:cNvPr id="37" name="Conector recto de flecha 36"/>
          <p:cNvCxnSpPr/>
          <p:nvPr/>
        </p:nvCxnSpPr>
        <p:spPr>
          <a:xfrm flipV="1">
            <a:off x="7086568" y="2229386"/>
            <a:ext cx="1038257" cy="211135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1" name="Conector recto de flecha 40"/>
          <p:cNvCxnSpPr/>
          <p:nvPr/>
        </p:nvCxnSpPr>
        <p:spPr>
          <a:xfrm flipV="1">
            <a:off x="2426785" y="2229387"/>
            <a:ext cx="5254668" cy="226263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4" name="Grupo 43"/>
          <p:cNvGrpSpPr/>
          <p:nvPr/>
        </p:nvGrpSpPr>
        <p:grpSpPr>
          <a:xfrm>
            <a:off x="135862" y="2538331"/>
            <a:ext cx="1719708" cy="738664"/>
            <a:chOff x="7424293" y="984361"/>
            <a:chExt cx="1719708" cy="1727811"/>
          </a:xfrm>
        </p:grpSpPr>
        <p:sp>
          <p:nvSpPr>
            <p:cNvPr id="45" name="Esquina doblada 44"/>
            <p:cNvSpPr/>
            <p:nvPr/>
          </p:nvSpPr>
          <p:spPr>
            <a:xfrm rot="10800000" flipH="1">
              <a:off x="7479346" y="990699"/>
              <a:ext cx="1635423" cy="158390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dirty="0"/>
            </a:p>
          </p:txBody>
        </p:sp>
        <p:sp>
          <p:nvSpPr>
            <p:cNvPr id="46" name="CuadroTexto 45"/>
            <p:cNvSpPr txBox="1"/>
            <p:nvPr/>
          </p:nvSpPr>
          <p:spPr>
            <a:xfrm>
              <a:off x="7424293" y="984361"/>
              <a:ext cx="1719708" cy="1727811"/>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Se </a:t>
              </a:r>
              <a:r>
                <a:rPr lang="en-GB" sz="1400" dirty="0" err="1">
                  <a:latin typeface="Arial" panose="020B0604020202020204" pitchFamily="34" charset="0"/>
                  <a:cs typeface="Arial" panose="020B0604020202020204" pitchFamily="34" charset="0"/>
                </a:rPr>
                <a:t>necesita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saber</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cuántos</a:t>
              </a:r>
              <a:r>
                <a:rPr lang="en-GB" sz="1400" dirty="0">
                  <a:latin typeface="Arial" panose="020B0604020202020204" pitchFamily="34" charset="0"/>
                  <a:cs typeface="Arial" panose="020B0604020202020204" pitchFamily="34" charset="0"/>
                </a:rPr>
                <a:t> se </a:t>
              </a:r>
              <a:r>
                <a:rPr lang="en-GB" sz="1400" dirty="0" err="1">
                  <a:latin typeface="Arial" panose="020B0604020202020204" pitchFamily="34" charset="0"/>
                  <a:cs typeface="Arial" panose="020B0604020202020204" pitchFamily="34" charset="0"/>
                </a:rPr>
                <a:t>fueron</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agregando</a:t>
              </a:r>
              <a:r>
                <a:rPr lang="en-GB" sz="1400" dirty="0">
                  <a:latin typeface="Arial" panose="020B0604020202020204" pitchFamily="34" charset="0"/>
                  <a:cs typeface="Arial" panose="020B0604020202020204" pitchFamily="34" charset="0"/>
                </a:rPr>
                <a:t>.</a:t>
              </a:r>
            </a:p>
          </p:txBody>
        </p:sp>
      </p:grpSp>
      <p:cxnSp>
        <p:nvCxnSpPr>
          <p:cNvPr id="48" name="Conector recto de flecha 47"/>
          <p:cNvCxnSpPr>
            <a:stCxn id="72" idx="1"/>
          </p:cNvCxnSpPr>
          <p:nvPr/>
        </p:nvCxnSpPr>
        <p:spPr>
          <a:xfrm flipH="1" flipV="1">
            <a:off x="1826339" y="3265905"/>
            <a:ext cx="3503611" cy="1402295"/>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Conector recto de flecha 50"/>
          <p:cNvCxnSpPr/>
          <p:nvPr/>
        </p:nvCxnSpPr>
        <p:spPr>
          <a:xfrm flipV="1">
            <a:off x="347624" y="3221429"/>
            <a:ext cx="27134" cy="141754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3498665"/>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p>
        </p:txBody>
      </p:sp>
      <p:sp>
        <p:nvSpPr>
          <p:cNvPr id="3" name="Marcador de contenido 2"/>
          <p:cNvSpPr>
            <a:spLocks noGrp="1"/>
          </p:cNvSpPr>
          <p:nvPr>
            <p:ph idx="1"/>
          </p:nvPr>
        </p:nvSpPr>
        <p:spPr>
          <a:xfrm>
            <a:off x="0" y="2160000"/>
            <a:ext cx="9143968" cy="4351338"/>
          </a:xfrm>
        </p:spPr>
        <p:txBody>
          <a:bodyPr>
            <a:normAutofit lnSpcReduction="10000"/>
          </a:bodyPr>
          <a:lstStyle/>
          <a:p>
            <a:pPr marL="0" indent="0" algn="ctr">
              <a:buNone/>
            </a:pPr>
            <a:r>
              <a:rPr lang="es-AR" sz="2400" dirty="0"/>
              <a:t>Implemente las clases correspondientes al diagrama teniendo en cuenta las consideraciones</a:t>
            </a:r>
          </a:p>
          <a:p>
            <a:pPr marL="0" indent="0" algn="ctr">
              <a:buNone/>
            </a:pPr>
            <a:endParaRPr lang="es-AR" sz="2400" dirty="0"/>
          </a:p>
          <a:p>
            <a:r>
              <a:rPr lang="es-AR" sz="2400" dirty="0"/>
              <a:t>Implemente la </a:t>
            </a:r>
            <a:r>
              <a:rPr lang="es-AR" sz="2400" dirty="0" err="1"/>
              <a:t>super</a:t>
            </a:r>
            <a:r>
              <a:rPr lang="es-AR" sz="2400" dirty="0"/>
              <a:t>-clase </a:t>
            </a:r>
            <a:r>
              <a:rPr lang="es-AR" sz="2400" dirty="0">
                <a:latin typeface="Consolas" panose="020B0609020204030204" pitchFamily="49" charset="0"/>
              </a:rPr>
              <a:t>Forma</a:t>
            </a:r>
            <a:r>
              <a:rPr lang="es-AR" sz="2400" dirty="0"/>
              <a:t>, la cual contiene:</a:t>
            </a:r>
          </a:p>
          <a:p>
            <a:pPr lvl="1"/>
            <a:r>
              <a:rPr lang="es-AR" sz="2000" dirty="0"/>
              <a:t>Dos atributos de instancia </a:t>
            </a:r>
            <a:r>
              <a:rPr lang="es-AR" sz="2000" dirty="0">
                <a:latin typeface="Consolas" panose="020B0609020204030204" pitchFamily="49" charset="0"/>
              </a:rPr>
              <a:t>color</a:t>
            </a:r>
            <a:r>
              <a:rPr lang="es-AR" sz="2000" dirty="0"/>
              <a:t> (</a:t>
            </a:r>
            <a:r>
              <a:rPr lang="es-AR" sz="2000" dirty="0" err="1">
                <a:latin typeface="Consolas" panose="020B0609020204030204" pitchFamily="49" charset="0"/>
              </a:rPr>
              <a:t>String</a:t>
            </a:r>
            <a:r>
              <a:rPr lang="es-AR" sz="2000" dirty="0"/>
              <a:t>) y </a:t>
            </a:r>
            <a:r>
              <a:rPr lang="es-AR" sz="2000" dirty="0">
                <a:latin typeface="Consolas" panose="020B0609020204030204" pitchFamily="49" charset="0"/>
              </a:rPr>
              <a:t>llena</a:t>
            </a:r>
            <a:r>
              <a:rPr lang="es-AR" sz="2000" dirty="0"/>
              <a:t> (</a:t>
            </a:r>
            <a:r>
              <a:rPr lang="es-AR" sz="2000" dirty="0" err="1">
                <a:latin typeface="Consolas" panose="020B0609020204030204" pitchFamily="49" charset="0"/>
              </a:rPr>
              <a:t>Boolean</a:t>
            </a:r>
            <a:r>
              <a:rPr lang="es-AR" sz="2000" dirty="0"/>
              <a:t>).</a:t>
            </a:r>
          </a:p>
          <a:p>
            <a:pPr lvl="1"/>
            <a:r>
              <a:rPr lang="es-AR" sz="2000" dirty="0"/>
              <a:t>Dos constructores. Uno sin argumentos que inicializa </a:t>
            </a:r>
            <a:r>
              <a:rPr lang="es-AR" sz="2000" dirty="0">
                <a:latin typeface="Consolas" panose="020B0609020204030204" pitchFamily="49" charset="0"/>
              </a:rPr>
              <a:t>color</a:t>
            </a:r>
            <a:r>
              <a:rPr lang="es-AR" sz="2000" dirty="0"/>
              <a:t> a “</a:t>
            </a:r>
            <a:r>
              <a:rPr lang="es-AR" sz="2000" dirty="0">
                <a:latin typeface="Consolas" panose="020B0609020204030204" pitchFamily="49" charset="0"/>
              </a:rPr>
              <a:t>verde</a:t>
            </a:r>
            <a:r>
              <a:rPr lang="es-AR" sz="2000" dirty="0"/>
              <a:t>” y </a:t>
            </a:r>
            <a:r>
              <a:rPr lang="es-AR" sz="2000" dirty="0">
                <a:latin typeface="Consolas" panose="020B0609020204030204" pitchFamily="49" charset="0"/>
              </a:rPr>
              <a:t>llena</a:t>
            </a:r>
            <a:r>
              <a:rPr lang="es-AR" sz="2000" dirty="0"/>
              <a:t> a </a:t>
            </a:r>
            <a:r>
              <a:rPr lang="es-AR" sz="2000" dirty="0">
                <a:latin typeface="Consolas" panose="020B0609020204030204" pitchFamily="49" charset="0"/>
              </a:rPr>
              <a:t>true</a:t>
            </a:r>
            <a:r>
              <a:rPr lang="es-AR" sz="2000" dirty="0"/>
              <a:t>; y un constructor que inicializa los atributos con los valores datos.</a:t>
            </a:r>
          </a:p>
          <a:p>
            <a:pPr lvl="1"/>
            <a:r>
              <a:rPr lang="es-AR" sz="2000" dirty="0" err="1"/>
              <a:t>Getters</a:t>
            </a:r>
            <a:r>
              <a:rPr lang="es-AR" sz="2000" dirty="0"/>
              <a:t> y </a:t>
            </a:r>
            <a:r>
              <a:rPr lang="es-AR" sz="2000" dirty="0" err="1"/>
              <a:t>setters</a:t>
            </a:r>
            <a:r>
              <a:rPr lang="es-AR" sz="2000" dirty="0"/>
              <a:t> para todos los atributos.</a:t>
            </a:r>
          </a:p>
          <a:p>
            <a:pPr lvl="1"/>
            <a:r>
              <a:rPr lang="es-AR" sz="2000" dirty="0"/>
              <a:t>El método </a:t>
            </a:r>
            <a:r>
              <a:rPr lang="es-AR" sz="2000" dirty="0" err="1">
                <a:latin typeface="Consolas" panose="020B0609020204030204" pitchFamily="49" charset="0"/>
              </a:rPr>
              <a:t>toString</a:t>
            </a:r>
            <a:r>
              <a:rPr lang="es-AR" sz="2000" dirty="0"/>
              <a:t> que retorna “Una forma de color (color) y (llena)”.</a:t>
            </a:r>
          </a:p>
          <a:p>
            <a:pPr lvl="1"/>
            <a:endParaRPr lang="es-AR" sz="2000" dirty="0"/>
          </a:p>
          <a:p>
            <a:pPr marL="342900" lvl="1" indent="-342900"/>
            <a:r>
              <a:rPr lang="es-AR" dirty="0"/>
              <a:t>Implemente un programa donde se puedan probar todos los métodos definidos en </a:t>
            </a:r>
            <a:r>
              <a:rPr lang="es-AR" dirty="0">
                <a:latin typeface="Consolas" panose="020B0609020204030204" pitchFamily="49" charset="0"/>
              </a:rPr>
              <a:t>Forma</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185</a:t>
            </a:fld>
            <a:endParaRPr lang="es-AR" dirty="0"/>
          </a:p>
        </p:txBody>
      </p:sp>
    </p:spTree>
    <p:extLst>
      <p:ext uri="{BB962C8B-B14F-4D97-AF65-F5344CB8AC3E}">
        <p14:creationId xmlns:p14="http://schemas.microsoft.com/office/powerpoint/2010/main" val="1630012853"/>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p>
        </p:txBody>
      </p:sp>
      <p:sp>
        <p:nvSpPr>
          <p:cNvPr id="3" name="Marcador de contenido 2"/>
          <p:cNvSpPr>
            <a:spLocks noGrp="1"/>
          </p:cNvSpPr>
          <p:nvPr>
            <p:ph idx="1"/>
          </p:nvPr>
        </p:nvSpPr>
        <p:spPr>
          <a:xfrm>
            <a:off x="0" y="2160000"/>
            <a:ext cx="9143968" cy="4351338"/>
          </a:xfrm>
        </p:spPr>
        <p:txBody>
          <a:bodyPr>
            <a:normAutofit fontScale="92500" lnSpcReduction="10000"/>
          </a:bodyPr>
          <a:lstStyle/>
          <a:p>
            <a:r>
              <a:rPr lang="es-AR" dirty="0"/>
              <a:t>Implemente dos sub-clases de </a:t>
            </a:r>
            <a:r>
              <a:rPr lang="es-AR" sz="3000" dirty="0">
                <a:latin typeface="Consolas" panose="020B0609020204030204" pitchFamily="49" charset="0"/>
              </a:rPr>
              <a:t>Forma</a:t>
            </a:r>
            <a:r>
              <a:rPr lang="es-AR" dirty="0"/>
              <a:t>: </a:t>
            </a:r>
            <a:r>
              <a:rPr lang="es-AR" sz="3000" dirty="0">
                <a:latin typeface="Consolas" panose="020B0609020204030204" pitchFamily="49" charset="0"/>
              </a:rPr>
              <a:t>Circulo</a:t>
            </a:r>
            <a:r>
              <a:rPr lang="es-AR" dirty="0"/>
              <a:t> y </a:t>
            </a:r>
            <a:r>
              <a:rPr lang="es-AR" sz="3000" dirty="0" err="1">
                <a:latin typeface="Consolas" panose="020B0609020204030204" pitchFamily="49" charset="0"/>
              </a:rPr>
              <a:t>Rectangulo</a:t>
            </a:r>
            <a:r>
              <a:rPr lang="es-AR" dirty="0"/>
              <a:t>.</a:t>
            </a:r>
          </a:p>
          <a:p>
            <a:endParaRPr lang="es-AR" dirty="0"/>
          </a:p>
          <a:p>
            <a:r>
              <a:rPr lang="es-AR" dirty="0"/>
              <a:t>La clase </a:t>
            </a:r>
            <a:r>
              <a:rPr lang="es-AR" sz="3000" dirty="0">
                <a:latin typeface="Consolas" panose="020B0609020204030204" pitchFamily="49" charset="0"/>
              </a:rPr>
              <a:t>Circulo</a:t>
            </a:r>
            <a:r>
              <a:rPr lang="es-AR" dirty="0"/>
              <a:t> contiene:</a:t>
            </a:r>
          </a:p>
          <a:p>
            <a:pPr lvl="1"/>
            <a:r>
              <a:rPr lang="es-AR" dirty="0"/>
              <a:t>Un atributo de instancia </a:t>
            </a:r>
            <a:r>
              <a:rPr lang="es-AR" dirty="0">
                <a:latin typeface="Consolas" panose="020B0609020204030204" pitchFamily="49" charset="0"/>
              </a:rPr>
              <a:t>radio</a:t>
            </a:r>
            <a:r>
              <a:rPr lang="es-AR" dirty="0"/>
              <a:t> (</a:t>
            </a:r>
            <a:r>
              <a:rPr lang="es-AR" dirty="0" err="1"/>
              <a:t>double</a:t>
            </a:r>
            <a:r>
              <a:rPr lang="es-AR" dirty="0"/>
              <a:t>).</a:t>
            </a:r>
          </a:p>
          <a:p>
            <a:pPr lvl="1"/>
            <a:r>
              <a:rPr lang="es-AR" dirty="0"/>
              <a:t>Tres constructores. El constructor sin parámetros inicializa </a:t>
            </a:r>
            <a:r>
              <a:rPr lang="es-AR" dirty="0">
                <a:latin typeface="Consolas" panose="020B0609020204030204" pitchFamily="49" charset="0"/>
              </a:rPr>
              <a:t>radio</a:t>
            </a:r>
            <a:r>
              <a:rPr lang="es-AR" dirty="0"/>
              <a:t> en 1.</a:t>
            </a:r>
          </a:p>
          <a:p>
            <a:pPr lvl="1"/>
            <a:r>
              <a:rPr lang="es-AR" dirty="0" err="1"/>
              <a:t>Getters</a:t>
            </a:r>
            <a:r>
              <a:rPr lang="es-AR" dirty="0"/>
              <a:t> y </a:t>
            </a:r>
            <a:r>
              <a:rPr lang="es-AR" dirty="0" err="1"/>
              <a:t>setters</a:t>
            </a:r>
            <a:r>
              <a:rPr lang="es-AR" dirty="0"/>
              <a:t> para el atributo radio.</a:t>
            </a:r>
          </a:p>
          <a:p>
            <a:pPr lvl="1"/>
            <a:r>
              <a:rPr lang="es-AR" dirty="0"/>
              <a:t>Métodos </a:t>
            </a:r>
            <a:r>
              <a:rPr lang="es-AR" dirty="0" err="1">
                <a:latin typeface="Consolas" panose="020B0609020204030204" pitchFamily="49" charset="0"/>
              </a:rPr>
              <a:t>getArea</a:t>
            </a:r>
            <a:r>
              <a:rPr lang="es-AR" dirty="0"/>
              <a:t>() y </a:t>
            </a:r>
            <a:r>
              <a:rPr lang="es-AR" dirty="0" err="1">
                <a:latin typeface="Consolas" panose="020B0609020204030204" pitchFamily="49" charset="0"/>
              </a:rPr>
              <a:t>getPerimetro</a:t>
            </a:r>
            <a:r>
              <a:rPr lang="es-AR" dirty="0"/>
              <a:t>().</a:t>
            </a:r>
          </a:p>
          <a:p>
            <a:pPr lvl="1"/>
            <a:r>
              <a:rPr lang="es-AR" dirty="0"/>
              <a:t>Sobre-escribe el método </a:t>
            </a:r>
            <a:r>
              <a:rPr lang="es-AR" dirty="0" err="1">
                <a:latin typeface="Consolas" panose="020B0609020204030204" pitchFamily="49" charset="0"/>
              </a:rPr>
              <a:t>toString</a:t>
            </a:r>
            <a:r>
              <a:rPr lang="es-AR" dirty="0"/>
              <a:t>() para retornar “Un círculo de radio (radio), el cual es una sub-clase de (salida del método </a:t>
            </a:r>
            <a:r>
              <a:rPr lang="es-AR" dirty="0" err="1"/>
              <a:t>toString</a:t>
            </a:r>
            <a:r>
              <a:rPr lang="es-AR" dirty="0"/>
              <a:t>() de la </a:t>
            </a:r>
            <a:r>
              <a:rPr lang="es-AR" dirty="0" err="1"/>
              <a:t>super-class</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186</a:t>
            </a:fld>
            <a:endParaRPr lang="es-AR" dirty="0"/>
          </a:p>
        </p:txBody>
      </p:sp>
    </p:spTree>
    <p:extLst>
      <p:ext uri="{BB962C8B-B14F-4D97-AF65-F5344CB8AC3E}">
        <p14:creationId xmlns:p14="http://schemas.microsoft.com/office/powerpoint/2010/main" val="3826900570"/>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p>
        </p:txBody>
      </p:sp>
      <p:sp>
        <p:nvSpPr>
          <p:cNvPr id="3" name="Marcador de contenido 2"/>
          <p:cNvSpPr>
            <a:spLocks noGrp="1"/>
          </p:cNvSpPr>
          <p:nvPr>
            <p:ph idx="1"/>
          </p:nvPr>
        </p:nvSpPr>
        <p:spPr>
          <a:xfrm>
            <a:off x="0" y="2160000"/>
            <a:ext cx="9143968" cy="4351338"/>
          </a:xfrm>
        </p:spPr>
        <p:txBody>
          <a:bodyPr>
            <a:normAutofit/>
          </a:bodyPr>
          <a:lstStyle/>
          <a:p>
            <a:r>
              <a:rPr lang="es-AR" dirty="0"/>
              <a:t>La clase </a:t>
            </a:r>
            <a:r>
              <a:rPr lang="es-AR" dirty="0" err="1">
                <a:latin typeface="Consolas" panose="020B0609020204030204" pitchFamily="49" charset="0"/>
              </a:rPr>
              <a:t>Rectangulo</a:t>
            </a:r>
            <a:r>
              <a:rPr lang="es-AR" dirty="0"/>
              <a:t> contiene:</a:t>
            </a:r>
          </a:p>
          <a:p>
            <a:pPr lvl="1"/>
            <a:r>
              <a:rPr lang="es-AR" dirty="0"/>
              <a:t>Dos atributos de instancia </a:t>
            </a:r>
            <a:r>
              <a:rPr lang="es-AR" dirty="0">
                <a:latin typeface="Consolas" panose="020B0609020204030204" pitchFamily="49" charset="0"/>
              </a:rPr>
              <a:t>ancho</a:t>
            </a:r>
            <a:r>
              <a:rPr lang="es-AR" dirty="0"/>
              <a:t> (</a:t>
            </a:r>
            <a:r>
              <a:rPr lang="es-AR" dirty="0" err="1">
                <a:latin typeface="Consolas" panose="020B0609020204030204" pitchFamily="49" charset="0"/>
              </a:rPr>
              <a:t>double</a:t>
            </a:r>
            <a:r>
              <a:rPr lang="es-AR" dirty="0"/>
              <a:t>) y </a:t>
            </a:r>
            <a:r>
              <a:rPr lang="es-AR" dirty="0">
                <a:latin typeface="Consolas" panose="020B0609020204030204" pitchFamily="49" charset="0"/>
              </a:rPr>
              <a:t>largo</a:t>
            </a:r>
            <a:r>
              <a:rPr lang="es-AR" dirty="0"/>
              <a:t> (</a:t>
            </a:r>
            <a:r>
              <a:rPr lang="es-AR" dirty="0" err="1">
                <a:latin typeface="Consolas" panose="020B0609020204030204" pitchFamily="49" charset="0"/>
              </a:rPr>
              <a:t>double</a:t>
            </a:r>
            <a:r>
              <a:rPr lang="es-AR" dirty="0"/>
              <a:t>).</a:t>
            </a:r>
          </a:p>
          <a:p>
            <a:pPr lvl="1"/>
            <a:r>
              <a:rPr lang="es-AR" dirty="0"/>
              <a:t>Tres constructores. El constructor sin parámetros inicializa </a:t>
            </a:r>
            <a:r>
              <a:rPr lang="es-AR" dirty="0">
                <a:latin typeface="Consolas" panose="020B0609020204030204" pitchFamily="49" charset="0"/>
              </a:rPr>
              <a:t>ancho</a:t>
            </a:r>
            <a:r>
              <a:rPr lang="es-AR" dirty="0"/>
              <a:t> y </a:t>
            </a:r>
            <a:r>
              <a:rPr lang="es-AR" dirty="0">
                <a:latin typeface="Consolas" panose="020B0609020204030204" pitchFamily="49" charset="0"/>
              </a:rPr>
              <a:t>largo</a:t>
            </a:r>
            <a:r>
              <a:rPr lang="es-AR" dirty="0"/>
              <a:t> en 1.</a:t>
            </a:r>
          </a:p>
          <a:p>
            <a:pPr lvl="1"/>
            <a:r>
              <a:rPr lang="es-AR" dirty="0"/>
              <a:t>Métodos </a:t>
            </a:r>
            <a:r>
              <a:rPr lang="es-AR" dirty="0" err="1">
                <a:latin typeface="Consolas" panose="020B0609020204030204" pitchFamily="49" charset="0"/>
              </a:rPr>
              <a:t>getArea</a:t>
            </a:r>
            <a:r>
              <a:rPr lang="es-AR" dirty="0"/>
              <a:t>() y </a:t>
            </a:r>
            <a:r>
              <a:rPr lang="es-AR" dirty="0" err="1">
                <a:latin typeface="Consolas" panose="020B0609020204030204" pitchFamily="49" charset="0"/>
              </a:rPr>
              <a:t>getPerimetro</a:t>
            </a:r>
            <a:r>
              <a:rPr lang="es-AR" dirty="0"/>
              <a:t>().</a:t>
            </a:r>
          </a:p>
          <a:p>
            <a:pPr lvl="1"/>
            <a:r>
              <a:rPr lang="es-AR" dirty="0"/>
              <a:t>Sobre-escribe el método </a:t>
            </a:r>
            <a:r>
              <a:rPr lang="es-AR" dirty="0" err="1">
                <a:latin typeface="Consolas" panose="020B0609020204030204" pitchFamily="49" charset="0"/>
              </a:rPr>
              <a:t>toString</a:t>
            </a:r>
            <a:r>
              <a:rPr lang="es-AR" dirty="0"/>
              <a:t>() para retornar “Un </a:t>
            </a:r>
            <a:r>
              <a:rPr lang="es-AR" dirty="0" err="1"/>
              <a:t>réctangulo</a:t>
            </a:r>
            <a:r>
              <a:rPr lang="es-AR" dirty="0"/>
              <a:t> de largo (largo) y ancho (ancho), el cual es una sub-clase de (salida del método </a:t>
            </a:r>
            <a:r>
              <a:rPr lang="es-AR" dirty="0" err="1"/>
              <a:t>toString</a:t>
            </a:r>
            <a:r>
              <a:rPr lang="es-AR" dirty="0"/>
              <a:t>() de la </a:t>
            </a:r>
            <a:r>
              <a:rPr lang="es-AR" dirty="0" err="1"/>
              <a:t>super-class</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187</a:t>
            </a:fld>
            <a:endParaRPr lang="es-AR" dirty="0"/>
          </a:p>
        </p:txBody>
      </p:sp>
    </p:spTree>
    <p:extLst>
      <p:ext uri="{BB962C8B-B14F-4D97-AF65-F5344CB8AC3E}">
        <p14:creationId xmlns:p14="http://schemas.microsoft.com/office/powerpoint/2010/main" val="4238809894"/>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AR" smtClean="0"/>
              <a:pPr/>
              <a:t>188</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val="3074200050"/>
              </p:ext>
            </p:extLst>
          </p:nvPr>
        </p:nvGraphicFramePr>
        <p:xfrm>
          <a:off x="2380726" y="65403"/>
          <a:ext cx="3861681" cy="2438160"/>
        </p:xfrm>
        <a:graphic>
          <a:graphicData uri="http://schemas.openxmlformats.org/drawingml/2006/table">
            <a:tbl>
              <a:tblPr>
                <a:tableStyleId>{5C22544A-7EE6-4342-B048-85BDC9FD1C3A}</a:tableStyleId>
              </a:tblPr>
              <a:tblGrid>
                <a:gridCol w="3861681">
                  <a:extLst>
                    <a:ext uri="{9D8B030D-6E8A-4147-A177-3AD203B41FA5}">
                      <a16:colId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llena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boolean</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getColor</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setColor</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setLlena</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grpSp>
        <p:nvGrpSpPr>
          <p:cNvPr id="8" name="Grupo 7"/>
          <p:cNvGrpSpPr/>
          <p:nvPr/>
        </p:nvGrpSpPr>
        <p:grpSpPr>
          <a:xfrm>
            <a:off x="4166424" y="2507090"/>
            <a:ext cx="290286" cy="522781"/>
            <a:chOff x="-1886857" y="3661511"/>
            <a:chExt cx="290286" cy="414618"/>
          </a:xfrm>
        </p:grpSpPr>
        <p:sp>
          <p:nvSpPr>
            <p:cNvPr id="9" name="Triángulo isósceles 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0" name="Conector recto 9"/>
            <p:cNvCxnSpPr>
              <a:stCxn id="9" idx="3"/>
            </p:cNvCxnSpPr>
            <p:nvPr/>
          </p:nvCxnSpPr>
          <p:spPr>
            <a:xfrm>
              <a:off x="-1741714" y="3933371"/>
              <a:ext cx="0" cy="1427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1" name="Conector angular 10"/>
          <p:cNvCxnSpPr/>
          <p:nvPr/>
        </p:nvCxnSpPr>
        <p:spPr>
          <a:xfrm>
            <a:off x="4221160" y="3029871"/>
            <a:ext cx="3816000"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Conector angular 11"/>
          <p:cNvCxnSpPr/>
          <p:nvPr/>
        </p:nvCxnSpPr>
        <p:spPr>
          <a:xfrm flipH="1">
            <a:off x="112952" y="3029871"/>
            <a:ext cx="4104000"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4" name="Tabla 13"/>
          <p:cNvGraphicFramePr>
            <a:graphicFrameLocks noGrp="1"/>
          </p:cNvGraphicFramePr>
          <p:nvPr>
            <p:extLst>
              <p:ext uri="{D42A27DB-BD31-4B8C-83A1-F6EECF244321}">
                <p14:modId xmlns:p14="http://schemas.microsoft.com/office/powerpoint/2010/main" val="3772743009"/>
              </p:ext>
            </p:extLst>
          </p:nvPr>
        </p:nvGraphicFramePr>
        <p:xfrm>
          <a:off x="107491" y="3491552"/>
          <a:ext cx="3849911" cy="2849232"/>
        </p:xfrm>
        <a:graphic>
          <a:graphicData uri="http://schemas.openxmlformats.org/drawingml/2006/table">
            <a:tbl>
              <a:tblPr>
                <a:tableStyleId>{5C22544A-7EE6-4342-B048-85BDC9FD1C3A}</a:tableStyleId>
              </a:tblPr>
              <a:tblGrid>
                <a:gridCol w="3849911">
                  <a:extLst>
                    <a:ext uri="{9D8B030D-6E8A-4147-A177-3AD203B41FA5}">
                      <a16:colId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Circulo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48257">
                <a:tc>
                  <a:txBody>
                    <a:bodyPr/>
                    <a:lstStyle/>
                    <a:p>
                      <a:pPr marL="0" indent="0">
                        <a:buFontTx/>
                        <a:buNone/>
                      </a:pPr>
                      <a:r>
                        <a:rPr lang="en-GB" sz="1400" baseline="0" dirty="0">
                          <a:latin typeface="Arial" panose="020B0604020202020204" pitchFamily="34" charset="0"/>
                          <a:cs typeface="Arial" panose="020B0604020202020204" pitchFamily="34" charset="0"/>
                        </a:rPr>
                        <a:t>- radio: double</a:t>
                      </a:r>
                    </a:p>
                    <a:p>
                      <a:pPr marL="0" indent="0">
                        <a:buFontTx/>
                        <a:buNone/>
                      </a:pPr>
                      <a:r>
                        <a:rPr lang="en-GB" sz="1400" baseline="0" dirty="0">
                          <a:latin typeface="Arial" panose="020B0604020202020204" pitchFamily="34" charset="0"/>
                          <a:cs typeface="Arial" panose="020B0604020202020204" pitchFamily="34" charset="0"/>
                        </a:rPr>
                        <a:t>- pi : double</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getRadio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setRadio</a:t>
                      </a:r>
                      <a:r>
                        <a:rPr lang="en-GB" sz="1400" baseline="0" dirty="0">
                          <a:latin typeface="Arial" panose="020B0604020202020204" pitchFamily="34" charset="0"/>
                          <a:cs typeface="Arial" panose="020B0604020202020204" pitchFamily="34" charset="0"/>
                        </a:rPr>
                        <a:t>(radio: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getPerimetro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graphicFrame>
        <p:nvGraphicFramePr>
          <p:cNvPr id="17" name="Tabla 16"/>
          <p:cNvGraphicFramePr>
            <a:graphicFrameLocks noGrp="1"/>
          </p:cNvGraphicFramePr>
          <p:nvPr>
            <p:extLst>
              <p:ext uri="{D42A27DB-BD31-4B8C-83A1-F6EECF244321}">
                <p14:modId xmlns:p14="http://schemas.microsoft.com/office/powerpoint/2010/main" val="148265460"/>
              </p:ext>
            </p:extLst>
          </p:nvPr>
        </p:nvGraphicFramePr>
        <p:xfrm>
          <a:off x="4476502" y="3491552"/>
          <a:ext cx="4576541" cy="3275952"/>
        </p:xfrm>
        <a:graphic>
          <a:graphicData uri="http://schemas.openxmlformats.org/drawingml/2006/table">
            <a:tbl>
              <a:tblPr>
                <a:tableStyleId>{5C22544A-7EE6-4342-B048-85BDC9FD1C3A}</a:tableStyleId>
              </a:tblPr>
              <a:tblGrid>
                <a:gridCol w="4576541">
                  <a:extLst>
                    <a:ext uri="{9D8B030D-6E8A-4147-A177-3AD203B41FA5}">
                      <a16:colId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Rectangulo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48257">
                <a:tc>
                  <a:txBody>
                    <a:bodyPr/>
                    <a:lstStyle/>
                    <a:p>
                      <a:pPr marL="0" indent="0">
                        <a:buFontTx/>
                        <a:buNone/>
                      </a:pPr>
                      <a:r>
                        <a:rPr lang="en-GB" sz="1400" dirty="0">
                          <a:latin typeface="Arial" panose="020B0604020202020204" pitchFamily="34" charset="0"/>
                          <a:cs typeface="Arial" panose="020B0604020202020204" pitchFamily="34" charset="0"/>
                        </a:rPr>
                        <a:t>- largo: double</a:t>
                      </a:r>
                    </a:p>
                    <a:p>
                      <a:pPr marL="0" indent="0">
                        <a:buFontTx/>
                        <a:buNone/>
                      </a:pPr>
                      <a:r>
                        <a:rPr lang="en-GB" sz="1400" dirty="0">
                          <a:latin typeface="Arial" panose="020B0604020202020204" pitchFamily="34" charset="0"/>
                          <a:cs typeface="Arial" panose="020B0604020202020204" pitchFamily="34" charset="0"/>
                        </a:rPr>
                        <a:t>- ancho: double</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(largo:</a:t>
                      </a:r>
                      <a:r>
                        <a:rPr lang="en-GB" sz="1400" baseline="0" dirty="0">
                          <a:latin typeface="Arial" panose="020B0604020202020204" pitchFamily="34" charset="0"/>
                          <a:cs typeface="Arial" panose="020B0604020202020204" pitchFamily="34" charset="0"/>
                        </a:rPr>
                        <a:t> double, ancho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(largo:</a:t>
                      </a:r>
                      <a:r>
                        <a:rPr lang="en-GB" sz="1400" baseline="0" dirty="0">
                          <a:latin typeface="Arial" panose="020B0604020202020204" pitchFamily="34" charset="0"/>
                          <a:cs typeface="Arial" panose="020B0604020202020204" pitchFamily="34" charset="0"/>
                        </a:rPr>
                        <a:t> double, ancho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getLargo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setLargo</a:t>
                      </a:r>
                      <a:r>
                        <a:rPr lang="en-GB" sz="1400" baseline="0" dirty="0">
                          <a:latin typeface="Arial" panose="020B0604020202020204" pitchFamily="34" charset="0"/>
                          <a:cs typeface="Arial" panose="020B0604020202020204" pitchFamily="34" charset="0"/>
                        </a:rPr>
                        <a:t>(largo: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getAncho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setAncho</a:t>
                      </a:r>
                      <a:r>
                        <a:rPr lang="en-GB" sz="1400" baseline="0" dirty="0">
                          <a:latin typeface="Arial" panose="020B0604020202020204" pitchFamily="34" charset="0"/>
                          <a:cs typeface="Arial" panose="020B0604020202020204" pitchFamily="34" charset="0"/>
                        </a:rPr>
                        <a:t>(ancho: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getPerimetro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7214242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Sentencia FOREACH</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18</a:t>
            </a:fld>
            <a:endParaRPr lang="es-ES_tradnl" dirty="0"/>
          </a:p>
        </p:txBody>
      </p:sp>
      <p:sp>
        <p:nvSpPr>
          <p:cNvPr id="8" name="Shape 228"/>
          <p:cNvSpPr txBox="1"/>
          <p:nvPr/>
        </p:nvSpPr>
        <p:spPr>
          <a:xfrm>
            <a:off x="628650" y="1926894"/>
            <a:ext cx="8677833" cy="1754988"/>
          </a:xfrm>
          <a:prstGeom prst="rect">
            <a:avLst/>
          </a:prstGeom>
          <a:noFill/>
          <a:ln>
            <a:noFill/>
          </a:ln>
        </p:spPr>
        <p:txBody>
          <a:bodyPr lIns="91425" tIns="91425" rIns="91425" bIns="91425" anchor="ctr" anchorCtr="0">
            <a:noAutofit/>
          </a:bodyPr>
          <a:lstStyle/>
          <a:p>
            <a:pPr lvl="0">
              <a:lnSpc>
                <a:spcPct val="115000"/>
              </a:lnSpc>
            </a:pPr>
            <a:r>
              <a:rPr lang="es-AR" b="1" dirty="0" err="1">
                <a:solidFill>
                  <a:srgbClr val="FF0000"/>
                </a:solidFill>
                <a:latin typeface="Courier New"/>
                <a:ea typeface="Courier New"/>
                <a:cs typeface="Courier New"/>
                <a:sym typeface="Courier New"/>
              </a:rPr>
              <a:t>for</a:t>
            </a:r>
            <a:r>
              <a:rPr lang="es-AR" b="1" dirty="0">
                <a:solidFill>
                  <a:srgbClr val="FF0000"/>
                </a:solidFill>
                <a:latin typeface="Courier New"/>
                <a:ea typeface="Courier New"/>
                <a:cs typeface="Courier New"/>
                <a:sym typeface="Courier New"/>
              </a:rPr>
              <a:t> (variable : colección) {</a:t>
            </a:r>
          </a:p>
          <a:p>
            <a:pPr lvl="0">
              <a:lnSpc>
                <a:spcPct val="115000"/>
              </a:lnSpc>
            </a:pPr>
            <a:r>
              <a:rPr lang="es-AR" b="1" dirty="0">
                <a:solidFill>
                  <a:srgbClr val="FF0000"/>
                </a:solidFill>
                <a:latin typeface="Courier New"/>
                <a:ea typeface="Courier New"/>
                <a:cs typeface="Courier New"/>
                <a:sym typeface="Courier New"/>
              </a:rPr>
              <a:t>      bloque de código</a:t>
            </a:r>
          </a:p>
          <a:p>
            <a:pPr lvl="0">
              <a:lnSpc>
                <a:spcPct val="115000"/>
              </a:lnSpc>
            </a:pPr>
            <a:r>
              <a:rPr lang="es-AR" b="1" dirty="0">
                <a:solidFill>
                  <a:srgbClr val="FF0000"/>
                </a:solidFill>
                <a:latin typeface="Courier New"/>
                <a:ea typeface="Courier New"/>
                <a:cs typeface="Courier New"/>
                <a:sym typeface="Courier New"/>
              </a:rPr>
              <a:t>}</a:t>
            </a:r>
          </a:p>
        </p:txBody>
      </p:sp>
      <p:sp>
        <p:nvSpPr>
          <p:cNvPr id="2" name="Rectángulo 1"/>
          <p:cNvSpPr/>
          <p:nvPr/>
        </p:nvSpPr>
        <p:spPr>
          <a:xfrm>
            <a:off x="5436838" y="2143238"/>
            <a:ext cx="3078512" cy="1224951"/>
          </a:xfrm>
          <a:prstGeom prst="rect">
            <a:avLst/>
          </a:prstGeom>
        </p:spPr>
        <p:txBody>
          <a:bodyPr wrap="square">
            <a:spAutoFit/>
          </a:bodyPr>
          <a:lstStyle/>
          <a:p>
            <a:pPr marL="88900" lvl="0" indent="0">
              <a:lnSpc>
                <a:spcPct val="115000"/>
              </a:lnSpc>
              <a:spcBef>
                <a:spcPts val="0"/>
              </a:spcBef>
              <a:buClr>
                <a:srgbClr val="292929"/>
              </a:buClr>
              <a:buSzPct val="100000"/>
              <a:buNone/>
            </a:pPr>
            <a:r>
              <a:rPr lang="es-AR" sz="1600" dirty="0">
                <a:solidFill>
                  <a:srgbClr val="292929"/>
                </a:solidFill>
                <a:latin typeface="Arial" panose="020B0604020202020204" pitchFamily="34" charset="0"/>
                <a:cs typeface="Arial" panose="020B0604020202020204" pitchFamily="34" charset="0"/>
              </a:rPr>
              <a:t>Un bucle </a:t>
            </a:r>
            <a:r>
              <a:rPr lang="es-AR" sz="1600" b="1" dirty="0" err="1">
                <a:solidFill>
                  <a:srgbClr val="FF3300"/>
                </a:solidFill>
                <a:latin typeface="Arial" panose="020B0604020202020204" pitchFamily="34" charset="0"/>
                <a:ea typeface="Courier New"/>
                <a:cs typeface="Arial" panose="020B0604020202020204" pitchFamily="34" charset="0"/>
                <a:sym typeface="Courier New"/>
              </a:rPr>
              <a:t>foreach</a:t>
            </a:r>
            <a:r>
              <a:rPr lang="es-AR" sz="1600" dirty="0">
                <a:solidFill>
                  <a:srgbClr val="292929"/>
                </a:solidFill>
                <a:latin typeface="Arial" panose="020B0604020202020204" pitchFamily="34" charset="0"/>
                <a:cs typeface="Arial" panose="020B0604020202020204" pitchFamily="34" charset="0"/>
              </a:rPr>
              <a:t> itera un bloque de código sobre cada uno de los elementos de una lista de manera secuencial</a:t>
            </a:r>
          </a:p>
        </p:txBody>
      </p:sp>
      <p:sp>
        <p:nvSpPr>
          <p:cNvPr id="3" name="Rectángulo 2"/>
          <p:cNvSpPr/>
          <p:nvPr/>
        </p:nvSpPr>
        <p:spPr>
          <a:xfrm>
            <a:off x="1851596" y="3717523"/>
            <a:ext cx="6168390" cy="3385542"/>
          </a:xfrm>
          <a:prstGeom prst="rect">
            <a:avLst/>
          </a:prstGeom>
        </p:spPr>
        <p:txBody>
          <a:bodyPr wrap="square">
            <a:spAutoFit/>
          </a:bodyPr>
          <a:lstStyle/>
          <a:p>
            <a:pPr lvl="0">
              <a:spcBef>
                <a:spcPts val="0"/>
              </a:spcBef>
              <a:buNone/>
            </a:pPr>
            <a:r>
              <a:rPr lang="es-AR" sz="1600" dirty="0" err="1">
                <a:latin typeface="Courier New" panose="02070309020205020404" pitchFamily="49" charset="0"/>
                <a:cs typeface="Courier New" panose="02070309020205020404" pitchFamily="49" charset="0"/>
              </a:rPr>
              <a:t>int</a:t>
            </a:r>
            <a:r>
              <a:rPr lang="es-AR" sz="1600" dirty="0">
                <a:latin typeface="Courier New" panose="02070309020205020404" pitchFamily="49" charset="0"/>
                <a:cs typeface="Courier New" panose="02070309020205020404" pitchFamily="49" charset="0"/>
              </a:rPr>
              <a:t>[] </a:t>
            </a:r>
            <a:r>
              <a:rPr lang="es-AR" sz="1600" dirty="0" err="1">
                <a:latin typeface="Courier New" panose="02070309020205020404" pitchFamily="49" charset="0"/>
                <a:cs typeface="Courier New" panose="02070309020205020404" pitchFamily="49" charset="0"/>
              </a:rPr>
              <a:t>numeros</a:t>
            </a:r>
            <a:r>
              <a:rPr lang="es-AR" sz="1600" dirty="0">
                <a:latin typeface="Courier New" panose="02070309020205020404" pitchFamily="49" charset="0"/>
                <a:cs typeface="Courier New" panose="02070309020205020404" pitchFamily="49" charset="0"/>
              </a:rPr>
              <a:t> ={1,2,3,4,5,6,7,8,9,10}</a:t>
            </a:r>
          </a:p>
          <a:p>
            <a:pPr lvl="0">
              <a:spcBef>
                <a:spcPts val="0"/>
              </a:spcBef>
              <a:buNone/>
            </a:pPr>
            <a:endParaRPr lang="es-US" sz="1600" dirty="0">
              <a:solidFill>
                <a:srgbClr val="FF3300"/>
              </a:solidFill>
              <a:latin typeface="Courier New" panose="02070309020205020404" pitchFamily="49" charset="0"/>
              <a:cs typeface="Courier New" panose="02070309020205020404" pitchFamily="49" charset="0"/>
            </a:endParaRPr>
          </a:p>
          <a:p>
            <a:pPr lvl="0">
              <a:spcBef>
                <a:spcPts val="0"/>
              </a:spcBef>
              <a:buNone/>
            </a:pPr>
            <a:r>
              <a:rPr lang="es-AR" sz="1600" dirty="0" err="1">
                <a:solidFill>
                  <a:schemeClr val="dk1"/>
                </a:solidFill>
                <a:latin typeface="Courier New" panose="02070309020205020404" pitchFamily="49" charset="0"/>
                <a:cs typeface="Courier New" panose="02070309020205020404" pitchFamily="49" charset="0"/>
              </a:rPr>
              <a:t>public</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void</a:t>
            </a:r>
            <a:r>
              <a:rPr lang="es-AR" sz="1600" dirty="0">
                <a:solidFill>
                  <a:schemeClr val="dk1"/>
                </a:solidFill>
                <a:latin typeface="Courier New" panose="02070309020205020404" pitchFamily="49" charset="0"/>
                <a:cs typeface="Courier New" panose="02070309020205020404" pitchFamily="49" charset="0"/>
              </a:rPr>
              <a:t> listar (</a:t>
            </a:r>
            <a:r>
              <a:rPr lang="es-AR" sz="1600" dirty="0" err="1">
                <a:solidFill>
                  <a:schemeClr val="dk1"/>
                </a:solidFill>
                <a:latin typeface="Courier New" panose="02070309020205020404" pitchFamily="49" charset="0"/>
                <a:cs typeface="Courier New" panose="02070309020205020404" pitchFamily="49" charset="0"/>
              </a:rPr>
              <a:t>int</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num</a:t>
            </a:r>
            <a:r>
              <a:rPr lang="es-AR" sz="1600" dirty="0">
                <a:solidFill>
                  <a:schemeClr val="dk1"/>
                </a:solidFill>
                <a:latin typeface="Courier New" panose="02070309020205020404" pitchFamily="49" charset="0"/>
                <a:cs typeface="Courier New" panose="02070309020205020404" pitchFamily="49" charset="0"/>
              </a:rPr>
              <a:t>) {</a:t>
            </a:r>
          </a:p>
          <a:p>
            <a:pPr lvl="0">
              <a:spcBef>
                <a:spcPts val="0"/>
              </a:spcBef>
              <a:buNone/>
            </a:pP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for</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int</a:t>
            </a:r>
            <a:r>
              <a:rPr lang="es-AR" sz="1600" dirty="0">
                <a:solidFill>
                  <a:schemeClr val="dk1"/>
                </a:solidFill>
                <a:latin typeface="Courier New" panose="02070309020205020404" pitchFamily="49" charset="0"/>
                <a:cs typeface="Courier New" panose="02070309020205020404" pitchFamily="49" charset="0"/>
              </a:rPr>
              <a:t> i: </a:t>
            </a:r>
            <a:r>
              <a:rPr lang="es-AR" sz="1600" dirty="0" err="1">
                <a:solidFill>
                  <a:schemeClr val="dk1"/>
                </a:solidFill>
                <a:latin typeface="Courier New" panose="02070309020205020404" pitchFamily="49" charset="0"/>
                <a:cs typeface="Courier New" panose="02070309020205020404" pitchFamily="49" charset="0"/>
              </a:rPr>
              <a:t>num</a:t>
            </a:r>
            <a:r>
              <a:rPr lang="es-AR" sz="1600" dirty="0">
                <a:solidFill>
                  <a:schemeClr val="dk1"/>
                </a:solidFill>
                <a:latin typeface="Courier New" panose="02070309020205020404" pitchFamily="49" charset="0"/>
                <a:cs typeface="Courier New" panose="02070309020205020404" pitchFamily="49" charset="0"/>
              </a:rPr>
              <a:t>)</a:t>
            </a:r>
          </a:p>
          <a:p>
            <a:pPr lvl="0">
              <a:spcBef>
                <a:spcPts val="0"/>
              </a:spcBef>
              <a:buNone/>
            </a:pP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System.out.print</a:t>
            </a:r>
            <a:r>
              <a:rPr lang="es-AR" sz="1600" dirty="0">
                <a:solidFill>
                  <a:schemeClr val="dk1"/>
                </a:solidFill>
                <a:latin typeface="Courier New" panose="02070309020205020404" pitchFamily="49" charset="0"/>
                <a:cs typeface="Courier New" panose="02070309020205020404" pitchFamily="49" charset="0"/>
              </a:rPr>
              <a:t>(i + “ ”);</a:t>
            </a:r>
          </a:p>
          <a:p>
            <a:pPr lvl="0">
              <a:spcBef>
                <a:spcPts val="0"/>
              </a:spcBef>
              <a:buNone/>
            </a:pPr>
            <a:r>
              <a:rPr lang="es-AR" sz="1600" dirty="0">
                <a:solidFill>
                  <a:schemeClr val="dk1"/>
                </a:solidFill>
                <a:latin typeface="Courier New" panose="02070309020205020404" pitchFamily="49" charset="0"/>
                <a:cs typeface="Courier New" panose="02070309020205020404" pitchFamily="49" charset="0"/>
              </a:rPr>
              <a:t>}</a:t>
            </a:r>
          </a:p>
          <a:p>
            <a:pPr lvl="0">
              <a:spcBef>
                <a:spcPts val="0"/>
              </a:spcBef>
              <a:buNone/>
            </a:pPr>
            <a:endParaRPr lang="es-US" sz="1600" dirty="0">
              <a:solidFill>
                <a:schemeClr val="dk1"/>
              </a:solidFill>
              <a:latin typeface="Courier New" panose="02070309020205020404" pitchFamily="49" charset="0"/>
              <a:cs typeface="Courier New" panose="02070309020205020404" pitchFamily="49" charset="0"/>
            </a:endParaRPr>
          </a:p>
          <a:p>
            <a:pPr>
              <a:spcBef>
                <a:spcPts val="0"/>
              </a:spcBef>
              <a:buNone/>
            </a:pPr>
            <a:r>
              <a:rPr lang="es-AR" sz="1600" dirty="0" err="1">
                <a:solidFill>
                  <a:schemeClr val="dk1"/>
                </a:solidFill>
                <a:latin typeface="Courier New" panose="02070309020205020404" pitchFamily="49" charset="0"/>
                <a:cs typeface="Courier New" panose="02070309020205020404" pitchFamily="49" charset="0"/>
              </a:rPr>
              <a:t>public</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void</a:t>
            </a:r>
            <a:r>
              <a:rPr lang="es-AR" sz="1600" dirty="0">
                <a:solidFill>
                  <a:schemeClr val="dk1"/>
                </a:solidFill>
                <a:latin typeface="Courier New" panose="02070309020205020404" pitchFamily="49" charset="0"/>
                <a:cs typeface="Courier New" panose="02070309020205020404" pitchFamily="49" charset="0"/>
              </a:rPr>
              <a:t> listar (</a:t>
            </a:r>
            <a:r>
              <a:rPr lang="es-AR" sz="1600" dirty="0" err="1">
                <a:solidFill>
                  <a:schemeClr val="dk1"/>
                </a:solidFill>
                <a:latin typeface="Courier New" panose="02070309020205020404" pitchFamily="49" charset="0"/>
                <a:cs typeface="Courier New" panose="02070309020205020404" pitchFamily="49" charset="0"/>
              </a:rPr>
              <a:t>int</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num</a:t>
            </a:r>
            <a:r>
              <a:rPr lang="es-AR" sz="1600" dirty="0">
                <a:solidFill>
                  <a:schemeClr val="dk1"/>
                </a:solidFill>
                <a:latin typeface="Courier New" panose="02070309020205020404" pitchFamily="49" charset="0"/>
                <a:cs typeface="Courier New" panose="02070309020205020404" pitchFamily="49" charset="0"/>
              </a:rPr>
              <a:t>){</a:t>
            </a:r>
          </a:p>
          <a:p>
            <a:pPr>
              <a:spcBef>
                <a:spcPts val="0"/>
              </a:spcBef>
              <a:buNone/>
            </a:pP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for</a:t>
            </a: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int</a:t>
            </a:r>
            <a:r>
              <a:rPr lang="es-AR" sz="1600" dirty="0">
                <a:solidFill>
                  <a:schemeClr val="dk1"/>
                </a:solidFill>
                <a:latin typeface="Courier New" panose="02070309020205020404" pitchFamily="49" charset="0"/>
                <a:cs typeface="Courier New" panose="02070309020205020404" pitchFamily="49" charset="0"/>
              </a:rPr>
              <a:t> i = 0; i&lt;</a:t>
            </a:r>
            <a:r>
              <a:rPr lang="es-AR" sz="1600" dirty="0" err="1">
                <a:solidFill>
                  <a:schemeClr val="dk1"/>
                </a:solidFill>
                <a:latin typeface="Courier New" panose="02070309020205020404" pitchFamily="49" charset="0"/>
                <a:cs typeface="Courier New" panose="02070309020205020404" pitchFamily="49" charset="0"/>
              </a:rPr>
              <a:t>num.length</a:t>
            </a:r>
            <a:r>
              <a:rPr lang="es-AR" sz="1600" dirty="0">
                <a:solidFill>
                  <a:schemeClr val="dk1"/>
                </a:solidFill>
                <a:latin typeface="Courier New" panose="02070309020205020404" pitchFamily="49" charset="0"/>
                <a:cs typeface="Courier New" panose="02070309020205020404" pitchFamily="49" charset="0"/>
              </a:rPr>
              <a:t>; i++)</a:t>
            </a:r>
          </a:p>
          <a:p>
            <a:pPr>
              <a:spcBef>
                <a:spcPts val="0"/>
              </a:spcBef>
              <a:buNone/>
            </a:pPr>
            <a:r>
              <a:rPr lang="es-AR" sz="1600" dirty="0">
                <a:solidFill>
                  <a:schemeClr val="dk1"/>
                </a:solidFill>
                <a:latin typeface="Courier New" panose="02070309020205020404" pitchFamily="49" charset="0"/>
                <a:cs typeface="Courier New" panose="02070309020205020404" pitchFamily="49" charset="0"/>
              </a:rPr>
              <a:t>		</a:t>
            </a:r>
            <a:r>
              <a:rPr lang="es-AR" sz="1600" dirty="0" err="1">
                <a:solidFill>
                  <a:schemeClr val="dk1"/>
                </a:solidFill>
                <a:latin typeface="Courier New" panose="02070309020205020404" pitchFamily="49" charset="0"/>
                <a:cs typeface="Courier New" panose="02070309020205020404" pitchFamily="49" charset="0"/>
              </a:rPr>
              <a:t>System.out.print</a:t>
            </a:r>
            <a:r>
              <a:rPr lang="es-AR" sz="1600" dirty="0">
                <a:solidFill>
                  <a:schemeClr val="dk1"/>
                </a:solidFill>
                <a:latin typeface="Courier New" panose="02070309020205020404" pitchFamily="49" charset="0"/>
                <a:cs typeface="Courier New" panose="02070309020205020404" pitchFamily="49" charset="0"/>
              </a:rPr>
              <a:t>(</a:t>
            </a:r>
            <a:r>
              <a:rPr lang="es-AR" sz="1600" dirty="0" err="1">
                <a:solidFill>
                  <a:schemeClr val="dk1"/>
                </a:solidFill>
                <a:latin typeface="Courier New" panose="02070309020205020404" pitchFamily="49" charset="0"/>
                <a:cs typeface="Courier New" panose="02070309020205020404" pitchFamily="49" charset="0"/>
              </a:rPr>
              <a:t>num</a:t>
            </a:r>
            <a:r>
              <a:rPr lang="es-AR" sz="1600" dirty="0">
                <a:solidFill>
                  <a:schemeClr val="dk1"/>
                </a:solidFill>
                <a:latin typeface="Courier New" panose="02070309020205020404" pitchFamily="49" charset="0"/>
                <a:cs typeface="Courier New" panose="02070309020205020404" pitchFamily="49" charset="0"/>
              </a:rPr>
              <a:t>[i] + “ ”);</a:t>
            </a:r>
          </a:p>
          <a:p>
            <a:pPr>
              <a:spcBef>
                <a:spcPts val="0"/>
              </a:spcBef>
              <a:buNone/>
            </a:pPr>
            <a:r>
              <a:rPr lang="es-AR" sz="1600" dirty="0">
                <a:solidFill>
                  <a:schemeClr val="dk1"/>
                </a:solidFill>
                <a:latin typeface="Courier New" panose="02070309020205020404" pitchFamily="49" charset="0"/>
                <a:cs typeface="Courier New" panose="02070309020205020404" pitchFamily="49" charset="0"/>
              </a:rPr>
              <a:t>}  </a:t>
            </a:r>
          </a:p>
          <a:p>
            <a:pPr lvl="0">
              <a:spcBef>
                <a:spcPts val="0"/>
              </a:spcBef>
              <a:buNone/>
            </a:pPr>
            <a:endParaRPr lang="es-AR" sz="1600" dirty="0">
              <a:solidFill>
                <a:schemeClr val="dk1"/>
              </a:solidFill>
              <a:latin typeface="Courier New" panose="02070309020205020404" pitchFamily="49" charset="0"/>
              <a:cs typeface="Courier New" panose="02070309020205020404" pitchFamily="49" charset="0"/>
            </a:endParaRPr>
          </a:p>
          <a:p>
            <a:pPr lvl="0">
              <a:spcBef>
                <a:spcPts val="0"/>
              </a:spcBef>
              <a:buNone/>
            </a:pPr>
            <a:endParaRPr lang="es-AR" sz="1600" dirty="0">
              <a:solidFill>
                <a:srgbClr val="FF33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71853032"/>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Extendiendo el ejercicio</a:t>
            </a:r>
          </a:p>
        </p:txBody>
      </p:sp>
      <p:sp>
        <p:nvSpPr>
          <p:cNvPr id="3" name="Marcador de contenido 2"/>
          <p:cNvSpPr>
            <a:spLocks noGrp="1"/>
          </p:cNvSpPr>
          <p:nvPr>
            <p:ph idx="1"/>
          </p:nvPr>
        </p:nvSpPr>
        <p:spPr>
          <a:xfrm>
            <a:off x="0" y="2160000"/>
            <a:ext cx="9143968" cy="4351338"/>
          </a:xfrm>
        </p:spPr>
        <p:txBody>
          <a:bodyPr>
            <a:normAutofit/>
          </a:bodyPr>
          <a:lstStyle/>
          <a:p>
            <a:r>
              <a:rPr lang="es-AR" dirty="0"/>
              <a:t>Al ejercicio anterior agregue una clase </a:t>
            </a:r>
            <a:r>
              <a:rPr lang="es-AR" dirty="0">
                <a:latin typeface="Consolas" panose="020B0609020204030204" pitchFamily="49" charset="0"/>
              </a:rPr>
              <a:t>Cuadrado</a:t>
            </a:r>
            <a:r>
              <a:rPr lang="es-AR" dirty="0"/>
              <a:t> como sub-clase de </a:t>
            </a:r>
            <a:r>
              <a:rPr lang="es-AR" dirty="0" err="1">
                <a:latin typeface="Consolas" panose="020B0609020204030204" pitchFamily="49" charset="0"/>
              </a:rPr>
              <a:t>Rectangulo</a:t>
            </a:r>
            <a:r>
              <a:rPr lang="es-AR" dirty="0"/>
              <a:t>.</a:t>
            </a:r>
          </a:p>
          <a:p>
            <a:pPr lvl="1"/>
            <a:r>
              <a:rPr lang="es-AR" dirty="0"/>
              <a:t>No contiene atributos de instancia.</a:t>
            </a:r>
          </a:p>
          <a:p>
            <a:pPr lvl="1"/>
            <a:r>
              <a:rPr lang="es-AR" dirty="0"/>
              <a:t>Hereda los atributos </a:t>
            </a:r>
            <a:r>
              <a:rPr lang="es-AR" sz="2200" dirty="0">
                <a:latin typeface="Consolas" panose="020B0609020204030204" pitchFamily="49" charset="0"/>
              </a:rPr>
              <a:t>largo</a:t>
            </a:r>
            <a:r>
              <a:rPr lang="es-AR" dirty="0"/>
              <a:t> y </a:t>
            </a:r>
            <a:r>
              <a:rPr lang="es-AR" sz="2200" dirty="0">
                <a:latin typeface="Consolas" panose="020B0609020204030204" pitchFamily="49" charset="0"/>
              </a:rPr>
              <a:t>ancho</a:t>
            </a:r>
            <a:r>
              <a:rPr lang="es-AR" dirty="0"/>
              <a:t> de </a:t>
            </a:r>
            <a:r>
              <a:rPr lang="es-AR" sz="2200" dirty="0" err="1">
                <a:latin typeface="Consolas" panose="020B0609020204030204" pitchFamily="49" charset="0"/>
              </a:rPr>
              <a:t>Rectangulo</a:t>
            </a:r>
            <a:r>
              <a:rPr lang="es-AR" dirty="0"/>
              <a:t>.</a:t>
            </a:r>
          </a:p>
          <a:p>
            <a:pPr lvl="1"/>
            <a:r>
              <a:rPr lang="es-AR" dirty="0"/>
              <a:t>El constructor necesita un único parámetro. </a:t>
            </a:r>
            <a:r>
              <a:rPr lang="es-AR" sz="2000" dirty="0"/>
              <a:t>Pista: Se puede reutilizar el constructor de dos parámetros de Rectángulo.</a:t>
            </a:r>
            <a:endParaRPr lang="es-AR" dirty="0"/>
          </a:p>
          <a:p>
            <a:pPr lvl="1"/>
            <a:r>
              <a:rPr lang="es-AR" dirty="0"/>
              <a:t>Sobre-escribe el método </a:t>
            </a:r>
            <a:r>
              <a:rPr lang="es-AR" sz="2200" dirty="0" err="1">
                <a:latin typeface="Consolas" panose="020B0609020204030204" pitchFamily="49" charset="0"/>
              </a:rPr>
              <a:t>toString</a:t>
            </a:r>
            <a:r>
              <a:rPr lang="es-AR" dirty="0"/>
              <a:t>() para retornar “Un cuadrado de lado (largo), el cual es una sub-clase de (salida del método </a:t>
            </a:r>
            <a:r>
              <a:rPr lang="es-AR" dirty="0" err="1"/>
              <a:t>toString</a:t>
            </a:r>
            <a:r>
              <a:rPr lang="es-AR" dirty="0"/>
              <a:t>() de la </a:t>
            </a:r>
            <a:r>
              <a:rPr lang="es-AR" dirty="0" err="1"/>
              <a:t>super-class</a:t>
            </a:r>
            <a:r>
              <a:rPr lang="es-AR" dirty="0"/>
              <a:t>)”.</a:t>
            </a:r>
          </a:p>
          <a:p>
            <a:pPr lvl="1"/>
            <a:endParaRPr lang="es-AR" dirty="0"/>
          </a:p>
          <a:p>
            <a:pPr lvl="1"/>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189</a:t>
            </a:fld>
            <a:endParaRPr lang="es-AR" dirty="0"/>
          </a:p>
        </p:txBody>
      </p:sp>
    </p:spTree>
    <p:extLst>
      <p:ext uri="{BB962C8B-B14F-4D97-AF65-F5344CB8AC3E}">
        <p14:creationId xmlns:p14="http://schemas.microsoft.com/office/powerpoint/2010/main" val="893915963"/>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Extendiendo el ejercicio</a:t>
            </a:r>
          </a:p>
        </p:txBody>
      </p:sp>
      <p:sp>
        <p:nvSpPr>
          <p:cNvPr id="3" name="Marcador de contenido 2"/>
          <p:cNvSpPr>
            <a:spLocks noGrp="1"/>
          </p:cNvSpPr>
          <p:nvPr>
            <p:ph idx="1"/>
          </p:nvPr>
        </p:nvSpPr>
        <p:spPr>
          <a:xfrm>
            <a:off x="0" y="2160000"/>
            <a:ext cx="9143968" cy="4351338"/>
          </a:xfrm>
        </p:spPr>
        <p:txBody>
          <a:bodyPr>
            <a:normAutofit/>
          </a:bodyPr>
          <a:lstStyle/>
          <a:p>
            <a:r>
              <a:rPr lang="es-AR" dirty="0"/>
              <a:t>¿Es necesario sobre-escribir los métodos </a:t>
            </a:r>
            <a:r>
              <a:rPr lang="es-AR" dirty="0" err="1">
                <a:latin typeface="Consolas" panose="020B0609020204030204" pitchFamily="49" charset="0"/>
              </a:rPr>
              <a:t>getArea</a:t>
            </a:r>
            <a:r>
              <a:rPr lang="es-AR" dirty="0"/>
              <a:t>() y </a:t>
            </a:r>
            <a:r>
              <a:rPr lang="es-AR" dirty="0" err="1">
                <a:latin typeface="Consolas" panose="020B0609020204030204" pitchFamily="49" charset="0"/>
              </a:rPr>
              <a:t>getPerimetro</a:t>
            </a:r>
            <a:r>
              <a:rPr lang="es-AR" dirty="0"/>
              <a:t>()?</a:t>
            </a:r>
          </a:p>
          <a:p>
            <a:pPr lvl="1"/>
            <a:endParaRPr lang="es-AR" dirty="0"/>
          </a:p>
          <a:p>
            <a:pPr lvl="1"/>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190</a:t>
            </a:fld>
            <a:endParaRPr lang="es-AR" dirty="0"/>
          </a:p>
        </p:txBody>
      </p:sp>
      <p:graphicFrame>
        <p:nvGraphicFramePr>
          <p:cNvPr id="10" name="Tabla 9"/>
          <p:cNvGraphicFramePr>
            <a:graphicFrameLocks noGrp="1"/>
          </p:cNvGraphicFramePr>
          <p:nvPr>
            <p:extLst>
              <p:ext uri="{D42A27DB-BD31-4B8C-83A1-F6EECF244321}">
                <p14:modId xmlns:p14="http://schemas.microsoft.com/office/powerpoint/2010/main" val="1004986213"/>
              </p:ext>
            </p:extLst>
          </p:nvPr>
        </p:nvGraphicFramePr>
        <p:xfrm>
          <a:off x="4299398" y="3310577"/>
          <a:ext cx="4762489" cy="3062592"/>
        </p:xfrm>
        <a:graphic>
          <a:graphicData uri="http://schemas.openxmlformats.org/drawingml/2006/table">
            <a:tbl>
              <a:tblPr>
                <a:tableStyleId>{5C22544A-7EE6-4342-B048-85BDC9FD1C3A}</a:tableStyleId>
              </a:tblPr>
              <a:tblGrid>
                <a:gridCol w="4762489">
                  <a:extLst>
                    <a:ext uri="{9D8B030D-6E8A-4147-A177-3AD203B41FA5}">
                      <a16:colId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Cuadrado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277339">
                <a:tc>
                  <a:txBody>
                    <a:bodyPr/>
                    <a:lstStyle/>
                    <a:p>
                      <a:pPr marL="0" indent="0">
                        <a:buFontTx/>
                        <a:buNone/>
                      </a:pP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Cuadrado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Cuadrado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lado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Cuadrado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lado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getLado</a:t>
                      </a:r>
                      <a:r>
                        <a:rPr lang="en-GB" sz="1400" baseline="0" dirty="0">
                          <a:latin typeface="Arial" panose="020B0604020202020204" pitchFamily="34" charset="0"/>
                          <a:cs typeface="Arial" panose="020B0604020202020204" pitchFamily="34" charset="0"/>
                        </a:rPr>
                        <a:t>(): double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setLargo</a:t>
                      </a:r>
                      <a:r>
                        <a:rPr lang="en-GB" sz="1400" baseline="0" dirty="0">
                          <a:latin typeface="Arial" panose="020B0604020202020204" pitchFamily="34" charset="0"/>
                          <a:cs typeface="Arial" panose="020B0604020202020204" pitchFamily="34" charset="0"/>
                        </a:rPr>
                        <a:t>(largo: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setLado</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lado</a:t>
                      </a:r>
                      <a:r>
                        <a:rPr lang="en-GB" sz="1400" baseline="0" dirty="0">
                          <a:latin typeface="Arial" panose="020B0604020202020204" pitchFamily="34" charset="0"/>
                          <a:cs typeface="Arial" panose="020B0604020202020204" pitchFamily="34" charset="0"/>
                        </a:rPr>
                        <a:t>: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getAncho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setAncho</a:t>
                      </a:r>
                      <a:r>
                        <a:rPr lang="en-GB" sz="1400" baseline="0" dirty="0">
                          <a:latin typeface="Arial" panose="020B0604020202020204" pitchFamily="34" charset="0"/>
                          <a:cs typeface="Arial" panose="020B0604020202020204" pitchFamily="34" charset="0"/>
                        </a:rPr>
                        <a:t>(ancho: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getPerimetro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sp>
        <p:nvSpPr>
          <p:cNvPr id="11" name="Rectángulo 10"/>
          <p:cNvSpPr/>
          <p:nvPr/>
        </p:nvSpPr>
        <p:spPr>
          <a:xfrm>
            <a:off x="-2" y="3035994"/>
            <a:ext cx="4299399" cy="3539430"/>
          </a:xfrm>
          <a:prstGeom prst="rect">
            <a:avLst/>
          </a:prstGeom>
        </p:spPr>
        <p:txBody>
          <a:bodyPr wrap="square">
            <a:spAutoFit/>
          </a:bodyPr>
          <a:lstStyle/>
          <a:p>
            <a:pPr marL="342900" indent="-342900">
              <a:buFont typeface="Arial" panose="020B0604020202020204" pitchFamily="34" charset="0"/>
              <a:buChar char="•"/>
            </a:pPr>
            <a:r>
              <a:rPr lang="es-AR" sz="2800" dirty="0">
                <a:latin typeface="Arial" panose="020B0604020202020204" pitchFamily="34" charset="0"/>
                <a:cs typeface="Arial" panose="020B0604020202020204" pitchFamily="34" charset="0"/>
              </a:rPr>
              <a:t>Sobre-escribir los métodos </a:t>
            </a:r>
            <a:r>
              <a:rPr lang="es-AR" sz="2800" dirty="0" err="1">
                <a:latin typeface="Consolas" panose="020B0609020204030204" pitchFamily="49" charset="0"/>
                <a:cs typeface="Arial" panose="020B0604020202020204" pitchFamily="34" charset="0"/>
              </a:rPr>
              <a:t>setLargo</a:t>
            </a:r>
            <a:r>
              <a:rPr lang="es-AR" sz="2800" dirty="0">
                <a:latin typeface="Arial" panose="020B0604020202020204" pitchFamily="34" charset="0"/>
                <a:cs typeface="Arial" panose="020B0604020202020204" pitchFamily="34" charset="0"/>
              </a:rPr>
              <a:t>() y </a:t>
            </a:r>
            <a:r>
              <a:rPr lang="es-AR" sz="2800" dirty="0" err="1">
                <a:latin typeface="Consolas" panose="020B0609020204030204" pitchFamily="49" charset="0"/>
                <a:cs typeface="Arial" panose="020B0604020202020204" pitchFamily="34" charset="0"/>
              </a:rPr>
              <a:t>setAncho</a:t>
            </a:r>
            <a:r>
              <a:rPr lang="es-AR" sz="2800" dirty="0">
                <a:latin typeface="Arial" panose="020B0604020202020204" pitchFamily="34" charset="0"/>
                <a:cs typeface="Arial" panose="020B0604020202020204" pitchFamily="34" charset="0"/>
              </a:rPr>
              <a:t>() de modo que una invocación a uno cambie ambos valores de forma de mantener la geometría del cuadrado.</a:t>
            </a:r>
          </a:p>
        </p:txBody>
      </p:sp>
    </p:spTree>
    <p:extLst>
      <p:ext uri="{BB962C8B-B14F-4D97-AF65-F5344CB8AC3E}">
        <p14:creationId xmlns:p14="http://schemas.microsoft.com/office/powerpoint/2010/main" val="3100356712"/>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ctrTitle"/>
          </p:nvPr>
        </p:nvSpPr>
        <p:spPr/>
        <p:txBody>
          <a:bodyPr>
            <a:normAutofit/>
          </a:bodyPr>
          <a:lstStyle/>
          <a:p>
            <a:r>
              <a:rPr lang="es-AR" sz="4000" dirty="0"/>
              <a:t>Programación Orientada a Objetos</a:t>
            </a:r>
          </a:p>
        </p:txBody>
      </p:sp>
      <p:sp>
        <p:nvSpPr>
          <p:cNvPr id="7" name="Subtítulo 6"/>
          <p:cNvSpPr>
            <a:spLocks noGrp="1"/>
          </p:cNvSpPr>
          <p:nvPr>
            <p:ph type="subTitle" idx="1"/>
          </p:nvPr>
        </p:nvSpPr>
        <p:spPr/>
        <p:txBody>
          <a:bodyPr/>
          <a:lstStyle/>
          <a:p>
            <a:r>
              <a:rPr lang="es-AR" dirty="0"/>
              <a:t>this - Herencia</a:t>
            </a:r>
          </a:p>
        </p:txBody>
      </p:sp>
      <p:sp>
        <p:nvSpPr>
          <p:cNvPr id="5" name="Marcador de número de diapositiva 4"/>
          <p:cNvSpPr>
            <a:spLocks noGrp="1"/>
          </p:cNvSpPr>
          <p:nvPr>
            <p:ph type="sldNum" sz="quarter" idx="4294967295"/>
          </p:nvPr>
        </p:nvSpPr>
        <p:spPr>
          <a:xfrm>
            <a:off x="7086600" y="6575425"/>
            <a:ext cx="2057400" cy="365125"/>
          </a:xfrm>
        </p:spPr>
        <p:txBody>
          <a:bodyPr/>
          <a:lstStyle/>
          <a:p>
            <a:fld id="{D802D9E1-0DDA-174F-9155-A972C397A999}" type="slidenum">
              <a:rPr lang="es-AR" smtClean="0"/>
              <a:pPr/>
              <a:t>191</a:t>
            </a:fld>
            <a:endParaRPr lang="es-AR" dirty="0"/>
          </a:p>
        </p:txBody>
      </p:sp>
    </p:spTree>
    <p:extLst>
      <p:ext uri="{BB962C8B-B14F-4D97-AF65-F5344CB8AC3E}">
        <p14:creationId xmlns:p14="http://schemas.microsoft.com/office/powerpoint/2010/main" val="1586696663"/>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4000" dirty="0"/>
              <a:t>Programación Orientada a Objetos</a:t>
            </a:r>
          </a:p>
        </p:txBody>
      </p:sp>
      <p:sp>
        <p:nvSpPr>
          <p:cNvPr id="3" name="Subtítulo 2"/>
          <p:cNvSpPr>
            <a:spLocks noGrp="1"/>
          </p:cNvSpPr>
          <p:nvPr>
            <p:ph type="subTitle" idx="1"/>
          </p:nvPr>
        </p:nvSpPr>
        <p:spPr/>
        <p:txBody>
          <a:bodyPr/>
          <a:lstStyle/>
          <a:p>
            <a:r>
              <a:rPr lang="es-AR" dirty="0"/>
              <a:t>this - Herencia</a:t>
            </a:r>
          </a:p>
        </p:txBody>
      </p:sp>
    </p:spTree>
    <p:extLst>
      <p:ext uri="{BB962C8B-B14F-4D97-AF65-F5344CB8AC3E}">
        <p14:creationId xmlns:p14="http://schemas.microsoft.com/office/powerpoint/2010/main" val="942864499"/>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Defina las siguientes clases en los paquetes correspondientes: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193</a:t>
            </a:fld>
            <a:endParaRPr lang="es-AR" dirty="0"/>
          </a:p>
        </p:txBody>
      </p:sp>
      <p:graphicFrame>
        <p:nvGraphicFramePr>
          <p:cNvPr id="11" name="Tabla 10"/>
          <p:cNvGraphicFramePr>
            <a:graphicFrameLocks noGrp="1"/>
          </p:cNvGraphicFramePr>
          <p:nvPr>
            <p:extLst/>
          </p:nvPr>
        </p:nvGraphicFramePr>
        <p:xfrm>
          <a:off x="1521277" y="3367660"/>
          <a:ext cx="1612900" cy="1981200"/>
        </p:xfrm>
        <a:graphic>
          <a:graphicData uri="http://schemas.openxmlformats.org/drawingml/2006/table">
            <a:tbl>
              <a:tblPr firstRow="1" bandRow="1">
                <a:tableStyleId>{21E4AEA4-8DFA-4A89-87EB-49C32662AFE0}</a:tableStyleId>
              </a:tblPr>
              <a:tblGrid>
                <a:gridCol w="1612900">
                  <a:extLst>
                    <a:ext uri="{9D8B030D-6E8A-4147-A177-3AD203B41FA5}">
                      <a16:colId xmlns:a16="http://schemas.microsoft.com/office/drawing/2014/main" val="20000"/>
                    </a:ext>
                  </a:extLst>
                </a:gridCol>
              </a:tblGrid>
              <a:tr h="0">
                <a:tc>
                  <a:txBody>
                    <a:bodyPr/>
                    <a:lstStyle/>
                    <a:p>
                      <a:pPr algn="ctr"/>
                      <a:r>
                        <a:rPr lang="en-GB" sz="2000" dirty="0" err="1">
                          <a:latin typeface="Arial" panose="020B0604020202020204" pitchFamily="34" charset="0"/>
                          <a:cs typeface="Arial" panose="020B0604020202020204" pitchFamily="34" charset="0"/>
                        </a:rPr>
                        <a:t>Clases</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a:txBody>
                    <a:bodyPr/>
                    <a:lstStyle/>
                    <a:p>
                      <a:pPr algn="ctr"/>
                      <a:r>
                        <a:rPr lang="en-GB" sz="2000" dirty="0">
                          <a:latin typeface="Consolas" panose="020B0609020204030204" pitchFamily="49" charset="0"/>
                          <a:cs typeface="Arial" panose="020B0604020202020204" pitchFamily="34" charset="0"/>
                        </a:rPr>
                        <a:t>Auto</a:t>
                      </a:r>
                    </a:p>
                  </a:txBody>
                  <a:tcPr/>
                </a:tc>
                <a:extLst>
                  <a:ext uri="{0D108BD9-81ED-4DB2-BD59-A6C34878D82A}">
                    <a16:rowId xmlns:a16="http://schemas.microsoft.com/office/drawing/2014/main" val="10001"/>
                  </a:ext>
                </a:extLst>
              </a:tr>
              <a:tr h="370840">
                <a:tc>
                  <a:txBody>
                    <a:bodyPr/>
                    <a:lstStyle/>
                    <a:p>
                      <a:pPr algn="ctr"/>
                      <a:r>
                        <a:rPr lang="en-GB" sz="2000" dirty="0">
                          <a:latin typeface="Consolas" panose="020B0609020204030204" pitchFamily="49" charset="0"/>
                          <a:cs typeface="Arial" panose="020B0604020202020204" pitchFamily="34" charset="0"/>
                        </a:rPr>
                        <a:t>Moto</a:t>
                      </a:r>
                    </a:p>
                  </a:txBody>
                  <a:tcPr/>
                </a:tc>
                <a:extLst>
                  <a:ext uri="{0D108BD9-81ED-4DB2-BD59-A6C34878D82A}">
                    <a16:rowId xmlns:a16="http://schemas.microsoft.com/office/drawing/2014/main" val="10002"/>
                  </a:ext>
                </a:extLst>
              </a:tr>
              <a:tr h="370840">
                <a:tc>
                  <a:txBody>
                    <a:bodyPr/>
                    <a:lstStyle/>
                    <a:p>
                      <a:pPr algn="ctr"/>
                      <a:r>
                        <a:rPr lang="en-GB" sz="2000" dirty="0" err="1">
                          <a:latin typeface="Consolas" panose="020B0609020204030204" pitchFamily="49" charset="0"/>
                          <a:cs typeface="Arial" panose="020B0604020202020204" pitchFamily="34" charset="0"/>
                        </a:rPr>
                        <a:t>Camión</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3"/>
                  </a:ext>
                </a:extLst>
              </a:tr>
              <a:tr h="370840">
                <a:tc>
                  <a:txBody>
                    <a:bodyPr/>
                    <a:lstStyle/>
                    <a:p>
                      <a:pPr algn="ctr"/>
                      <a:r>
                        <a:rPr lang="en-GB" sz="2000" dirty="0" err="1">
                          <a:latin typeface="Consolas" panose="020B0609020204030204" pitchFamily="49" charset="0"/>
                          <a:cs typeface="Arial" panose="020B0604020202020204" pitchFamily="34" charset="0"/>
                        </a:rPr>
                        <a:t>Bicicleta</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4"/>
                  </a:ext>
                </a:extLst>
              </a:tr>
            </a:tbl>
          </a:graphicData>
        </a:graphic>
      </p:graphicFrame>
      <p:graphicFrame>
        <p:nvGraphicFramePr>
          <p:cNvPr id="13" name="Tabla 12"/>
          <p:cNvGraphicFramePr>
            <a:graphicFrameLocks noGrp="1"/>
          </p:cNvGraphicFramePr>
          <p:nvPr>
            <p:extLst/>
          </p:nvPr>
        </p:nvGraphicFramePr>
        <p:xfrm>
          <a:off x="4876768" y="3373711"/>
          <a:ext cx="3238500" cy="1584960"/>
        </p:xfrm>
        <a:graphic>
          <a:graphicData uri="http://schemas.openxmlformats.org/drawingml/2006/table">
            <a:tbl>
              <a:tblPr firstRow="1" bandRow="1">
                <a:tableStyleId>{21E4AEA4-8DFA-4A89-87EB-49C32662AFE0}</a:tableStyleId>
              </a:tblPr>
              <a:tblGrid>
                <a:gridCol w="3238500">
                  <a:extLst>
                    <a:ext uri="{9D8B030D-6E8A-4147-A177-3AD203B41FA5}">
                      <a16:colId xmlns:a16="http://schemas.microsoft.com/office/drawing/2014/main" val="20000"/>
                    </a:ext>
                  </a:extLst>
                </a:gridCol>
              </a:tblGrid>
              <a:tr h="0">
                <a:tc>
                  <a:txBody>
                    <a:bodyPr/>
                    <a:lstStyle/>
                    <a:p>
                      <a:pPr algn="ctr"/>
                      <a:r>
                        <a:rPr lang="en-GB" sz="2000" dirty="0" err="1">
                          <a:latin typeface="Arial" panose="020B0604020202020204" pitchFamily="34" charset="0"/>
                          <a:cs typeface="Arial" panose="020B0604020202020204" pitchFamily="34" charset="0"/>
                        </a:rPr>
                        <a:t>Paquetes</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a:txBody>
                    <a:bodyPr/>
                    <a:lstStyle/>
                    <a:p>
                      <a:pPr algn="ctr"/>
                      <a:r>
                        <a:rPr lang="en-GB" sz="2000" dirty="0" err="1">
                          <a:latin typeface="Consolas" panose="020B0609020204030204" pitchFamily="49" charset="0"/>
                          <a:cs typeface="Arial" panose="020B0604020202020204" pitchFamily="34" charset="0"/>
                        </a:rPr>
                        <a:t>transportes</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1"/>
                  </a:ext>
                </a:extLst>
              </a:tr>
              <a:tr h="370840">
                <a:tc>
                  <a:txBody>
                    <a:bodyPr/>
                    <a:lstStyle/>
                    <a:p>
                      <a:pPr algn="ctr"/>
                      <a:r>
                        <a:rPr lang="en-GB" sz="2000" dirty="0" err="1">
                          <a:latin typeface="Consolas" panose="020B0609020204030204" pitchFamily="49" charset="0"/>
                          <a:cs typeface="Arial" panose="020B0604020202020204" pitchFamily="34" charset="0"/>
                        </a:rPr>
                        <a:t>transportesMercaderia</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2"/>
                  </a:ext>
                </a:extLst>
              </a:tr>
              <a:tr h="370840">
                <a:tc>
                  <a:txBody>
                    <a:bodyPr/>
                    <a:lstStyle/>
                    <a:p>
                      <a:pPr algn="ctr"/>
                      <a:r>
                        <a:rPr lang="en-GB" sz="2000" dirty="0" err="1">
                          <a:latin typeface="Consolas" panose="020B0609020204030204" pitchFamily="49" charset="0"/>
                          <a:cs typeface="Arial" panose="020B0604020202020204" pitchFamily="34" charset="0"/>
                        </a:rPr>
                        <a:t>transportesPersonal</a:t>
                      </a:r>
                      <a:endParaRPr lang="en-GB" sz="20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3"/>
                  </a:ext>
                </a:extLst>
              </a:tr>
            </a:tbl>
          </a:graphicData>
        </a:graphic>
      </p:graphicFrame>
      <p:sp>
        <p:nvSpPr>
          <p:cNvPr id="14" name="CuadroTexto 13"/>
          <p:cNvSpPr txBox="1"/>
          <p:nvPr/>
        </p:nvSpPr>
        <p:spPr>
          <a:xfrm>
            <a:off x="-1" y="5755861"/>
            <a:ext cx="9144001"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¿Cuál es el nombre completo de cada una de las clases definidas?</a:t>
            </a:r>
          </a:p>
        </p:txBody>
      </p:sp>
    </p:spTree>
    <p:extLst>
      <p:ext uri="{BB962C8B-B14F-4D97-AF65-F5344CB8AC3E}">
        <p14:creationId xmlns:p14="http://schemas.microsoft.com/office/powerpoint/2010/main" val="3185562072"/>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Defina las siguientes clases en los paquetes correspondientes: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194</a:t>
            </a:fld>
            <a:endParaRPr lang="es-AR" dirty="0"/>
          </a:p>
        </p:txBody>
      </p:sp>
      <p:graphicFrame>
        <p:nvGraphicFramePr>
          <p:cNvPr id="11" name="Tabla 10"/>
          <p:cNvGraphicFramePr>
            <a:graphicFrameLocks noGrp="1"/>
          </p:cNvGraphicFramePr>
          <p:nvPr>
            <p:extLst>
              <p:ext uri="{D42A27DB-BD31-4B8C-83A1-F6EECF244321}">
                <p14:modId xmlns:p14="http://schemas.microsoft.com/office/powerpoint/2010/main" val="45234904"/>
              </p:ext>
            </p:extLst>
          </p:nvPr>
        </p:nvGraphicFramePr>
        <p:xfrm>
          <a:off x="23739" y="3310468"/>
          <a:ext cx="9120261" cy="2155275"/>
        </p:xfrm>
        <a:graphic>
          <a:graphicData uri="http://schemas.openxmlformats.org/drawingml/2006/table">
            <a:tbl>
              <a:tblPr firstRow="1" bandRow="1">
                <a:tableStyleId>{21E4AEA4-8DFA-4A89-87EB-49C32662AFE0}</a:tableStyleId>
              </a:tblPr>
              <a:tblGrid>
                <a:gridCol w="1326760">
                  <a:extLst>
                    <a:ext uri="{9D8B030D-6E8A-4147-A177-3AD203B41FA5}">
                      <a16:colId xmlns:a16="http://schemas.microsoft.com/office/drawing/2014/main" val="20000"/>
                    </a:ext>
                  </a:extLst>
                </a:gridCol>
                <a:gridCol w="3953021">
                  <a:extLst>
                    <a:ext uri="{9D8B030D-6E8A-4147-A177-3AD203B41FA5}">
                      <a16:colId xmlns:a16="http://schemas.microsoft.com/office/drawing/2014/main" val="20001"/>
                    </a:ext>
                  </a:extLst>
                </a:gridCol>
                <a:gridCol w="3840480">
                  <a:extLst>
                    <a:ext uri="{9D8B030D-6E8A-4147-A177-3AD203B41FA5}">
                      <a16:colId xmlns:a16="http://schemas.microsoft.com/office/drawing/2014/main" val="20002"/>
                    </a:ext>
                  </a:extLst>
                </a:gridCol>
              </a:tblGrid>
              <a:tr h="671915">
                <a:tc>
                  <a:txBody>
                    <a:bodyPr/>
                    <a:lstStyle/>
                    <a:p>
                      <a:pPr algn="ctr"/>
                      <a:r>
                        <a:rPr lang="en-GB" sz="1800" dirty="0" err="1">
                          <a:latin typeface="Arial" panose="020B0604020202020204" pitchFamily="34" charset="0"/>
                          <a:cs typeface="Arial" panose="020B0604020202020204" pitchFamily="34" charset="0"/>
                        </a:rPr>
                        <a:t>Clases</a:t>
                      </a:r>
                      <a:endParaRPr lang="en-GB" sz="1800" dirty="0">
                        <a:latin typeface="Arial" panose="020B0604020202020204" pitchFamily="34" charset="0"/>
                        <a:cs typeface="Arial" panose="020B0604020202020204" pitchFamily="34" charset="0"/>
                      </a:endParaRPr>
                    </a:p>
                  </a:txBody>
                  <a:tcPr/>
                </a:tc>
                <a:tc>
                  <a:txBody>
                    <a:bodyPr/>
                    <a:lstStyle/>
                    <a:p>
                      <a:pPr algn="ctr"/>
                      <a:r>
                        <a:rPr lang="en-GB" sz="1800" dirty="0" err="1">
                          <a:latin typeface="Arial" panose="020B0604020202020204" pitchFamily="34" charset="0"/>
                          <a:cs typeface="Arial" panose="020B0604020202020204" pitchFamily="34" charset="0"/>
                        </a:rPr>
                        <a:t>Paquete</a:t>
                      </a:r>
                      <a:endParaRPr lang="en-GB" sz="1800" dirty="0">
                        <a:latin typeface="Arial" panose="020B0604020202020204" pitchFamily="34" charset="0"/>
                        <a:cs typeface="Arial" panose="020B0604020202020204" pitchFamily="34" charset="0"/>
                      </a:endParaRPr>
                    </a:p>
                  </a:txBody>
                  <a:tcPr/>
                </a:tc>
                <a:tc>
                  <a:txBody>
                    <a:bodyPr/>
                    <a:lstStyle/>
                    <a:p>
                      <a:pPr algn="ct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Completo</a:t>
                      </a:r>
                      <a:r>
                        <a:rPr lang="en-GB" sz="1800" baseline="0" dirty="0">
                          <a:latin typeface="Arial" panose="020B0604020202020204" pitchFamily="34" charset="0"/>
                          <a:cs typeface="Arial" panose="020B0604020202020204" pitchFamily="34" charset="0"/>
                        </a:rPr>
                        <a:t> </a:t>
                      </a:r>
                      <a:r>
                        <a:rPr lang="en-GB" sz="1800" baseline="0" dirty="0" err="1">
                          <a:latin typeface="Arial" panose="020B0604020202020204" pitchFamily="34" charset="0"/>
                          <a:cs typeface="Arial" panose="020B0604020202020204" pitchFamily="34" charset="0"/>
                        </a:rPr>
                        <a:t>Clase</a:t>
                      </a:r>
                      <a:endParaRPr lang="en-GB"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a:txBody>
                    <a:bodyPr/>
                    <a:lstStyle/>
                    <a:p>
                      <a:pPr algn="ctr"/>
                      <a:r>
                        <a:rPr lang="en-GB" sz="1800" dirty="0">
                          <a:latin typeface="Consolas" panose="020B0609020204030204" pitchFamily="49" charset="0"/>
                          <a:cs typeface="Arial" panose="020B0604020202020204" pitchFamily="34" charset="0"/>
                        </a:rPr>
                        <a:t>Auto</a:t>
                      </a:r>
                    </a:p>
                  </a:txBody>
                  <a:tcPr/>
                </a:tc>
                <a:tc>
                  <a:txBody>
                    <a:bodyPr/>
                    <a:lstStyle/>
                    <a:p>
                      <a:pPr algn="ctr"/>
                      <a:r>
                        <a:rPr lang="en-GB" sz="1800" dirty="0">
                          <a:latin typeface="Consolas" panose="020B0609020204030204" pitchFamily="49" charset="0"/>
                          <a:cs typeface="Arial" panose="020B0604020202020204" pitchFamily="34" charset="0"/>
                        </a:rPr>
                        <a:t>package</a:t>
                      </a:r>
                      <a:r>
                        <a:rPr lang="en-GB" sz="1800" baseline="0" dirty="0">
                          <a:latin typeface="Consolas" panose="020B0609020204030204" pitchFamily="49" charset="0"/>
                          <a:cs typeface="Arial" panose="020B0604020202020204" pitchFamily="34" charset="0"/>
                        </a:rPr>
                        <a:t> </a:t>
                      </a:r>
                      <a:r>
                        <a:rPr lang="en-GB" sz="1800" baseline="0" dirty="0" err="1">
                          <a:latin typeface="Consolas" panose="020B0609020204030204" pitchFamily="49" charset="0"/>
                          <a:cs typeface="Arial" panose="020B0604020202020204" pitchFamily="34" charset="0"/>
                        </a:rPr>
                        <a:t>transportes</a:t>
                      </a:r>
                      <a:r>
                        <a:rPr lang="en-GB" sz="1800" baseline="0" dirty="0">
                          <a:latin typeface="Consolas" panose="020B0609020204030204" pitchFamily="49" charset="0"/>
                          <a:cs typeface="Arial" panose="020B0604020202020204" pitchFamily="34" charset="0"/>
                        </a:rPr>
                        <a:t>;</a:t>
                      </a:r>
                      <a:endParaRPr lang="en-GB" sz="1800" dirty="0">
                        <a:latin typeface="Consolas" panose="020B0609020204030204" pitchFamily="49" charset="0"/>
                        <a:cs typeface="Arial" panose="020B0604020202020204" pitchFamily="34" charset="0"/>
                      </a:endParaRPr>
                    </a:p>
                  </a:txBody>
                  <a:tcPr/>
                </a:tc>
                <a:tc>
                  <a:txBody>
                    <a:bodyPr/>
                    <a:lstStyle/>
                    <a:p>
                      <a:pPr algn="ctr"/>
                      <a:r>
                        <a:rPr lang="en-GB" sz="1800" dirty="0" err="1">
                          <a:latin typeface="Consolas" panose="020B0609020204030204" pitchFamily="49" charset="0"/>
                          <a:cs typeface="Arial" panose="020B0604020202020204" pitchFamily="34" charset="0"/>
                        </a:rPr>
                        <a:t>transportes.Auto</a:t>
                      </a:r>
                      <a:endParaRPr lang="en-GB" sz="18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1"/>
                  </a:ext>
                </a:extLst>
              </a:tr>
              <a:tr h="370840">
                <a:tc>
                  <a:txBody>
                    <a:bodyPr/>
                    <a:lstStyle/>
                    <a:p>
                      <a:pPr algn="ctr"/>
                      <a:r>
                        <a:rPr lang="en-GB" sz="1800" dirty="0">
                          <a:latin typeface="Consolas" panose="020B0609020204030204" pitchFamily="49" charset="0"/>
                          <a:cs typeface="Arial" panose="020B0604020202020204" pitchFamily="34" charset="0"/>
                        </a:rPr>
                        <a:t>Moto</a:t>
                      </a:r>
                    </a:p>
                  </a:txBody>
                  <a:tcPr/>
                </a:tc>
                <a:tc>
                  <a:txBody>
                    <a:bodyPr/>
                    <a:lstStyle/>
                    <a:p>
                      <a:pPr algn="ctr"/>
                      <a:r>
                        <a:rPr lang="en-GB" sz="1800" dirty="0">
                          <a:latin typeface="Consolas" panose="020B0609020204030204" pitchFamily="49" charset="0"/>
                          <a:cs typeface="Arial" panose="020B0604020202020204" pitchFamily="34" charset="0"/>
                        </a:rPr>
                        <a:t>package </a:t>
                      </a:r>
                      <a:r>
                        <a:rPr lang="en-GB" sz="1800" dirty="0" err="1">
                          <a:latin typeface="Consolas" panose="020B0609020204030204" pitchFamily="49" charset="0"/>
                          <a:cs typeface="Arial" panose="020B0604020202020204" pitchFamily="34" charset="0"/>
                        </a:rPr>
                        <a:t>transportesPersonal</a:t>
                      </a:r>
                      <a:r>
                        <a:rPr lang="en-GB" sz="1800" dirty="0">
                          <a:latin typeface="Consolas" panose="020B0609020204030204" pitchFamily="49" charset="0"/>
                          <a:cs typeface="Arial" panose="020B0604020202020204" pitchFamily="34" charset="0"/>
                        </a:rPr>
                        <a:t>;</a:t>
                      </a:r>
                    </a:p>
                  </a:txBody>
                  <a:tcPr/>
                </a:tc>
                <a:tc>
                  <a:txBody>
                    <a:bodyPr/>
                    <a:lstStyle/>
                    <a:p>
                      <a:pPr algn="ctr"/>
                      <a:r>
                        <a:rPr lang="en-GB" sz="1800" dirty="0" err="1">
                          <a:latin typeface="Consolas" panose="020B0609020204030204" pitchFamily="49" charset="0"/>
                          <a:cs typeface="Arial" panose="020B0604020202020204" pitchFamily="34" charset="0"/>
                        </a:rPr>
                        <a:t>transportesPersonal.Moto</a:t>
                      </a:r>
                      <a:endParaRPr lang="en-GB" sz="18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2"/>
                  </a:ext>
                </a:extLst>
              </a:tr>
              <a:tr h="370840">
                <a:tc>
                  <a:txBody>
                    <a:bodyPr/>
                    <a:lstStyle/>
                    <a:p>
                      <a:pPr algn="ctr"/>
                      <a:r>
                        <a:rPr lang="en-GB" sz="1800" dirty="0">
                          <a:latin typeface="Consolas" panose="020B0609020204030204" pitchFamily="49" charset="0"/>
                          <a:cs typeface="Arial" panose="020B0604020202020204" pitchFamily="34" charset="0"/>
                        </a:rPr>
                        <a:t>Camion</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dirty="0">
                          <a:latin typeface="Consolas" panose="020B0609020204030204" pitchFamily="49" charset="0"/>
                          <a:cs typeface="Arial" panose="020B0604020202020204" pitchFamily="34" charset="0"/>
                        </a:rPr>
                        <a:t>package</a:t>
                      </a:r>
                      <a:r>
                        <a:rPr lang="en-GB" sz="1800" baseline="0" dirty="0">
                          <a:latin typeface="Consolas" panose="020B0609020204030204" pitchFamily="49" charset="0"/>
                          <a:cs typeface="Arial" panose="020B0604020202020204" pitchFamily="34" charset="0"/>
                        </a:rPr>
                        <a:t> </a:t>
                      </a:r>
                      <a:r>
                        <a:rPr lang="en-GB" sz="1800" baseline="0" dirty="0" err="1">
                          <a:latin typeface="Consolas" panose="020B0609020204030204" pitchFamily="49" charset="0"/>
                          <a:cs typeface="Arial" panose="020B0604020202020204" pitchFamily="34" charset="0"/>
                        </a:rPr>
                        <a:t>transportesMercaderia</a:t>
                      </a:r>
                      <a:r>
                        <a:rPr lang="en-GB" sz="1800" baseline="0" dirty="0">
                          <a:latin typeface="Consolas" panose="020B0609020204030204" pitchFamily="49" charset="0"/>
                          <a:cs typeface="Arial" panose="020B0604020202020204" pitchFamily="34" charset="0"/>
                        </a:rPr>
                        <a:t>;</a:t>
                      </a:r>
                      <a:endParaRPr lang="en-GB" sz="1800" dirty="0">
                        <a:latin typeface="Consolas" panose="020B0609020204030204" pitchFamily="49" charset="0"/>
                        <a:cs typeface="Arial" panose="020B0604020202020204" pitchFamily="34" charset="0"/>
                      </a:endParaRPr>
                    </a:p>
                  </a:txBody>
                  <a:tcPr/>
                </a:tc>
                <a:tc>
                  <a:txBody>
                    <a:bodyPr/>
                    <a:lstStyle/>
                    <a:p>
                      <a:pPr algn="ctr"/>
                      <a:r>
                        <a:rPr lang="en-GB" sz="1800" dirty="0" err="1">
                          <a:latin typeface="Consolas" panose="020B0609020204030204" pitchFamily="49" charset="0"/>
                          <a:cs typeface="Arial" panose="020B0604020202020204" pitchFamily="34" charset="0"/>
                        </a:rPr>
                        <a:t>transportesMercaderia.Camion</a:t>
                      </a:r>
                      <a:endParaRPr lang="en-GB" sz="18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3"/>
                  </a:ext>
                </a:extLst>
              </a:tr>
              <a:tr h="370840">
                <a:tc>
                  <a:txBody>
                    <a:bodyPr/>
                    <a:lstStyle/>
                    <a:p>
                      <a:pPr algn="ctr"/>
                      <a:r>
                        <a:rPr lang="en-GB" sz="1800" dirty="0" err="1">
                          <a:latin typeface="Consolas" panose="020B0609020204030204" pitchFamily="49" charset="0"/>
                          <a:cs typeface="Arial" panose="020B0604020202020204" pitchFamily="34" charset="0"/>
                        </a:rPr>
                        <a:t>Bicicleta</a:t>
                      </a:r>
                      <a:endParaRPr lang="en-GB" sz="1800" dirty="0">
                        <a:latin typeface="Consolas" panose="020B0609020204030204" pitchFamily="49" charset="0"/>
                        <a:cs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dirty="0">
                          <a:latin typeface="Consolas" panose="020B0609020204030204" pitchFamily="49" charset="0"/>
                          <a:cs typeface="Arial" panose="020B0604020202020204" pitchFamily="34" charset="0"/>
                        </a:rPr>
                        <a:t>package </a:t>
                      </a:r>
                      <a:r>
                        <a:rPr lang="en-GB" sz="1800" dirty="0" err="1">
                          <a:latin typeface="Consolas" panose="020B0609020204030204" pitchFamily="49" charset="0"/>
                          <a:cs typeface="Arial" panose="020B0604020202020204" pitchFamily="34" charset="0"/>
                        </a:rPr>
                        <a:t>transportesPersonal</a:t>
                      </a:r>
                      <a:r>
                        <a:rPr lang="en-GB" sz="1800" dirty="0">
                          <a:latin typeface="Consolas" panose="020B0609020204030204" pitchFamily="49" charset="0"/>
                          <a:cs typeface="Arial" panose="020B0604020202020204" pitchFamily="34" charset="0"/>
                        </a:rPr>
                        <a:t>;</a:t>
                      </a:r>
                    </a:p>
                  </a:txBody>
                  <a:tcPr/>
                </a:tc>
                <a:tc>
                  <a:txBody>
                    <a:bodyPr/>
                    <a:lstStyle/>
                    <a:p>
                      <a:pPr algn="ctr"/>
                      <a:r>
                        <a:rPr lang="en-GB" sz="1800" dirty="0" err="1">
                          <a:latin typeface="Consolas" panose="020B0609020204030204" pitchFamily="49" charset="0"/>
                          <a:cs typeface="Arial" panose="020B0604020202020204" pitchFamily="34" charset="0"/>
                        </a:rPr>
                        <a:t>transportesPersonal.Bicicleta</a:t>
                      </a:r>
                      <a:endParaRPr lang="en-GB" sz="1800" dirty="0">
                        <a:latin typeface="Consolas" panose="020B0609020204030204" pitchFamily="49" charset="0"/>
                        <a:cs typeface="Arial" panose="020B0604020202020204" pitchFamily="34" charset="0"/>
                      </a:endParaRPr>
                    </a:p>
                  </a:txBody>
                  <a:tcPr/>
                </a:tc>
                <a:extLst>
                  <a:ext uri="{0D108BD9-81ED-4DB2-BD59-A6C34878D82A}">
                    <a16:rowId xmlns:a16="http://schemas.microsoft.com/office/drawing/2014/main" val="10004"/>
                  </a:ext>
                </a:extLst>
              </a:tr>
            </a:tbl>
          </a:graphicData>
        </a:graphic>
      </p:graphicFrame>
      <p:sp>
        <p:nvSpPr>
          <p:cNvPr id="14" name="CuadroTexto 13"/>
          <p:cNvSpPr txBox="1"/>
          <p:nvPr/>
        </p:nvSpPr>
        <p:spPr>
          <a:xfrm>
            <a:off x="-1" y="5755861"/>
            <a:ext cx="9144001"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¿Cuál es el nombre completo de cada una de las clases definidas?</a:t>
            </a:r>
          </a:p>
        </p:txBody>
      </p:sp>
    </p:spTree>
    <p:extLst>
      <p:ext uri="{BB962C8B-B14F-4D97-AF65-F5344CB8AC3E}">
        <p14:creationId xmlns:p14="http://schemas.microsoft.com/office/powerpoint/2010/main" val="2722472540"/>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Considerando la clase </a:t>
            </a:r>
            <a:r>
              <a:rPr lang="es-AR" dirty="0">
                <a:latin typeface="Consolas" panose="020B0609020204030204" pitchFamily="49" charset="0"/>
              </a:rPr>
              <a:t>Test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195</a:t>
            </a:fld>
            <a:endParaRPr lang="es-AR" dirty="0"/>
          </a:p>
        </p:txBody>
      </p:sp>
      <p:sp>
        <p:nvSpPr>
          <p:cNvPr id="9" name="CuadroTexto 8"/>
          <p:cNvSpPr txBox="1"/>
          <p:nvPr/>
        </p:nvSpPr>
        <p:spPr>
          <a:xfrm>
            <a:off x="0" y="5148469"/>
            <a:ext cx="9143968" cy="1200329"/>
          </a:xfrm>
          <a:prstGeom prst="rect">
            <a:avLst/>
          </a:prstGeom>
          <a:noFill/>
        </p:spPr>
        <p:txBody>
          <a:bodyPr wrap="square" rtlCol="0">
            <a:spAutoFit/>
          </a:bodyPr>
          <a:lstStyle/>
          <a:p>
            <a:pPr marL="342900" indent="-342900">
              <a:buAutoNum type="arabicPeriod"/>
            </a:pPr>
            <a:r>
              <a:rPr lang="es-AR" dirty="0">
                <a:latin typeface="Arial" panose="020B0604020202020204" pitchFamily="34" charset="0"/>
                <a:cs typeface="Arial" panose="020B0604020202020204" pitchFamily="34" charset="0"/>
              </a:rPr>
              <a:t>¿Qué puede decirse de la sentencia </a:t>
            </a:r>
            <a:r>
              <a:rPr lang="es-AR" dirty="0" err="1">
                <a:latin typeface="Consolas" panose="020B0609020204030204" pitchFamily="49" charset="0"/>
                <a:cs typeface="Arial" panose="020B0604020202020204" pitchFamily="34" charset="0"/>
              </a:rPr>
              <a:t>import</a:t>
            </a:r>
            <a:r>
              <a:rPr lang="es-AR" dirty="0">
                <a:latin typeface="Arial" panose="020B0604020202020204" pitchFamily="34" charset="0"/>
                <a:cs typeface="Arial" panose="020B0604020202020204" pitchFamily="34" charset="0"/>
              </a:rPr>
              <a:t> en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r>
              <a:rPr lang="es-AR" dirty="0">
                <a:latin typeface="Arial" panose="020B0604020202020204" pitchFamily="34" charset="0"/>
                <a:cs typeface="Arial" panose="020B0604020202020204" pitchFamily="34" charset="0"/>
              </a:rPr>
              <a:t>¿A qué paquete pertenece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r>
              <a:rPr lang="es-AR" dirty="0">
                <a:latin typeface="Arial" panose="020B0604020202020204" pitchFamily="34" charset="0"/>
                <a:cs typeface="Arial" panose="020B0604020202020204" pitchFamily="34" charset="0"/>
              </a:rPr>
              <a:t>Para que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 pertenezca al paquete </a:t>
            </a:r>
            <a:r>
              <a:rPr lang="es-AR" dirty="0">
                <a:latin typeface="Consolas" panose="020B0609020204030204" pitchFamily="49" charset="0"/>
                <a:cs typeface="Arial" panose="020B0604020202020204" pitchFamily="34" charset="0"/>
              </a:rPr>
              <a:t>paquete2.paquete1</a:t>
            </a:r>
            <a:r>
              <a:rPr lang="es-AR" dirty="0">
                <a:latin typeface="Arial" panose="020B0604020202020204" pitchFamily="34" charset="0"/>
                <a:cs typeface="Arial" panose="020B0604020202020204" pitchFamily="34" charset="0"/>
              </a:rPr>
              <a:t>, ¿Qué código debería incluirse?</a:t>
            </a:r>
          </a:p>
        </p:txBody>
      </p:sp>
      <p:sp>
        <p:nvSpPr>
          <p:cNvPr id="10" name="Rectángulo 9"/>
          <p:cNvSpPr/>
          <p:nvPr/>
        </p:nvSpPr>
        <p:spPr>
          <a:xfrm>
            <a:off x="2903747" y="2890517"/>
            <a:ext cx="3336473" cy="2031325"/>
          </a:xfrm>
          <a:prstGeom prst="rect">
            <a:avLst/>
          </a:prstGeom>
        </p:spPr>
        <p:txBody>
          <a:bodyPr wrap="square">
            <a:spAutoFit/>
          </a:bodyPr>
          <a:lstStyle/>
          <a:p>
            <a:r>
              <a:rPr lang="es-AR" dirty="0" err="1">
                <a:solidFill>
                  <a:srgbClr val="000088"/>
                </a:solidFill>
                <a:latin typeface="Consolas" panose="020B0609020204030204" pitchFamily="49" charset="0"/>
              </a:rPr>
              <a:t>import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java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lang</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0066"/>
                </a:solidFill>
                <a:latin typeface="Consolas" panose="020B0609020204030204" pitchFamily="49" charset="0"/>
              </a:rPr>
              <a:t>;</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Test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print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 </a:t>
            </a:r>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3672381961"/>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Considerando la clase </a:t>
            </a:r>
            <a:r>
              <a:rPr lang="es-AR" dirty="0">
                <a:latin typeface="Consolas" panose="020B0609020204030204" pitchFamily="49" charset="0"/>
              </a:rPr>
              <a:t>Test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196</a:t>
            </a:fld>
            <a:endParaRPr lang="es-AR" dirty="0"/>
          </a:p>
        </p:txBody>
      </p:sp>
      <p:sp>
        <p:nvSpPr>
          <p:cNvPr id="9" name="CuadroTexto 8"/>
          <p:cNvSpPr txBox="1"/>
          <p:nvPr/>
        </p:nvSpPr>
        <p:spPr>
          <a:xfrm>
            <a:off x="32" y="2673147"/>
            <a:ext cx="9143968" cy="3693319"/>
          </a:xfrm>
          <a:prstGeom prst="rect">
            <a:avLst/>
          </a:prstGeom>
          <a:noFill/>
        </p:spPr>
        <p:txBody>
          <a:bodyPr wrap="square" rtlCol="0">
            <a:spAutoFit/>
          </a:bodyPr>
          <a:lstStyle/>
          <a:p>
            <a:pPr marL="342900" indent="-342900">
              <a:buAutoNum type="arabicPeriod"/>
            </a:pPr>
            <a:r>
              <a:rPr lang="es-AR" dirty="0">
                <a:latin typeface="Arial" panose="020B0604020202020204" pitchFamily="34" charset="0"/>
                <a:cs typeface="Arial" panose="020B0604020202020204" pitchFamily="34" charset="0"/>
              </a:rPr>
              <a:t>¿Qué puede decirse de la sentencia </a:t>
            </a:r>
            <a:r>
              <a:rPr lang="es-AR" dirty="0" err="1">
                <a:latin typeface="Consolas" panose="020B0609020204030204" pitchFamily="49" charset="0"/>
                <a:cs typeface="Arial" panose="020B0604020202020204" pitchFamily="34" charset="0"/>
              </a:rPr>
              <a:t>import</a:t>
            </a:r>
            <a:r>
              <a:rPr lang="es-AR" dirty="0">
                <a:latin typeface="Arial" panose="020B0604020202020204" pitchFamily="34" charset="0"/>
                <a:cs typeface="Arial" panose="020B0604020202020204" pitchFamily="34" charset="0"/>
              </a:rPr>
              <a:t> en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endParaRPr lang="es-AR" dirty="0">
              <a:latin typeface="Arial" panose="020B0604020202020204" pitchFamily="34" charset="0"/>
              <a:cs typeface="Arial" panose="020B0604020202020204" pitchFamily="34" charset="0"/>
            </a:endParaRPr>
          </a:p>
          <a:p>
            <a:pPr lvl="1"/>
            <a:r>
              <a:rPr lang="es-AR" b="1" dirty="0">
                <a:solidFill>
                  <a:srgbClr val="FF0000"/>
                </a:solidFill>
                <a:latin typeface="Arial" panose="020B0604020202020204" pitchFamily="34" charset="0"/>
                <a:cs typeface="Arial" panose="020B0604020202020204" pitchFamily="34" charset="0"/>
              </a:rPr>
              <a:t>Es innecesaria dado que las clases del paquete </a:t>
            </a:r>
            <a:r>
              <a:rPr lang="es-AR" b="1" dirty="0" err="1">
                <a:solidFill>
                  <a:srgbClr val="FF0000"/>
                </a:solidFill>
                <a:latin typeface="Consolas" panose="020B0609020204030204" pitchFamily="49" charset="0"/>
                <a:cs typeface="Arial" panose="020B0604020202020204" pitchFamily="34" charset="0"/>
              </a:rPr>
              <a:t>java.lang</a:t>
            </a:r>
            <a:r>
              <a:rPr lang="es-AR" b="1" dirty="0">
                <a:solidFill>
                  <a:srgbClr val="FF0000"/>
                </a:solidFill>
                <a:latin typeface="Arial" panose="020B0604020202020204" pitchFamily="34" charset="0"/>
                <a:cs typeface="Arial" panose="020B0604020202020204" pitchFamily="34" charset="0"/>
              </a:rPr>
              <a:t> son importadas de forma automática</a:t>
            </a:r>
            <a:r>
              <a:rPr lang="es-AR" b="1" dirty="0">
                <a:latin typeface="Arial" panose="020B0604020202020204" pitchFamily="34" charset="0"/>
                <a:cs typeface="Arial" panose="020B0604020202020204" pitchFamily="34" charset="0"/>
              </a:rPr>
              <a:t>.</a:t>
            </a:r>
          </a:p>
          <a:p>
            <a:pPr marL="342900" indent="-342900">
              <a:buAutoNum type="arabicPeriod"/>
            </a:pPr>
            <a:endParaRPr lang="es-AR" dirty="0">
              <a:latin typeface="Arial" panose="020B0604020202020204" pitchFamily="34" charset="0"/>
              <a:cs typeface="Arial" panose="020B0604020202020204" pitchFamily="34" charset="0"/>
            </a:endParaRPr>
          </a:p>
          <a:p>
            <a:pPr marL="342900" indent="-342900">
              <a:buAutoNum type="arabicPeriod"/>
            </a:pPr>
            <a:r>
              <a:rPr lang="es-AR" dirty="0">
                <a:latin typeface="Arial" panose="020B0604020202020204" pitchFamily="34" charset="0"/>
                <a:cs typeface="Arial" panose="020B0604020202020204" pitchFamily="34" charset="0"/>
              </a:rPr>
              <a:t>¿A qué paquete pertenece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a:t>
            </a:r>
          </a:p>
          <a:p>
            <a:pPr marL="342900" indent="-342900">
              <a:buAutoNum type="arabicPeriod"/>
            </a:pPr>
            <a:endParaRPr lang="es-AR" dirty="0">
              <a:latin typeface="Arial" panose="020B0604020202020204" pitchFamily="34" charset="0"/>
              <a:cs typeface="Arial" panose="020B0604020202020204" pitchFamily="34" charset="0"/>
            </a:endParaRPr>
          </a:p>
          <a:p>
            <a:pPr lvl="1"/>
            <a:r>
              <a:rPr lang="es-AR" b="1" dirty="0">
                <a:solidFill>
                  <a:srgbClr val="FF0000"/>
                </a:solidFill>
                <a:latin typeface="Arial" panose="020B0604020202020204" pitchFamily="34" charset="0"/>
                <a:cs typeface="Arial" panose="020B0604020202020204" pitchFamily="34" charset="0"/>
              </a:rPr>
              <a:t>Al no haber una sentencia </a:t>
            </a:r>
            <a:r>
              <a:rPr lang="es-AR" b="1" dirty="0" err="1">
                <a:solidFill>
                  <a:srgbClr val="FF0000"/>
                </a:solidFill>
                <a:latin typeface="Consolas" panose="020B0609020204030204" pitchFamily="49" charset="0"/>
                <a:cs typeface="Arial" panose="020B0604020202020204" pitchFamily="34" charset="0"/>
              </a:rPr>
              <a:t>package</a:t>
            </a:r>
            <a:r>
              <a:rPr lang="es-AR" b="1" dirty="0">
                <a:solidFill>
                  <a:srgbClr val="FF0000"/>
                </a:solidFill>
                <a:latin typeface="Arial" panose="020B0604020202020204" pitchFamily="34" charset="0"/>
                <a:cs typeface="Arial" panose="020B0604020202020204" pitchFamily="34" charset="0"/>
              </a:rPr>
              <a:t>, pertenece al paquete </a:t>
            </a:r>
            <a:r>
              <a:rPr lang="es-AR" b="1" dirty="0">
                <a:solidFill>
                  <a:srgbClr val="FF0000"/>
                </a:solidFill>
                <a:latin typeface="Consolas" panose="020B0609020204030204" pitchFamily="49" charset="0"/>
                <a:cs typeface="Arial" panose="020B0604020202020204" pitchFamily="34" charset="0"/>
              </a:rPr>
              <a:t>default</a:t>
            </a:r>
            <a:r>
              <a:rPr lang="es-AR" b="1" dirty="0">
                <a:solidFill>
                  <a:srgbClr val="FF0000"/>
                </a:solidFill>
                <a:latin typeface="Arial" panose="020B0604020202020204" pitchFamily="34" charset="0"/>
                <a:cs typeface="Arial" panose="020B0604020202020204" pitchFamily="34" charset="0"/>
              </a:rPr>
              <a:t>.</a:t>
            </a:r>
          </a:p>
          <a:p>
            <a:pPr lvl="1"/>
            <a:endParaRPr lang="es-AR" dirty="0">
              <a:latin typeface="Arial" panose="020B0604020202020204" pitchFamily="34" charset="0"/>
              <a:cs typeface="Arial" panose="020B0604020202020204" pitchFamily="34" charset="0"/>
            </a:endParaRPr>
          </a:p>
          <a:p>
            <a:pPr marL="342900" indent="-342900">
              <a:buAutoNum type="arabicPeriod"/>
            </a:pPr>
            <a:r>
              <a:rPr lang="es-AR" dirty="0">
                <a:latin typeface="Arial" panose="020B0604020202020204" pitchFamily="34" charset="0"/>
                <a:cs typeface="Arial" panose="020B0604020202020204" pitchFamily="34" charset="0"/>
              </a:rPr>
              <a:t>Para que la clase </a:t>
            </a:r>
            <a:r>
              <a:rPr lang="es-AR" dirty="0">
                <a:latin typeface="Consolas" panose="020B0609020204030204" pitchFamily="49" charset="0"/>
                <a:cs typeface="Arial" panose="020B0604020202020204" pitchFamily="34" charset="0"/>
              </a:rPr>
              <a:t>Test</a:t>
            </a:r>
            <a:r>
              <a:rPr lang="es-AR" dirty="0">
                <a:latin typeface="Arial" panose="020B0604020202020204" pitchFamily="34" charset="0"/>
                <a:cs typeface="Arial" panose="020B0604020202020204" pitchFamily="34" charset="0"/>
              </a:rPr>
              <a:t> pertenezca al paquete </a:t>
            </a:r>
            <a:r>
              <a:rPr lang="es-AR" dirty="0">
                <a:latin typeface="Consolas" panose="020B0609020204030204" pitchFamily="49" charset="0"/>
                <a:cs typeface="Arial" panose="020B0604020202020204" pitchFamily="34" charset="0"/>
              </a:rPr>
              <a:t>paquete2.paquete1</a:t>
            </a:r>
            <a:r>
              <a:rPr lang="es-AR" dirty="0">
                <a:latin typeface="Arial" panose="020B0604020202020204" pitchFamily="34" charset="0"/>
                <a:cs typeface="Arial" panose="020B0604020202020204" pitchFamily="34" charset="0"/>
              </a:rPr>
              <a:t>, ¿Qué código debería incluirse?</a:t>
            </a:r>
          </a:p>
          <a:p>
            <a:pPr marL="342900" indent="-342900">
              <a:buAutoNum type="arabicPeriod"/>
            </a:pPr>
            <a:endParaRPr lang="es-AR" dirty="0">
              <a:latin typeface="Arial" panose="020B0604020202020204" pitchFamily="34" charset="0"/>
              <a:cs typeface="Arial" panose="020B0604020202020204" pitchFamily="34" charset="0"/>
            </a:endParaRPr>
          </a:p>
          <a:p>
            <a:pPr lvl="1"/>
            <a:r>
              <a:rPr lang="es-AR" b="1" dirty="0">
                <a:solidFill>
                  <a:srgbClr val="FF0000"/>
                </a:solidFill>
                <a:latin typeface="Arial" panose="020B0604020202020204" pitchFamily="34" charset="0"/>
                <a:cs typeface="Arial" panose="020B0604020202020204" pitchFamily="34" charset="0"/>
              </a:rPr>
              <a:t>Debe incluirse </a:t>
            </a:r>
            <a:r>
              <a:rPr lang="es-AR" b="1" dirty="0" err="1">
                <a:solidFill>
                  <a:srgbClr val="FF0000"/>
                </a:solidFill>
                <a:latin typeface="Consolas" panose="020B0609020204030204" pitchFamily="49" charset="0"/>
                <a:cs typeface="Arial" panose="020B0604020202020204" pitchFamily="34" charset="0"/>
              </a:rPr>
              <a:t>package</a:t>
            </a:r>
            <a:r>
              <a:rPr lang="es-AR" b="1" dirty="0">
                <a:solidFill>
                  <a:srgbClr val="FF0000"/>
                </a:solidFill>
                <a:latin typeface="Arial" panose="020B0604020202020204" pitchFamily="34" charset="0"/>
                <a:cs typeface="Arial" panose="020B0604020202020204" pitchFamily="34" charset="0"/>
              </a:rPr>
              <a:t> </a:t>
            </a:r>
            <a:r>
              <a:rPr lang="es-AR" b="1" dirty="0">
                <a:solidFill>
                  <a:srgbClr val="FF0000"/>
                </a:solidFill>
                <a:latin typeface="Consolas" panose="020B0609020204030204" pitchFamily="49" charset="0"/>
                <a:cs typeface="Arial" panose="020B0604020202020204" pitchFamily="34" charset="0"/>
              </a:rPr>
              <a:t>paquete2.paquete1</a:t>
            </a:r>
            <a:r>
              <a:rPr lang="es-AR" b="1" dirty="0">
                <a:solidFill>
                  <a:srgbClr val="FF0000"/>
                </a:solidFill>
                <a:latin typeface="Arial" panose="020B0604020202020204" pitchFamily="34" charset="0"/>
                <a:cs typeface="Arial" panose="020B0604020202020204" pitchFamily="34" charset="0"/>
              </a:rPr>
              <a:t>; al inicio de la definición.</a:t>
            </a:r>
          </a:p>
        </p:txBody>
      </p:sp>
      <p:sp>
        <p:nvSpPr>
          <p:cNvPr id="10" name="Rectángulo 9"/>
          <p:cNvSpPr/>
          <p:nvPr/>
        </p:nvSpPr>
        <p:spPr>
          <a:xfrm>
            <a:off x="5807495" y="756311"/>
            <a:ext cx="3336473" cy="2031325"/>
          </a:xfrm>
          <a:prstGeom prst="rect">
            <a:avLst/>
          </a:prstGeom>
        </p:spPr>
        <p:txBody>
          <a:bodyPr wrap="square">
            <a:spAutoFit/>
          </a:bodyPr>
          <a:lstStyle/>
          <a:p>
            <a:r>
              <a:rPr lang="es-AR" dirty="0" err="1">
                <a:solidFill>
                  <a:srgbClr val="000088"/>
                </a:solidFill>
                <a:latin typeface="Consolas" panose="020B0609020204030204" pitchFamily="49" charset="0"/>
              </a:rPr>
              <a:t>import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java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lang</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0066"/>
                </a:solidFill>
                <a:latin typeface="Consolas" panose="020B0609020204030204" pitchFamily="49" charset="0"/>
              </a:rPr>
              <a:t>;</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Test2</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print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 </a:t>
            </a:r>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3779355447"/>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Dada la siguiente estructura de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197</a:t>
            </a:fld>
            <a:endParaRPr lang="es-AR" dirty="0"/>
          </a:p>
        </p:txBody>
      </p:sp>
      <p:sp>
        <p:nvSpPr>
          <p:cNvPr id="9" name="CuadroTexto 8"/>
          <p:cNvSpPr txBox="1"/>
          <p:nvPr/>
        </p:nvSpPr>
        <p:spPr>
          <a:xfrm>
            <a:off x="2860236" y="2822128"/>
            <a:ext cx="6283764" cy="3539430"/>
          </a:xfrm>
          <a:prstGeom prst="rect">
            <a:avLst/>
          </a:prstGeom>
          <a:noFill/>
        </p:spPr>
        <p:txBody>
          <a:bodyPr wrap="square" rtlCol="0">
            <a:spAutoFit/>
          </a:bodyPr>
          <a:lstStyle/>
          <a:p>
            <a:pPr marL="342900" indent="-342900">
              <a:buAutoNum type="arabicPeriod"/>
            </a:pPr>
            <a:r>
              <a:rPr lang="es-AR" sz="1600" dirty="0">
                <a:latin typeface="Arial" panose="020B0604020202020204" pitchFamily="34" charset="0"/>
                <a:cs typeface="Arial" panose="020B0604020202020204" pitchFamily="34" charset="0"/>
              </a:rPr>
              <a:t>¿Qué código es necesario incluir para crear una instancia de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paquete </a:t>
            </a:r>
            <a:r>
              <a:rPr lang="es-AR" sz="1600" dirty="0" err="1">
                <a:latin typeface="Consolas" panose="020B0609020204030204" pitchFamily="49" charset="0"/>
                <a:cs typeface="Arial" panose="020B0604020202020204" pitchFamily="34" charset="0"/>
              </a:rPr>
              <a:t>paqueteA</a:t>
            </a:r>
            <a:r>
              <a:rPr lang="es-AR" sz="1600" dirty="0">
                <a:latin typeface="Arial" panose="020B0604020202020204" pitchFamily="34" charset="0"/>
                <a:cs typeface="Arial" panose="020B0604020202020204" pitchFamily="34" charset="0"/>
              </a:rPr>
              <a:t> en el constructor de </a:t>
            </a:r>
            <a:r>
              <a:rPr lang="es-AR" sz="1600" dirty="0" err="1">
                <a:latin typeface="Consolas" panose="020B0609020204030204" pitchFamily="49" charset="0"/>
                <a:cs typeface="Arial" panose="020B0604020202020204" pitchFamily="34" charset="0"/>
              </a:rPr>
              <a:t>ClaseC</a:t>
            </a:r>
            <a:r>
              <a:rPr lang="es-AR" sz="1600" dirty="0">
                <a:latin typeface="Arial" panose="020B0604020202020204" pitchFamily="34" charset="0"/>
                <a:cs typeface="Arial" panose="020B0604020202020204" pitchFamily="34" charset="0"/>
              </a:rPr>
              <a:t>? De más de una solución.</a:t>
            </a:r>
          </a:p>
          <a:p>
            <a:pPr marL="342900" indent="-342900">
              <a:buAutoNum type="arabicPeriod"/>
            </a:pPr>
            <a:r>
              <a:rPr lang="es-AR" sz="1600" dirty="0">
                <a:latin typeface="Arial" panose="020B0604020202020204" pitchFamily="34" charset="0"/>
                <a:cs typeface="Arial" panose="020B0604020202020204" pitchFamily="34" charset="0"/>
              </a:rPr>
              <a:t>¿Qué código es necesario incluir para crear una instancia de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paquete </a:t>
            </a:r>
            <a:r>
              <a:rPr lang="es-AR" sz="1600" dirty="0" err="1">
                <a:latin typeface="Consolas" panose="020B0609020204030204" pitchFamily="49" charset="0"/>
                <a:cs typeface="Arial" panose="020B0604020202020204" pitchFamily="34" charset="0"/>
              </a:rPr>
              <a:t>paqueteA</a:t>
            </a:r>
            <a:r>
              <a:rPr lang="es-AR" sz="1600" dirty="0">
                <a:latin typeface="Arial" panose="020B0604020202020204" pitchFamily="34" charset="0"/>
                <a:cs typeface="Arial" panose="020B0604020202020204" pitchFamily="34" charset="0"/>
              </a:rPr>
              <a:t> y de la </a:t>
            </a:r>
            <a:r>
              <a:rPr lang="es-AR" sz="1600" dirty="0" err="1">
                <a:latin typeface="Consolas" panose="020B0609020204030204" pitchFamily="49" charset="0"/>
                <a:cs typeface="Arial" panose="020B0604020202020204" pitchFamily="34" charset="0"/>
              </a:rPr>
              <a:t>ClaseA</a:t>
            </a:r>
            <a:r>
              <a:rPr lang="es-AR" sz="1600" dirty="0">
                <a:latin typeface="Arial" panose="020B0604020202020204" pitchFamily="34" charset="0"/>
                <a:cs typeface="Arial" panose="020B0604020202020204" pitchFamily="34" charset="0"/>
              </a:rPr>
              <a:t> del </a:t>
            </a:r>
            <a:r>
              <a:rPr lang="es-AR" sz="1600" dirty="0" err="1">
                <a:latin typeface="Consolas" panose="020B0609020204030204" pitchFamily="49" charset="0"/>
                <a:cs typeface="Arial" panose="020B0604020202020204" pitchFamily="34" charset="0"/>
              </a:rPr>
              <a:t>paqueteB</a:t>
            </a:r>
            <a:r>
              <a:rPr lang="es-AR" sz="1600" dirty="0">
                <a:latin typeface="Arial" panose="020B0604020202020204" pitchFamily="34" charset="0"/>
                <a:cs typeface="Arial" panose="020B0604020202020204" pitchFamily="34" charset="0"/>
              </a:rPr>
              <a:t> en el constructor de </a:t>
            </a:r>
            <a:r>
              <a:rPr lang="es-AR" sz="1600" dirty="0" err="1">
                <a:latin typeface="Consolas" panose="020B0609020204030204" pitchFamily="49" charset="0"/>
                <a:cs typeface="Arial" panose="020B0604020202020204" pitchFamily="34" charset="0"/>
              </a:rPr>
              <a:t>ClaseC</a:t>
            </a:r>
            <a:r>
              <a:rPr lang="es-AR" sz="1600" dirty="0">
                <a:latin typeface="Arial" panose="020B0604020202020204" pitchFamily="34" charset="0"/>
                <a:cs typeface="Arial" panose="020B0604020202020204" pitchFamily="34" charset="0"/>
              </a:rPr>
              <a:t>?</a:t>
            </a:r>
          </a:p>
          <a:p>
            <a:pPr marL="342900" indent="-342900">
              <a:buAutoNum type="arabicPeriod"/>
            </a:pPr>
            <a:r>
              <a:rPr lang="es-AR" sz="1600" dirty="0">
                <a:latin typeface="Arial" panose="020B0604020202020204" pitchFamily="34" charset="0"/>
                <a:cs typeface="Arial" panose="020B0604020202020204" pitchFamily="34" charset="0"/>
              </a:rPr>
              <a:t>Dadas las siguientes definiciones, ¿Indican lo mismo?</a:t>
            </a: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endParaRPr lang="es-AR" sz="1600" dirty="0">
              <a:latin typeface="Arial" panose="020B0604020202020204" pitchFamily="34" charset="0"/>
              <a:cs typeface="Arial" panose="020B0604020202020204" pitchFamily="34" charset="0"/>
            </a:endParaRPr>
          </a:p>
          <a:p>
            <a:pPr marL="342900" indent="-342900">
              <a:buAutoNum type="arabicPeriod"/>
            </a:pPr>
            <a:r>
              <a:rPr lang="es-AR" sz="1600" dirty="0">
                <a:latin typeface="Arial" panose="020B0604020202020204" pitchFamily="34" charset="0"/>
                <a:cs typeface="Arial" panose="020B0604020202020204" pitchFamily="34" charset="0"/>
              </a:rPr>
              <a:t>Si el paquete </a:t>
            </a:r>
            <a:r>
              <a:rPr lang="es-AR" sz="1600" dirty="0">
                <a:latin typeface="Consolas" panose="020B0609020204030204" pitchFamily="49" charset="0"/>
                <a:cs typeface="Arial" panose="020B0604020202020204" pitchFamily="34" charset="0"/>
              </a:rPr>
              <a:t>animales</a:t>
            </a:r>
            <a:r>
              <a:rPr lang="es-AR" sz="1600" dirty="0">
                <a:latin typeface="Arial" panose="020B0604020202020204" pitchFamily="34" charset="0"/>
                <a:cs typeface="Arial" panose="020B0604020202020204" pitchFamily="34" charset="0"/>
              </a:rPr>
              <a:t> tuviese 20 clases, las cuales se deben referenciar todas, ¿Cuál de las dos opciones usaría? </a:t>
            </a:r>
          </a:p>
        </p:txBody>
      </p:sp>
      <p:sp>
        <p:nvSpPr>
          <p:cNvPr id="8" name="Rectángulo 7"/>
          <p:cNvSpPr/>
          <p:nvPr/>
        </p:nvSpPr>
        <p:spPr>
          <a:xfrm>
            <a:off x="3961169" y="4682745"/>
            <a:ext cx="4572000" cy="1077218"/>
          </a:xfrm>
          <a:prstGeom prst="rect">
            <a:avLst/>
          </a:prstGeom>
        </p:spPr>
        <p:txBody>
          <a:bodyPr>
            <a:spAutoFit/>
          </a:bodyPr>
          <a:lstStyle/>
          <a:p>
            <a:r>
              <a:rPr lang="es-AR" sz="1600" dirty="0">
                <a:solidFill>
                  <a:srgbClr val="000088"/>
                </a:solidFill>
                <a:latin typeface="Consolas" panose="020B0609020204030204" pitchFamily="49" charset="0"/>
              </a:rPr>
              <a:t>A.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animales</a:t>
            </a:r>
            <a:r>
              <a:rPr lang="es-AR" sz="1600" dirty="0" err="1">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Animal</a:t>
            </a:r>
            <a:r>
              <a:rPr lang="es-AR" sz="1600" dirty="0">
                <a:solidFill>
                  <a:srgbClr val="660066"/>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animales</a:t>
            </a:r>
            <a:r>
              <a:rPr lang="es-AR" sz="1600" dirty="0" err="1">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Perro</a:t>
            </a:r>
            <a:r>
              <a:rPr lang="es-AR" sz="1600" dirty="0">
                <a:solidFill>
                  <a:srgbClr val="660066"/>
                </a:solidFill>
                <a:latin typeface="Consolas" panose="020B0609020204030204" pitchFamily="49" charset="0"/>
              </a:rPr>
              <a:t>;</a:t>
            </a:r>
          </a:p>
          <a:p>
            <a:endParaRPr lang="es-AR" sz="1600" dirty="0"/>
          </a:p>
          <a:p>
            <a:r>
              <a:rPr lang="es-AR" sz="1600" dirty="0">
                <a:solidFill>
                  <a:srgbClr val="000088"/>
                </a:solidFill>
                <a:latin typeface="Consolas" panose="020B0609020204030204" pitchFamily="49" charset="0"/>
              </a:rPr>
              <a:t>B. </a:t>
            </a:r>
            <a:r>
              <a:rPr lang="es-AR" sz="1600" dirty="0" err="1">
                <a:solidFill>
                  <a:srgbClr val="000088"/>
                </a:solidFill>
                <a:latin typeface="Consolas" panose="020B0609020204030204" pitchFamily="49" charset="0"/>
              </a:rPr>
              <a:t>import</a:t>
            </a:r>
            <a:r>
              <a:rPr lang="es-AR" sz="1600" dirty="0">
                <a:solidFill>
                  <a:srgbClr val="000000"/>
                </a:solidFill>
                <a:latin typeface="Consolas" panose="020B0609020204030204" pitchFamily="49" charset="0"/>
              </a:rPr>
              <a:t> animales</a:t>
            </a:r>
            <a:r>
              <a:rPr lang="es-AR" sz="1600" dirty="0">
                <a:solidFill>
                  <a:srgbClr val="666600"/>
                </a:solidFill>
                <a:latin typeface="Consolas" panose="020B0609020204030204" pitchFamily="49" charset="0"/>
              </a:rPr>
              <a:t>.*;</a:t>
            </a:r>
            <a:endParaRPr lang="es-AR" sz="1600" dirty="0"/>
          </a:p>
        </p:txBody>
      </p:sp>
      <p:grpSp>
        <p:nvGrpSpPr>
          <p:cNvPr id="12" name="Grupo 11"/>
          <p:cNvGrpSpPr/>
          <p:nvPr/>
        </p:nvGrpSpPr>
        <p:grpSpPr>
          <a:xfrm>
            <a:off x="628650" y="2748560"/>
            <a:ext cx="1851738" cy="3562421"/>
            <a:chOff x="148512" y="1560458"/>
            <a:chExt cx="1851738" cy="3562421"/>
          </a:xfrm>
        </p:grpSpPr>
        <p:pic>
          <p:nvPicPr>
            <p:cNvPr id="13" name="Imagen 12"/>
            <p:cNvPicPr>
              <a:picLocks noChangeAspect="1"/>
            </p:cNvPicPr>
            <p:nvPr/>
          </p:nvPicPr>
          <p:blipFill rotWithShape="1">
            <a:blip r:embed="rId2"/>
            <a:srcRect l="3800" t="32257" r="81454" b="45571"/>
            <a:stretch/>
          </p:blipFill>
          <p:spPr>
            <a:xfrm>
              <a:off x="152400" y="3590925"/>
              <a:ext cx="1812212" cy="1531954"/>
            </a:xfrm>
            <a:prstGeom prst="rect">
              <a:avLst/>
            </a:prstGeom>
          </p:spPr>
        </p:pic>
        <p:pic>
          <p:nvPicPr>
            <p:cNvPr id="10" name="Imagen 9"/>
            <p:cNvPicPr>
              <a:picLocks noChangeAspect="1"/>
            </p:cNvPicPr>
            <p:nvPr/>
          </p:nvPicPr>
          <p:blipFill rotWithShape="1">
            <a:blip r:embed="rId2"/>
            <a:srcRect l="3769" t="8001" r="81453" b="69781"/>
            <a:stretch/>
          </p:blipFill>
          <p:spPr>
            <a:xfrm>
              <a:off x="148512" y="1560458"/>
              <a:ext cx="1816100" cy="1535168"/>
            </a:xfrm>
            <a:prstGeom prst="rect">
              <a:avLst/>
            </a:prstGeom>
          </p:spPr>
        </p:pic>
        <p:pic>
          <p:nvPicPr>
            <p:cNvPr id="15" name="Imagen 14"/>
            <p:cNvPicPr>
              <a:picLocks noChangeAspect="1"/>
            </p:cNvPicPr>
            <p:nvPr/>
          </p:nvPicPr>
          <p:blipFill rotWithShape="1">
            <a:blip r:embed="rId3"/>
            <a:srcRect l="4501" t="32076" r="81882" b="61124"/>
            <a:stretch/>
          </p:blipFill>
          <p:spPr>
            <a:xfrm>
              <a:off x="228600" y="3093561"/>
              <a:ext cx="1771650" cy="497364"/>
            </a:xfrm>
            <a:prstGeom prst="rect">
              <a:avLst/>
            </a:prstGeom>
          </p:spPr>
        </p:pic>
        <p:pic>
          <p:nvPicPr>
            <p:cNvPr id="16" name="Imagen 15"/>
            <p:cNvPicPr>
              <a:picLocks noChangeAspect="1"/>
            </p:cNvPicPr>
            <p:nvPr/>
          </p:nvPicPr>
          <p:blipFill rotWithShape="1">
            <a:blip r:embed="rId3"/>
            <a:srcRect l="4501" t="32076" r="93385" b="61124"/>
            <a:stretch/>
          </p:blipFill>
          <p:spPr>
            <a:xfrm>
              <a:off x="397134" y="3245961"/>
              <a:ext cx="274994" cy="497364"/>
            </a:xfrm>
            <a:prstGeom prst="rect">
              <a:avLst/>
            </a:prstGeom>
          </p:spPr>
        </p:pic>
      </p:grpSp>
    </p:spTree>
    <p:extLst>
      <p:ext uri="{BB962C8B-B14F-4D97-AF65-F5344CB8AC3E}">
        <p14:creationId xmlns:p14="http://schemas.microsoft.com/office/powerpoint/2010/main" val="2216333127"/>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Dada la siguiente estructura de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198</a:t>
            </a:fld>
            <a:endParaRPr lang="es-AR" dirty="0"/>
          </a:p>
        </p:txBody>
      </p:sp>
      <p:sp>
        <p:nvSpPr>
          <p:cNvPr id="9" name="CuadroTexto 8"/>
          <p:cNvSpPr txBox="1"/>
          <p:nvPr/>
        </p:nvSpPr>
        <p:spPr>
          <a:xfrm>
            <a:off x="0" y="2586745"/>
            <a:ext cx="9143968" cy="3693319"/>
          </a:xfrm>
          <a:prstGeom prst="rect">
            <a:avLst/>
          </a:prstGeom>
          <a:noFill/>
        </p:spPr>
        <p:txBody>
          <a:bodyPr wrap="square" rtlCol="0">
            <a:spAutoFit/>
          </a:bodyPr>
          <a:lstStyle/>
          <a:p>
            <a:pPr marL="342900" indent="-342900">
              <a:buAutoNum type="arabicPeriod"/>
            </a:pPr>
            <a:r>
              <a:rPr lang="es-AR" dirty="0">
                <a:latin typeface="Arial" panose="020B0604020202020204" pitchFamily="34" charset="0"/>
                <a:cs typeface="Arial" panose="020B0604020202020204" pitchFamily="34" charset="0"/>
              </a:rPr>
              <a:t>¿Qué código es necesario incluir para crear una instancia de </a:t>
            </a:r>
            <a:r>
              <a:rPr lang="es-AR" dirty="0" err="1">
                <a:latin typeface="Consolas" panose="020B0609020204030204" pitchFamily="49" charset="0"/>
                <a:cs typeface="Arial" panose="020B0604020202020204" pitchFamily="34" charset="0"/>
              </a:rPr>
              <a:t>ClaseA</a:t>
            </a:r>
            <a:r>
              <a:rPr lang="es-AR" dirty="0">
                <a:latin typeface="Arial" panose="020B0604020202020204" pitchFamily="34" charset="0"/>
                <a:cs typeface="Arial" panose="020B0604020202020204" pitchFamily="34" charset="0"/>
              </a:rPr>
              <a:t> del paquete </a:t>
            </a:r>
            <a:r>
              <a:rPr lang="es-AR" dirty="0" err="1">
                <a:latin typeface="Consolas" panose="020B0609020204030204" pitchFamily="49" charset="0"/>
                <a:cs typeface="Arial" panose="020B0604020202020204" pitchFamily="34" charset="0"/>
              </a:rPr>
              <a:t>paqueteA</a:t>
            </a:r>
            <a:r>
              <a:rPr lang="es-AR" dirty="0">
                <a:latin typeface="Arial" panose="020B0604020202020204" pitchFamily="34" charset="0"/>
                <a:cs typeface="Arial" panose="020B0604020202020204" pitchFamily="34" charset="0"/>
              </a:rPr>
              <a:t> en el constructor de </a:t>
            </a:r>
            <a:r>
              <a:rPr lang="es-AR" dirty="0" err="1">
                <a:latin typeface="Consolas" panose="020B0609020204030204" pitchFamily="49" charset="0"/>
                <a:cs typeface="Arial" panose="020B0604020202020204" pitchFamily="34" charset="0"/>
              </a:rPr>
              <a:t>ClaseC</a:t>
            </a:r>
            <a:r>
              <a:rPr lang="es-AR" dirty="0">
                <a:latin typeface="Arial" panose="020B0604020202020204" pitchFamily="34" charset="0"/>
                <a:cs typeface="Arial" panose="020B0604020202020204" pitchFamily="34" charset="0"/>
              </a:rPr>
              <a:t>? De más de una solución.</a:t>
            </a:r>
          </a:p>
          <a:p>
            <a:pPr marL="342900" indent="-342900">
              <a:buAutoNum type="arabicPeriod"/>
            </a:pPr>
            <a:endParaRPr lang="es-AR" b="1" dirty="0">
              <a:solidFill>
                <a:srgbClr val="FF0000"/>
              </a:solidFill>
              <a:latin typeface="Arial" panose="020B0604020202020204" pitchFamily="34" charset="0"/>
              <a:cs typeface="Arial" panose="020B0604020202020204" pitchFamily="34" charset="0"/>
            </a:endParaRPr>
          </a:p>
          <a:p>
            <a:r>
              <a:rPr lang="es-AR" b="1" dirty="0">
                <a:solidFill>
                  <a:srgbClr val="FF0000"/>
                </a:solidFill>
                <a:latin typeface="Arial" panose="020B0604020202020204" pitchFamily="34" charset="0"/>
                <a:cs typeface="Arial" panose="020B0604020202020204" pitchFamily="34" charset="0"/>
              </a:rPr>
              <a:t>Opción 1: </a:t>
            </a:r>
            <a:r>
              <a:rPr lang="es-AR" b="1" dirty="0" err="1">
                <a:solidFill>
                  <a:srgbClr val="FF0000"/>
                </a:solidFill>
                <a:latin typeface="Consolas" panose="020B0609020204030204" pitchFamily="49" charset="0"/>
                <a:cs typeface="Arial" panose="020B0604020202020204" pitchFamily="34" charset="0"/>
              </a:rPr>
              <a:t>import</a:t>
            </a:r>
            <a:r>
              <a:rPr lang="es-AR" b="1" dirty="0">
                <a:solidFill>
                  <a:srgbClr val="FF0000"/>
                </a:solidFill>
                <a:latin typeface="Consolas" panose="020B0609020204030204" pitchFamily="49" charset="0"/>
                <a:cs typeface="Arial" panose="020B0604020202020204" pitchFamily="34" charset="0"/>
              </a:rPr>
              <a:t> </a:t>
            </a:r>
            <a:r>
              <a:rPr lang="es-AR" b="1" dirty="0" err="1">
                <a:solidFill>
                  <a:srgbClr val="FF0000"/>
                </a:solidFill>
                <a:latin typeface="Consolas" panose="020B0609020204030204" pitchFamily="49" charset="0"/>
                <a:cs typeface="Arial" panose="020B0604020202020204" pitchFamily="34" charset="0"/>
              </a:rPr>
              <a:t>paqueteA.ClaseA</a:t>
            </a:r>
            <a:r>
              <a:rPr lang="es-AR" b="1" dirty="0">
                <a:solidFill>
                  <a:srgbClr val="FF0000"/>
                </a:solidFill>
                <a:latin typeface="Consolas" panose="020B0609020204030204" pitchFamily="49" charset="0"/>
                <a:cs typeface="Arial" panose="020B0604020202020204" pitchFamily="34" charset="0"/>
              </a:rPr>
              <a:t>;</a:t>
            </a:r>
          </a:p>
          <a:p>
            <a:r>
              <a:rPr lang="es-AR" b="1" dirty="0">
                <a:solidFill>
                  <a:srgbClr val="FF0000"/>
                </a:solidFill>
                <a:latin typeface="Arial" panose="020B0604020202020204" pitchFamily="34" charset="0"/>
                <a:cs typeface="Arial" panose="020B0604020202020204" pitchFamily="34" charset="0"/>
              </a:rPr>
              <a:t>Opción 2: </a:t>
            </a:r>
            <a:r>
              <a:rPr lang="es-AR" b="1" dirty="0" err="1">
                <a:solidFill>
                  <a:srgbClr val="FF0000"/>
                </a:solidFill>
                <a:latin typeface="Consolas" panose="020B0609020204030204" pitchFamily="49" charset="0"/>
                <a:cs typeface="Arial" panose="020B0604020202020204" pitchFamily="34" charset="0"/>
              </a:rPr>
              <a:t>import</a:t>
            </a:r>
            <a:r>
              <a:rPr lang="es-AR" b="1" dirty="0">
                <a:solidFill>
                  <a:srgbClr val="FF0000"/>
                </a:solidFill>
                <a:latin typeface="Consolas" panose="020B0609020204030204" pitchFamily="49" charset="0"/>
                <a:cs typeface="Arial" panose="020B0604020202020204" pitchFamily="34" charset="0"/>
              </a:rPr>
              <a:t> </a:t>
            </a:r>
            <a:r>
              <a:rPr lang="es-AR" b="1" dirty="0" err="1">
                <a:solidFill>
                  <a:srgbClr val="FF0000"/>
                </a:solidFill>
                <a:latin typeface="Consolas" panose="020B0609020204030204" pitchFamily="49" charset="0"/>
                <a:cs typeface="Arial" panose="020B0604020202020204" pitchFamily="34" charset="0"/>
              </a:rPr>
              <a:t>paqueteA</a:t>
            </a:r>
            <a:r>
              <a:rPr lang="es-AR" b="1" dirty="0">
                <a:solidFill>
                  <a:srgbClr val="FF0000"/>
                </a:solidFill>
                <a:latin typeface="Consolas" panose="020B0609020204030204" pitchFamily="49" charset="0"/>
                <a:cs typeface="Arial" panose="020B0604020202020204" pitchFamily="34" charset="0"/>
              </a:rPr>
              <a:t>.*;</a:t>
            </a:r>
          </a:p>
          <a:p>
            <a:endParaRPr lang="es-AR" dirty="0">
              <a:latin typeface="Arial" panose="020B0604020202020204" pitchFamily="34" charset="0"/>
              <a:cs typeface="Arial" panose="020B0604020202020204" pitchFamily="34" charset="0"/>
            </a:endParaRPr>
          </a:p>
          <a:p>
            <a:r>
              <a:rPr lang="es-AR" dirty="0">
                <a:latin typeface="Arial" panose="020B0604020202020204" pitchFamily="34" charset="0"/>
                <a:cs typeface="Arial" panose="020B0604020202020204" pitchFamily="34" charset="0"/>
              </a:rPr>
              <a:t>2. ¿Qué código es necesario incluir para crear una instancia de </a:t>
            </a:r>
            <a:r>
              <a:rPr lang="es-AR" dirty="0" err="1">
                <a:latin typeface="Consolas" panose="020B0609020204030204" pitchFamily="49" charset="0"/>
                <a:cs typeface="Arial" panose="020B0604020202020204" pitchFamily="34" charset="0"/>
              </a:rPr>
              <a:t>ClaseA</a:t>
            </a:r>
            <a:r>
              <a:rPr lang="es-AR" dirty="0">
                <a:latin typeface="Arial" panose="020B0604020202020204" pitchFamily="34" charset="0"/>
                <a:cs typeface="Arial" panose="020B0604020202020204" pitchFamily="34" charset="0"/>
              </a:rPr>
              <a:t> del paquete </a:t>
            </a:r>
            <a:r>
              <a:rPr lang="es-AR" dirty="0" err="1">
                <a:latin typeface="Consolas" panose="020B0609020204030204" pitchFamily="49" charset="0"/>
                <a:cs typeface="Arial" panose="020B0604020202020204" pitchFamily="34" charset="0"/>
              </a:rPr>
              <a:t>paqueteA</a:t>
            </a:r>
            <a:r>
              <a:rPr lang="es-AR" dirty="0">
                <a:latin typeface="Arial" panose="020B0604020202020204" pitchFamily="34" charset="0"/>
                <a:cs typeface="Arial" panose="020B0604020202020204" pitchFamily="34" charset="0"/>
              </a:rPr>
              <a:t> y de la </a:t>
            </a:r>
            <a:r>
              <a:rPr lang="es-AR" dirty="0" err="1">
                <a:latin typeface="Consolas" panose="020B0609020204030204" pitchFamily="49" charset="0"/>
                <a:cs typeface="Arial" panose="020B0604020202020204" pitchFamily="34" charset="0"/>
              </a:rPr>
              <a:t>ClaseA</a:t>
            </a:r>
            <a:r>
              <a:rPr lang="es-AR" dirty="0">
                <a:latin typeface="Arial" panose="020B0604020202020204" pitchFamily="34" charset="0"/>
                <a:cs typeface="Arial" panose="020B0604020202020204" pitchFamily="34" charset="0"/>
              </a:rPr>
              <a:t> del </a:t>
            </a:r>
            <a:r>
              <a:rPr lang="es-AR" dirty="0" err="1">
                <a:latin typeface="Consolas" panose="020B0609020204030204" pitchFamily="49" charset="0"/>
                <a:cs typeface="Arial" panose="020B0604020202020204" pitchFamily="34" charset="0"/>
              </a:rPr>
              <a:t>paqueteB</a:t>
            </a:r>
            <a:r>
              <a:rPr lang="es-AR" dirty="0">
                <a:latin typeface="Arial" panose="020B0604020202020204" pitchFamily="34" charset="0"/>
                <a:cs typeface="Arial" panose="020B0604020202020204" pitchFamily="34" charset="0"/>
              </a:rPr>
              <a:t> en el constructor de </a:t>
            </a:r>
            <a:r>
              <a:rPr lang="es-AR" dirty="0" err="1">
                <a:latin typeface="Consolas" panose="020B0609020204030204" pitchFamily="49" charset="0"/>
                <a:cs typeface="Arial" panose="020B0604020202020204" pitchFamily="34" charset="0"/>
              </a:rPr>
              <a:t>ClaseC</a:t>
            </a:r>
            <a:r>
              <a:rPr lang="es-AR" dirty="0">
                <a:latin typeface="Consolas" panose="020B0609020204030204" pitchFamily="49" charset="0"/>
                <a:cs typeface="Arial" panose="020B0604020202020204" pitchFamily="34" charset="0"/>
              </a:rPr>
              <a:t>?</a:t>
            </a:r>
          </a:p>
          <a:p>
            <a:endParaRPr lang="es-AR" dirty="0">
              <a:latin typeface="Consolas" panose="020B0609020204030204" pitchFamily="49" charset="0"/>
              <a:cs typeface="Arial" panose="020B0604020202020204" pitchFamily="34" charset="0"/>
            </a:endParaRPr>
          </a:p>
          <a:p>
            <a:r>
              <a:rPr lang="es-AR" b="1" dirty="0">
                <a:solidFill>
                  <a:srgbClr val="FF0000"/>
                </a:solidFill>
                <a:latin typeface="Arial" panose="020B0604020202020204" pitchFamily="34" charset="0"/>
                <a:cs typeface="Arial" panose="020B0604020202020204" pitchFamily="34" charset="0"/>
              </a:rPr>
              <a:t>Dado que se quiere crear instancias que se encuentran en distintos paquetes y tienen el mismo nombre, será necesario identificarlas con su nombre completo. Es decir, se debe utilizar referencias a </a:t>
            </a:r>
            <a:r>
              <a:rPr lang="es-AR" b="1" dirty="0" err="1">
                <a:solidFill>
                  <a:srgbClr val="FF0000"/>
                </a:solidFill>
                <a:latin typeface="Consolas" panose="020B0609020204030204" pitchFamily="49" charset="0"/>
                <a:cs typeface="Arial" panose="020B0604020202020204" pitchFamily="34" charset="0"/>
              </a:rPr>
              <a:t>paqueteA.ClaseA</a:t>
            </a:r>
            <a:r>
              <a:rPr lang="es-AR" b="1" dirty="0">
                <a:solidFill>
                  <a:srgbClr val="FF0000"/>
                </a:solidFill>
                <a:latin typeface="Arial" panose="020B0604020202020204" pitchFamily="34" charset="0"/>
                <a:cs typeface="Arial" panose="020B0604020202020204" pitchFamily="34" charset="0"/>
              </a:rPr>
              <a:t> y </a:t>
            </a:r>
            <a:r>
              <a:rPr lang="es-AR" b="1" dirty="0" err="1">
                <a:solidFill>
                  <a:srgbClr val="FF0000"/>
                </a:solidFill>
                <a:latin typeface="Consolas" panose="020B0609020204030204" pitchFamily="49" charset="0"/>
                <a:cs typeface="Arial" panose="020B0604020202020204" pitchFamily="34" charset="0"/>
              </a:rPr>
              <a:t>paqueteB.ClaseA</a:t>
            </a:r>
            <a:r>
              <a:rPr lang="es-AR" b="1" dirty="0">
                <a:solidFill>
                  <a:srgbClr val="FF0000"/>
                </a:solidFill>
                <a:latin typeface="Arial" panose="020B0604020202020204" pitchFamily="34" charset="0"/>
                <a:cs typeface="Arial" panose="020B0604020202020204" pitchFamily="34" charset="0"/>
              </a:rPr>
              <a:t>.</a:t>
            </a:r>
          </a:p>
          <a:p>
            <a:endParaRPr lang="es-AR"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3321138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5AED8A-BB57-4814-8BF2-355097E07C9D}"/>
              </a:ext>
            </a:extLst>
          </p:cNvPr>
          <p:cNvSpPr>
            <a:spLocks noGrp="1"/>
          </p:cNvSpPr>
          <p:nvPr>
            <p:ph type="title"/>
          </p:nvPr>
        </p:nvSpPr>
        <p:spPr/>
        <p:txBody>
          <a:bodyPr/>
          <a:lstStyle/>
          <a:p>
            <a:r>
              <a:rPr lang="es-ES" b="1" dirty="0"/>
              <a:t>Lenguaje Java</a:t>
            </a:r>
          </a:p>
        </p:txBody>
      </p:sp>
      <p:sp>
        <p:nvSpPr>
          <p:cNvPr id="3" name="Marcador de contenido 2">
            <a:extLst>
              <a:ext uri="{FF2B5EF4-FFF2-40B4-BE49-F238E27FC236}">
                <a16:creationId xmlns:a16="http://schemas.microsoft.com/office/drawing/2014/main" id="{4D60F847-16EF-4D2D-A315-6ED6D8EC7A11}"/>
              </a:ext>
            </a:extLst>
          </p:cNvPr>
          <p:cNvSpPr>
            <a:spLocks noGrp="1"/>
          </p:cNvSpPr>
          <p:nvPr>
            <p:ph idx="1"/>
          </p:nvPr>
        </p:nvSpPr>
        <p:spPr/>
        <p:txBody>
          <a:bodyPr/>
          <a:lstStyle/>
          <a:p>
            <a:r>
              <a:rPr lang="es-ES" dirty="0"/>
              <a:t>Las variables se declaran y tienen un tipo de dato. ¿Por qué? Es más fácil encontrar errores antes de ejecutar la aplicación (por ej. al intentar guardar la palabra “Hola” en el precio de un producto)</a:t>
            </a:r>
          </a:p>
          <a:p>
            <a:r>
              <a:rPr lang="es-ES" dirty="0"/>
              <a:t>Tipos de datos “simples” o primitivos:</a:t>
            </a:r>
          </a:p>
          <a:p>
            <a:pPr lvl="1"/>
            <a:r>
              <a:rPr lang="es-ES" dirty="0"/>
              <a:t>Enteros (sin coma): </a:t>
            </a:r>
            <a:r>
              <a:rPr lang="es-ES" dirty="0" err="1"/>
              <a:t>int</a:t>
            </a:r>
            <a:r>
              <a:rPr lang="es-ES" dirty="0"/>
              <a:t>, </a:t>
            </a:r>
            <a:r>
              <a:rPr lang="es-ES" dirty="0" err="1"/>
              <a:t>long</a:t>
            </a:r>
            <a:r>
              <a:rPr lang="es-ES" dirty="0"/>
              <a:t>, short, byte</a:t>
            </a:r>
          </a:p>
          <a:p>
            <a:pPr lvl="1"/>
            <a:r>
              <a:rPr lang="es-ES" dirty="0"/>
              <a:t>Caracteres (letras): </a:t>
            </a:r>
            <a:r>
              <a:rPr lang="es-ES" dirty="0" err="1"/>
              <a:t>char</a:t>
            </a:r>
            <a:endParaRPr lang="es-ES" dirty="0"/>
          </a:p>
          <a:p>
            <a:pPr lvl="1"/>
            <a:r>
              <a:rPr lang="es-ES" dirty="0"/>
              <a:t>Punto Flotante (con coma): </a:t>
            </a:r>
            <a:r>
              <a:rPr lang="es-ES" dirty="0" err="1"/>
              <a:t>float</a:t>
            </a:r>
            <a:r>
              <a:rPr lang="es-ES" dirty="0"/>
              <a:t>, </a:t>
            </a:r>
            <a:r>
              <a:rPr lang="es-ES" dirty="0" err="1"/>
              <a:t>double</a:t>
            </a:r>
            <a:endParaRPr lang="es-ES" dirty="0"/>
          </a:p>
          <a:p>
            <a:pPr lvl="1"/>
            <a:r>
              <a:rPr lang="es-ES" dirty="0"/>
              <a:t>Cadena de </a:t>
            </a:r>
            <a:r>
              <a:rPr lang="es-ES" dirty="0" err="1"/>
              <a:t>caractéres</a:t>
            </a:r>
            <a:r>
              <a:rPr lang="es-ES" dirty="0"/>
              <a:t>: </a:t>
            </a:r>
            <a:r>
              <a:rPr lang="es-ES" dirty="0" err="1"/>
              <a:t>String</a:t>
            </a:r>
            <a:endParaRPr lang="es-ES" dirty="0"/>
          </a:p>
        </p:txBody>
      </p:sp>
      <p:sp>
        <p:nvSpPr>
          <p:cNvPr id="4" name="Marcador de pie de página 3">
            <a:extLst>
              <a:ext uri="{FF2B5EF4-FFF2-40B4-BE49-F238E27FC236}">
                <a16:creationId xmlns:a16="http://schemas.microsoft.com/office/drawing/2014/main" id="{EAD253EF-CD3E-4DE3-B811-ED72BF21996B}"/>
              </a:ext>
            </a:extLst>
          </p:cNvPr>
          <p:cNvSpPr>
            <a:spLocks noGrp="1"/>
          </p:cNvSpPr>
          <p:nvPr>
            <p:ph type="ftr" sz="quarter" idx="11"/>
          </p:nvPr>
        </p:nvSpPr>
        <p:spPr/>
        <p:txBody>
          <a:bodyPr/>
          <a:lstStyle/>
          <a:p>
            <a:pPr algn="l"/>
            <a:r>
              <a:rPr lang="es-ES" dirty="0">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id="{D02CBF0A-B17F-45ED-BD65-4F18478D142C}"/>
              </a:ext>
            </a:extLst>
          </p:cNvPr>
          <p:cNvSpPr>
            <a:spLocks noGrp="1"/>
          </p:cNvSpPr>
          <p:nvPr>
            <p:ph type="sldNum" sz="quarter" idx="12"/>
          </p:nvPr>
        </p:nvSpPr>
        <p:spPr/>
        <p:txBody>
          <a:bodyPr/>
          <a:lstStyle/>
          <a:p>
            <a:fld id="{D802D9E1-0DDA-174F-9155-A972C397A999}" type="slidenum">
              <a:rPr lang="es-ES_tradnl" smtClean="0"/>
              <a:pPr/>
              <a:t>1</a:t>
            </a:fld>
            <a:endParaRPr lang="es-ES_tradnl" dirty="0"/>
          </a:p>
        </p:txBody>
      </p:sp>
      <p:pic>
        <p:nvPicPr>
          <p:cNvPr id="6" name="Imagen 5">
            <a:extLst>
              <a:ext uri="{FF2B5EF4-FFF2-40B4-BE49-F238E27FC236}">
                <a16:creationId xmlns:a16="http://schemas.microsoft.com/office/drawing/2014/main" id="{501DF382-3B37-424B-BA21-5CDA68432352}"/>
              </a:ext>
            </a:extLst>
          </p:cNvPr>
          <p:cNvPicPr>
            <a:picLocks noChangeAspect="1"/>
          </p:cNvPicPr>
          <p:nvPr/>
        </p:nvPicPr>
        <p:blipFill>
          <a:blip r:embed="rId2"/>
          <a:stretch>
            <a:fillRect/>
          </a:stretch>
        </p:blipFill>
        <p:spPr>
          <a:xfrm>
            <a:off x="7881596" y="848123"/>
            <a:ext cx="633754" cy="1178940"/>
          </a:xfrm>
          <a:prstGeom prst="rect">
            <a:avLst/>
          </a:prstGeom>
        </p:spPr>
      </p:pic>
    </p:spTree>
    <p:extLst>
      <p:ext uri="{BB962C8B-B14F-4D97-AF65-F5344CB8AC3E}">
        <p14:creationId xmlns:p14="http://schemas.microsoft.com/office/powerpoint/2010/main" val="83257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Arreglos</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19</a:t>
            </a:fld>
            <a:endParaRPr lang="es-ES_tradnl" dirty="0"/>
          </a:p>
        </p:txBody>
      </p:sp>
      <p:pic>
        <p:nvPicPr>
          <p:cNvPr id="8" name="Shape 167" descr="arreglo-4.png"/>
          <p:cNvPicPr preferRelativeResize="0"/>
          <p:nvPr/>
        </p:nvPicPr>
        <p:blipFill>
          <a:blip r:embed="rId2">
            <a:alphaModFix/>
          </a:blip>
          <a:stretch>
            <a:fillRect/>
          </a:stretch>
        </p:blipFill>
        <p:spPr>
          <a:xfrm>
            <a:off x="461010" y="2395096"/>
            <a:ext cx="8400415" cy="3066234"/>
          </a:xfrm>
          <a:prstGeom prst="rect">
            <a:avLst/>
          </a:prstGeom>
          <a:noFill/>
          <a:ln>
            <a:noFill/>
          </a:ln>
        </p:spPr>
      </p:pic>
    </p:spTree>
    <p:extLst>
      <p:ext uri="{BB962C8B-B14F-4D97-AF65-F5344CB8AC3E}">
        <p14:creationId xmlns:p14="http://schemas.microsoft.com/office/powerpoint/2010/main" val="3927187051"/>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a:t>
            </a:r>
          </a:p>
        </p:txBody>
      </p:sp>
      <p:sp>
        <p:nvSpPr>
          <p:cNvPr id="3" name="Marcador de contenido 2"/>
          <p:cNvSpPr>
            <a:spLocks noGrp="1"/>
          </p:cNvSpPr>
          <p:nvPr>
            <p:ph idx="1"/>
          </p:nvPr>
        </p:nvSpPr>
        <p:spPr/>
        <p:txBody>
          <a:bodyPr/>
          <a:lstStyle/>
          <a:p>
            <a:r>
              <a:rPr lang="es-AR" dirty="0"/>
              <a:t>Dada la siguiente estructura de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199</a:t>
            </a:fld>
            <a:endParaRPr lang="es-AR" dirty="0"/>
          </a:p>
        </p:txBody>
      </p:sp>
      <p:sp>
        <p:nvSpPr>
          <p:cNvPr id="9" name="CuadroTexto 8"/>
          <p:cNvSpPr txBox="1"/>
          <p:nvPr/>
        </p:nvSpPr>
        <p:spPr>
          <a:xfrm>
            <a:off x="32" y="2802241"/>
            <a:ext cx="9143968" cy="3693319"/>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3. Dadas las siguientes definiciones, ¿Indican lo mismo?</a:t>
            </a:r>
          </a:p>
          <a:p>
            <a:pPr marL="342900" indent="-342900">
              <a:buAutoNum type="arabicPeriod"/>
            </a:pPr>
            <a:endParaRPr lang="es-AR" dirty="0">
              <a:latin typeface="Arial" panose="020B0604020202020204" pitchFamily="34" charset="0"/>
              <a:cs typeface="Arial" panose="020B0604020202020204" pitchFamily="34" charset="0"/>
            </a:endParaRPr>
          </a:p>
          <a:p>
            <a:r>
              <a:rPr lang="es-AR" b="1" dirty="0">
                <a:solidFill>
                  <a:srgbClr val="FF0000"/>
                </a:solidFill>
                <a:latin typeface="Arial" panose="020B0604020202020204" pitchFamily="34" charset="0"/>
                <a:cs typeface="Arial" panose="020B0604020202020204" pitchFamily="34" charset="0"/>
              </a:rPr>
              <a:t>La semántica final es similar. En ambos casos quedan incluidas las clases </a:t>
            </a:r>
            <a:r>
              <a:rPr lang="es-AR" b="1" dirty="0">
                <a:solidFill>
                  <a:srgbClr val="FF0000"/>
                </a:solidFill>
                <a:latin typeface="Consolas" panose="020B0609020204030204" pitchFamily="49" charset="0"/>
                <a:cs typeface="Arial" panose="020B0604020202020204" pitchFamily="34" charset="0"/>
              </a:rPr>
              <a:t>Animal</a:t>
            </a:r>
            <a:r>
              <a:rPr lang="es-AR" b="1" dirty="0">
                <a:solidFill>
                  <a:srgbClr val="FF0000"/>
                </a:solidFill>
                <a:latin typeface="Arial" panose="020B0604020202020204" pitchFamily="34" charset="0"/>
                <a:cs typeface="Arial" panose="020B0604020202020204" pitchFamily="34" charset="0"/>
              </a:rPr>
              <a:t> y </a:t>
            </a:r>
            <a:r>
              <a:rPr lang="es-AR" b="1" dirty="0">
                <a:solidFill>
                  <a:srgbClr val="FF0000"/>
                </a:solidFill>
                <a:latin typeface="Consolas" panose="020B0609020204030204" pitchFamily="49" charset="0"/>
                <a:cs typeface="Arial" panose="020B0604020202020204" pitchFamily="34" charset="0"/>
              </a:rPr>
              <a:t>Perro</a:t>
            </a:r>
            <a:r>
              <a:rPr lang="es-AR" b="1" dirty="0">
                <a:solidFill>
                  <a:srgbClr val="FF0000"/>
                </a:solidFill>
                <a:latin typeface="Arial" panose="020B0604020202020204" pitchFamily="34" charset="0"/>
                <a:cs typeface="Arial" panose="020B0604020202020204" pitchFamily="34" charset="0"/>
              </a:rPr>
              <a:t>. Sin embargo, si se utiliza la segunda también se incluirán las otras clases que se encuentren en el paquete y no solo las especificadas en la primera opción.</a:t>
            </a:r>
          </a:p>
          <a:p>
            <a:pPr marL="342900" indent="-342900">
              <a:buAutoNum type="arabicPeriod"/>
            </a:pPr>
            <a:endParaRPr lang="es-AR" dirty="0">
              <a:latin typeface="Arial" panose="020B0604020202020204" pitchFamily="34" charset="0"/>
              <a:cs typeface="Arial" panose="020B0604020202020204" pitchFamily="34" charset="0"/>
            </a:endParaRPr>
          </a:p>
          <a:p>
            <a:endParaRPr lang="es-AR" dirty="0">
              <a:latin typeface="Arial" panose="020B0604020202020204" pitchFamily="34" charset="0"/>
              <a:cs typeface="Arial" panose="020B0604020202020204" pitchFamily="34" charset="0"/>
            </a:endParaRPr>
          </a:p>
          <a:p>
            <a:r>
              <a:rPr lang="es-AR" dirty="0">
                <a:latin typeface="Arial" panose="020B0604020202020204" pitchFamily="34" charset="0"/>
                <a:cs typeface="Arial" panose="020B0604020202020204" pitchFamily="34" charset="0"/>
              </a:rPr>
              <a:t>4. Si el paquete </a:t>
            </a:r>
            <a:r>
              <a:rPr lang="es-AR" dirty="0">
                <a:latin typeface="Consolas" panose="020B0609020204030204" pitchFamily="49" charset="0"/>
                <a:cs typeface="Arial" panose="020B0604020202020204" pitchFamily="34" charset="0"/>
              </a:rPr>
              <a:t>animales</a:t>
            </a:r>
            <a:r>
              <a:rPr lang="es-AR" dirty="0">
                <a:latin typeface="Arial" panose="020B0604020202020204" pitchFamily="34" charset="0"/>
                <a:cs typeface="Arial" panose="020B0604020202020204" pitchFamily="34" charset="0"/>
              </a:rPr>
              <a:t> tuviese 20 clases, las cuales se deben referenciar todas, ¿Cuál de las dos opciones usaría? </a:t>
            </a:r>
          </a:p>
          <a:p>
            <a:endParaRPr lang="es-AR" dirty="0">
              <a:latin typeface="Arial" panose="020B0604020202020204" pitchFamily="34" charset="0"/>
              <a:cs typeface="Arial" panose="020B0604020202020204" pitchFamily="34" charset="0"/>
            </a:endParaRPr>
          </a:p>
          <a:p>
            <a:r>
              <a:rPr lang="es-AR" b="1" dirty="0">
                <a:solidFill>
                  <a:srgbClr val="FF0000"/>
                </a:solidFill>
                <a:latin typeface="Arial" panose="020B0604020202020204" pitchFamily="34" charset="0"/>
                <a:cs typeface="Arial" panose="020B0604020202020204" pitchFamily="34" charset="0"/>
              </a:rPr>
              <a:t>Si se fuesen a utilizar todas las clases, la segunda opción, dado que da lugar a una única sentencia </a:t>
            </a:r>
            <a:r>
              <a:rPr lang="es-AR" b="1" dirty="0" err="1">
                <a:solidFill>
                  <a:srgbClr val="FF0000"/>
                </a:solidFill>
                <a:latin typeface="Arial" panose="020B0604020202020204" pitchFamily="34" charset="0"/>
                <a:cs typeface="Arial" panose="020B0604020202020204" pitchFamily="34" charset="0"/>
              </a:rPr>
              <a:t>import</a:t>
            </a:r>
            <a:r>
              <a:rPr lang="es-AR" b="1" dirty="0">
                <a:solidFill>
                  <a:srgbClr val="FF0000"/>
                </a:solidFill>
                <a:latin typeface="Arial" panose="020B0604020202020204" pitchFamily="34" charset="0"/>
                <a:cs typeface="Arial" panose="020B0604020202020204" pitchFamily="34" charset="0"/>
              </a:rPr>
              <a:t> en lugar de una por cada clase.</a:t>
            </a:r>
          </a:p>
        </p:txBody>
      </p:sp>
    </p:spTree>
    <p:extLst>
      <p:ext uri="{BB962C8B-B14F-4D97-AF65-F5344CB8AC3E}">
        <p14:creationId xmlns:p14="http://schemas.microsoft.com/office/powerpoint/2010/main" val="3455253488"/>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Variables</a:t>
            </a:r>
          </a:p>
        </p:txBody>
      </p:sp>
      <p:graphicFrame>
        <p:nvGraphicFramePr>
          <p:cNvPr id="9" name="Marcador de contenido 8"/>
          <p:cNvGraphicFramePr>
            <a:graphicFrameLocks noGrp="1"/>
          </p:cNvGraphicFramePr>
          <p:nvPr>
            <p:ph idx="1"/>
            <p:extLst>
              <p:ext uri="{D42A27DB-BD31-4B8C-83A1-F6EECF244321}">
                <p14:modId xmlns:p14="http://schemas.microsoft.com/office/powerpoint/2010/main" val="1120394037"/>
              </p:ext>
            </p:extLst>
          </p:nvPr>
        </p:nvGraphicFramePr>
        <p:xfrm>
          <a:off x="628650" y="3553959"/>
          <a:ext cx="7886700" cy="1839462"/>
        </p:xfrm>
        <a:graphic>
          <a:graphicData uri="http://schemas.openxmlformats.org/drawingml/2006/table">
            <a:tbl>
              <a:tblPr firstRow="1" firstCol="1" bandRow="1"/>
              <a:tblGrid>
                <a:gridCol w="663822">
                  <a:extLst>
                    <a:ext uri="{9D8B030D-6E8A-4147-A177-3AD203B41FA5}">
                      <a16:colId xmlns:a16="http://schemas.microsoft.com/office/drawing/2014/main" val="20000"/>
                    </a:ext>
                  </a:extLst>
                </a:gridCol>
                <a:gridCol w="3439537">
                  <a:extLst>
                    <a:ext uri="{9D8B030D-6E8A-4147-A177-3AD203B41FA5}">
                      <a16:colId xmlns:a16="http://schemas.microsoft.com/office/drawing/2014/main" val="20001"/>
                    </a:ext>
                  </a:extLst>
                </a:gridCol>
                <a:gridCol w="696932">
                  <a:extLst>
                    <a:ext uri="{9D8B030D-6E8A-4147-A177-3AD203B41FA5}">
                      <a16:colId xmlns:a16="http://schemas.microsoft.com/office/drawing/2014/main" val="20002"/>
                    </a:ext>
                  </a:extLst>
                </a:gridCol>
                <a:gridCol w="3086409">
                  <a:extLst>
                    <a:ext uri="{9D8B030D-6E8A-4147-A177-3AD203B41FA5}">
                      <a16:colId xmlns:a16="http://schemas.microsoft.com/office/drawing/2014/main" val="20003"/>
                    </a:ext>
                  </a:extLst>
                </a:gridCol>
              </a:tblGrid>
              <a:tr h="315462">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s-419"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_animal</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es-419"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nom_per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0"/>
                  </a:ext>
                </a:extLst>
              </a:tr>
              <a:tr h="0">
                <a:tc>
                  <a:txBody>
                    <a:bodyPr/>
                    <a:lstStyle/>
                    <a:p>
                      <a:pPr algn="just">
                        <a:spcAft>
                          <a:spcPts val="0"/>
                        </a:spcAft>
                      </a:pPr>
                      <a:r>
                        <a:rPr lang="es-419"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es-419" sz="20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20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1"/>
                  </a:ext>
                </a:extLst>
              </a:tr>
              <a:tr h="0">
                <a:tc>
                  <a:txBody>
                    <a:bodyPr/>
                    <a:lstStyle/>
                    <a:p>
                      <a:pPr algn="just">
                        <a:spcAft>
                          <a:spcPts val="0"/>
                        </a:spcAft>
                      </a:pPr>
                      <a:r>
                        <a:rPr lang="es-419"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s-419" sz="2000">
                          <a:effectLst/>
                          <a:latin typeface="Calibri" panose="020F0502020204030204" pitchFamily="34" charset="0"/>
                          <a:ea typeface="Calibri" panose="020F0502020204030204" pitchFamily="34" charset="0"/>
                          <a:cs typeface="Times New Roman" panose="02020603050405020304" pitchFamily="18" charset="0"/>
                        </a:rPr>
                        <a:t>Long nro!grande;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es-419" sz="20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float</a:t>
                      </a:r>
                      <a:r>
                        <a:rPr lang="en-GB" sz="20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12f</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2"/>
                  </a:ext>
                </a:extLst>
              </a:tr>
              <a:tr h="0">
                <a:tc>
                  <a:txBody>
                    <a:bodyPr/>
                    <a:lstStyle/>
                    <a:p>
                      <a:pPr algn="just">
                        <a:spcAft>
                          <a:spcPts val="0"/>
                        </a:spcAft>
                      </a:pPr>
                      <a:r>
                        <a:rPr lang="es-419"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goto</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r>
                        <a:rPr lang="es-419" sz="20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double</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pi</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3</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14;</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3"/>
                  </a:ext>
                </a:extLst>
              </a:tr>
              <a:tr h="0">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Persona</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for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4"/>
                  </a:ext>
                </a:extLst>
              </a:tr>
              <a:tr h="0">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marca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VMW</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for1</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5"/>
                  </a:ext>
                </a:extLst>
              </a:tr>
            </a:tbl>
          </a:graphicData>
        </a:graphic>
      </p:graphicFrame>
      <p:sp>
        <p:nvSpPr>
          <p:cNvPr id="6" name="Marcador de pie de página 3"/>
          <p:cNvSpPr>
            <a:spLocks noGrp="1"/>
          </p:cNvSpPr>
          <p:nvPr>
            <p:ph type="ftr" sz="quarter" idx="11"/>
          </p:nvPr>
        </p:nvSpPr>
        <p:spPr/>
        <p:txBody>
          <a:bodyPr/>
          <a:lstStyle/>
          <a:p>
            <a:pPr algn="l"/>
            <a:r>
              <a:rPr lang="es-AR" dirty="0">
                <a:solidFill>
                  <a:schemeClr val="bg1"/>
                </a:solidFill>
              </a:rPr>
              <a:t>Módulo 2: Programación Orientada a Objetos</a:t>
            </a:r>
            <a:endParaRPr lang="es-AR" dirty="0"/>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200</a:t>
            </a:fld>
            <a:endParaRPr lang="es-AR" dirty="0"/>
          </a:p>
        </p:txBody>
      </p:sp>
      <p:sp>
        <p:nvSpPr>
          <p:cNvPr id="3" name="CuadroTexto 2"/>
          <p:cNvSpPr txBox="1"/>
          <p:nvPr/>
        </p:nvSpPr>
        <p:spPr>
          <a:xfrm>
            <a:off x="1" y="2044972"/>
            <a:ext cx="9143968" cy="707886"/>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las siguientes declaraciones y asignaciones y marque las que están correctamente definidas.</a:t>
            </a:r>
            <a:endParaRPr lang="es-AR" alt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48767214"/>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Variables</a:t>
            </a:r>
          </a:p>
        </p:txBody>
      </p:sp>
      <p:graphicFrame>
        <p:nvGraphicFramePr>
          <p:cNvPr id="9" name="Marcador de contenido 8"/>
          <p:cNvGraphicFramePr>
            <a:graphicFrameLocks noGrp="1"/>
          </p:cNvGraphicFramePr>
          <p:nvPr>
            <p:ph idx="1"/>
            <p:extLst>
              <p:ext uri="{D42A27DB-BD31-4B8C-83A1-F6EECF244321}">
                <p14:modId xmlns:p14="http://schemas.microsoft.com/office/powerpoint/2010/main" val="2235057663"/>
              </p:ext>
            </p:extLst>
          </p:nvPr>
        </p:nvGraphicFramePr>
        <p:xfrm>
          <a:off x="628650" y="3553959"/>
          <a:ext cx="7886700" cy="1839462"/>
        </p:xfrm>
        <a:graphic>
          <a:graphicData uri="http://schemas.openxmlformats.org/drawingml/2006/table">
            <a:tbl>
              <a:tblPr firstRow="1" firstCol="1" bandRow="1"/>
              <a:tblGrid>
                <a:gridCol w="663822">
                  <a:extLst>
                    <a:ext uri="{9D8B030D-6E8A-4147-A177-3AD203B41FA5}">
                      <a16:colId xmlns:a16="http://schemas.microsoft.com/office/drawing/2014/main" val="20000"/>
                    </a:ext>
                  </a:extLst>
                </a:gridCol>
                <a:gridCol w="3439537">
                  <a:extLst>
                    <a:ext uri="{9D8B030D-6E8A-4147-A177-3AD203B41FA5}">
                      <a16:colId xmlns:a16="http://schemas.microsoft.com/office/drawing/2014/main" val="20001"/>
                    </a:ext>
                  </a:extLst>
                </a:gridCol>
                <a:gridCol w="696932">
                  <a:extLst>
                    <a:ext uri="{9D8B030D-6E8A-4147-A177-3AD203B41FA5}">
                      <a16:colId xmlns:a16="http://schemas.microsoft.com/office/drawing/2014/main" val="20002"/>
                    </a:ext>
                  </a:extLst>
                </a:gridCol>
                <a:gridCol w="3086409">
                  <a:extLst>
                    <a:ext uri="{9D8B030D-6E8A-4147-A177-3AD203B41FA5}">
                      <a16:colId xmlns:a16="http://schemas.microsoft.com/office/drawing/2014/main" val="20003"/>
                    </a:ext>
                  </a:extLst>
                </a:gridCol>
              </a:tblGrid>
              <a:tr h="31546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419"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X</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_animal</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r>
                        <a:rPr lang="es-419"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X</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nom_per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0"/>
                  </a:ext>
                </a:extLst>
              </a:tr>
              <a:tr h="0">
                <a:tc>
                  <a:txBody>
                    <a:bodyPr/>
                    <a:lstStyle/>
                    <a:p>
                      <a:pPr algn="ctr">
                        <a:spcAft>
                          <a:spcPts val="0"/>
                        </a:spcAft>
                      </a:pPr>
                      <a:r>
                        <a:rPr lang="es-419"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per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r>
                        <a:rPr lang="es-419"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X</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int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20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1"/>
                  </a:ext>
                </a:extLst>
              </a:tr>
              <a:tr h="0">
                <a:tc>
                  <a:txBody>
                    <a:bodyPr/>
                    <a:lstStyle/>
                    <a:p>
                      <a:pPr algn="ctr">
                        <a:spcAft>
                          <a:spcPts val="0"/>
                        </a:spcAft>
                      </a:pPr>
                      <a:r>
                        <a:rPr lang="es-419"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s-419" sz="2000">
                          <a:effectLst/>
                          <a:latin typeface="Calibri" panose="020F0502020204030204" pitchFamily="34" charset="0"/>
                          <a:ea typeface="Calibri" panose="020F0502020204030204" pitchFamily="34" charset="0"/>
                          <a:cs typeface="Times New Roman" panose="02020603050405020304" pitchFamily="18" charset="0"/>
                        </a:rPr>
                        <a:t>Long nro!grande;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r>
                        <a:rPr lang="es-419"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X</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float</a:t>
                      </a:r>
                      <a:r>
                        <a:rPr lang="en-GB" sz="20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12f</a:t>
                      </a:r>
                      <a:r>
                        <a:rPr lang="en-GB" sz="20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2"/>
                  </a:ext>
                </a:extLst>
              </a:tr>
              <a:tr h="0">
                <a:tc>
                  <a:txBody>
                    <a:bodyPr/>
                    <a:lstStyle/>
                    <a:p>
                      <a:pPr algn="ctr">
                        <a:spcAft>
                          <a:spcPts val="0"/>
                        </a:spcAft>
                      </a:pPr>
                      <a:r>
                        <a:rPr lang="es-419"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goto</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r>
                        <a:rPr lang="es-419"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X</a:t>
                      </a: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double</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pi</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3</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14;</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3"/>
                  </a:ext>
                </a:extLst>
              </a:tr>
              <a:tr h="0">
                <a:tc>
                  <a:txBody>
                    <a:bodyPr/>
                    <a:lstStyle/>
                    <a:p>
                      <a:pPr algn="ctr">
                        <a:spcAft>
                          <a:spcPts val="0"/>
                        </a:spcAft>
                      </a:pP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GB" sz="20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Persona</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for</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4"/>
                  </a:ext>
                </a:extLst>
              </a:tr>
              <a:tr h="0">
                <a:tc>
                  <a:txBody>
                    <a:bodyPr/>
                    <a:lstStyle/>
                    <a:p>
                      <a:pPr algn="ctr">
                        <a:spcAft>
                          <a:spcPts val="0"/>
                        </a:spcAft>
                      </a:pPr>
                      <a:endPar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20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marca</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VMW</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spcAft>
                          <a:spcPts val="0"/>
                        </a:spcAft>
                      </a:pPr>
                      <a:r>
                        <a:rPr lang="en-GB"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X</a:t>
                      </a:r>
                    </a:p>
                  </a:txBody>
                  <a:tcPr marL="68415" marR="6841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20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for1</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20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n-GB" sz="20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n-GB" sz="20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415" marR="68415" marT="0" marB="0">
                    <a:lnL w="12700" cap="flat" cmpd="sng" algn="ctr">
                      <a:solidFill>
                        <a:schemeClr val="tx1"/>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0005"/>
                  </a:ext>
                </a:extLst>
              </a:tr>
            </a:tbl>
          </a:graphicData>
        </a:graphic>
      </p:graphicFrame>
      <p:sp>
        <p:nvSpPr>
          <p:cNvPr id="6" name="Marcador de pie de página 3"/>
          <p:cNvSpPr>
            <a:spLocks noGrp="1"/>
          </p:cNvSpPr>
          <p:nvPr>
            <p:ph type="ftr" sz="quarter" idx="11"/>
          </p:nvPr>
        </p:nvSpPr>
        <p:spPr/>
        <p:txBody>
          <a:bodyPr/>
          <a:lstStyle/>
          <a:p>
            <a:pPr algn="l"/>
            <a:r>
              <a:rPr lang="es-AR" dirty="0">
                <a:solidFill>
                  <a:schemeClr val="bg1"/>
                </a:solidFill>
              </a:rPr>
              <a:t>Módulo 2: Programación Orientada a Objetos</a:t>
            </a:r>
            <a:endParaRPr lang="es-AR" dirty="0"/>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201</a:t>
            </a:fld>
            <a:endParaRPr lang="es-AR" dirty="0"/>
          </a:p>
        </p:txBody>
      </p:sp>
      <p:sp>
        <p:nvSpPr>
          <p:cNvPr id="3" name="CuadroTexto 2"/>
          <p:cNvSpPr txBox="1"/>
          <p:nvPr/>
        </p:nvSpPr>
        <p:spPr>
          <a:xfrm>
            <a:off x="1" y="2044972"/>
            <a:ext cx="9143968" cy="707886"/>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las siguientes declaraciones y asignaciones y marque las que están correctamente definidas.</a:t>
            </a:r>
            <a:endParaRPr lang="es-AR" alt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22725932"/>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AR" smtClean="0"/>
              <a:pPr/>
              <a:t>202</a:t>
            </a:fld>
            <a:endParaRPr lang="es-AR" dirty="0"/>
          </a:p>
        </p:txBody>
      </p:sp>
      <p:sp>
        <p:nvSpPr>
          <p:cNvPr id="6" name="Marcador de pie de página 3"/>
          <p:cNvSpPr>
            <a:spLocks noGrp="1"/>
          </p:cNvSpPr>
          <p:nvPr>
            <p:ph type="ftr" sz="quarter" idx="11"/>
          </p:nvPr>
        </p:nvSpPr>
        <p:spPr>
          <a:xfrm>
            <a:off x="-1" y="6575425"/>
            <a:ext cx="3600451" cy="365125"/>
          </a:xfrm>
        </p:spPr>
        <p:txBody>
          <a:bodyPr/>
          <a:lstStyle/>
          <a:p>
            <a:pPr algn="l"/>
            <a:r>
              <a:rPr lang="es-AR" dirty="0">
                <a:solidFill>
                  <a:schemeClr val="bg1"/>
                </a:solidFill>
              </a:rPr>
              <a:t>Módulo 2: Programación Orientada a Objetos</a:t>
            </a:r>
            <a:endParaRPr lang="es-AR" dirty="0"/>
          </a:p>
        </p:txBody>
      </p:sp>
      <p:graphicFrame>
        <p:nvGraphicFramePr>
          <p:cNvPr id="11" name="Tabla 10"/>
          <p:cNvGraphicFramePr>
            <a:graphicFrameLocks noGrp="1"/>
          </p:cNvGraphicFramePr>
          <p:nvPr>
            <p:extLst>
              <p:ext uri="{D42A27DB-BD31-4B8C-83A1-F6EECF244321}">
                <p14:modId xmlns:p14="http://schemas.microsoft.com/office/powerpoint/2010/main" val="1206253399"/>
              </p:ext>
            </p:extLst>
          </p:nvPr>
        </p:nvGraphicFramePr>
        <p:xfrm>
          <a:off x="33" y="2973247"/>
          <a:ext cx="9143967" cy="3352800"/>
        </p:xfrm>
        <a:graphic>
          <a:graphicData uri="http://schemas.openxmlformats.org/drawingml/2006/table">
            <a:tbl>
              <a:tblPr firstRow="1" firstCol="1" bandRow="1"/>
              <a:tblGrid>
                <a:gridCol w="2418953">
                  <a:extLst>
                    <a:ext uri="{9D8B030D-6E8A-4147-A177-3AD203B41FA5}">
                      <a16:colId xmlns:a16="http://schemas.microsoft.com/office/drawing/2014/main" val="20000"/>
                    </a:ext>
                  </a:extLst>
                </a:gridCol>
                <a:gridCol w="6725014">
                  <a:extLst>
                    <a:ext uri="{9D8B030D-6E8A-4147-A177-3AD203B41FA5}">
                      <a16:colId xmlns:a16="http://schemas.microsoft.com/office/drawing/2014/main" val="20001"/>
                    </a:ext>
                  </a:extLst>
                </a:gridCol>
              </a:tblGrid>
              <a:tr h="0">
                <a:tc>
                  <a:txBody>
                    <a:bodyPr/>
                    <a:lstStyle/>
                    <a:p>
                      <a:pPr marL="71755">
                        <a:spcAft>
                          <a:spcPts val="0"/>
                        </a:spcAft>
                        <a:tabLst>
                          <a:tab pos="1328420" algn="l"/>
                        </a:tabLst>
                      </a:pPr>
                      <a:r>
                        <a:rPr lang="en-GB" sz="16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6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a:t>
                      </a:r>
                      <a:r>
                        <a:rPr lang="en-GB" sz="16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6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per</a:t>
                      </a:r>
                      <a:r>
                        <a:rPr lang="en-GB" sz="16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6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s-419"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El guion medio no es un carácter válido para usar en identificadores.</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0">
                <a:tc>
                  <a:txBody>
                    <a:bodyPr/>
                    <a:lstStyle/>
                    <a:p>
                      <a:pPr marL="71755">
                        <a:spcAft>
                          <a:spcPts val="0"/>
                        </a:spcAft>
                        <a:tabLst>
                          <a:tab pos="1328420" algn="l"/>
                        </a:tabLst>
                      </a:pPr>
                      <a:r>
                        <a:rPr lang="pt-BR" sz="1600">
                          <a:effectLst/>
                          <a:latin typeface="Calibri" panose="020F0502020204030204" pitchFamily="34" charset="0"/>
                          <a:ea typeface="Calibri" panose="020F0502020204030204" pitchFamily="34" charset="0"/>
                          <a:cs typeface="Times New Roman" panose="02020603050405020304" pitchFamily="18" charset="0"/>
                        </a:rPr>
                        <a:t>Long nro!grande;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s-419"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El signo de admiración no es un carácter válido para usar en identificadores.</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71755">
                        <a:spcAft>
                          <a:spcPts val="0"/>
                        </a:spcAft>
                        <a:tabLst>
                          <a:tab pos="1328420" algn="l"/>
                        </a:tabLst>
                      </a:pPr>
                      <a:r>
                        <a:rPr lang="pt-BR" sz="16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pt-BR" sz="16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pt-BR" sz="16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goto</a:t>
                      </a:r>
                      <a:r>
                        <a:rPr lang="pt-BR"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pt-BR" sz="16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a:t>
                      </a:r>
                      <a:r>
                        <a:rPr lang="pt-BR"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pt-BR" sz="1600">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s-419"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Las palabras reservadas (</a:t>
                      </a:r>
                      <a:r>
                        <a:rPr lang="es-419"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goto</a:t>
                      </a:r>
                      <a:r>
                        <a:rPr lang="es-419"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no pueden ser utilizadas como identificadores.</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71755">
                        <a:spcAft>
                          <a:spcPts val="0"/>
                        </a:spcAft>
                      </a:pPr>
                      <a:r>
                        <a:rPr lang="pt-BR" sz="16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Persona</a:t>
                      </a:r>
                      <a:r>
                        <a:rPr lang="pt-BR" sz="16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p</a:t>
                      </a:r>
                      <a:r>
                        <a:rPr lang="pt-BR"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pt-BR" sz="160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0</a:t>
                      </a:r>
                      <a:r>
                        <a:rPr lang="pt-BR"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s-419"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Los objetos no pueden ser inicializados con valores primitivos. En este caso debería utilizarse </a:t>
                      </a:r>
                      <a:r>
                        <a:rPr lang="es-419"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null</a:t>
                      </a:r>
                      <a:r>
                        <a:rPr lang="es-419"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71755">
                        <a:spcAft>
                          <a:spcPts val="0"/>
                        </a:spcAft>
                      </a:pPr>
                      <a:r>
                        <a:rPr lang="es-419" sz="160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char</a:t>
                      </a:r>
                      <a:r>
                        <a:rPr lang="es-419" sz="16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marca</a:t>
                      </a:r>
                      <a:r>
                        <a:rPr lang="es-419"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419" sz="16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VMW</a:t>
                      </a:r>
                      <a:r>
                        <a:rPr lang="es-419" sz="16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s-419"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VMW es una cadena de caracteres, no un carácter. </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71755">
                        <a:spcAft>
                          <a:spcPts val="0"/>
                        </a:spcAft>
                      </a:pPr>
                      <a:r>
                        <a:rPr lang="es-419" sz="16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boolean</a:t>
                      </a:r>
                      <a:r>
                        <a:rPr lang="es-419" sz="16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s-419" sz="1600" dirty="0" err="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for</a:t>
                      </a:r>
                      <a:r>
                        <a:rPr lang="es-419" sz="16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419" sz="16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v2</a:t>
                      </a:r>
                      <a:r>
                        <a:rPr lang="es-419" sz="16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&gt;</a:t>
                      </a:r>
                      <a:r>
                        <a:rPr lang="es-419" sz="1600" dirty="0">
                          <a:solidFill>
                            <a:srgbClr val="006666"/>
                          </a:solidFill>
                          <a:effectLst/>
                          <a:latin typeface="Consolas" panose="020B0609020204030204" pitchFamily="49" charset="0"/>
                          <a:ea typeface="Calibri" panose="020F0502020204030204" pitchFamily="34" charset="0"/>
                          <a:cs typeface="Times New Roman" panose="02020603050405020304" pitchFamily="18" charset="0"/>
                        </a:rPr>
                        <a:t>10</a:t>
                      </a:r>
                      <a:r>
                        <a:rPr lang="es-419" sz="16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s-419"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Las palabras reservadas (</a:t>
                      </a:r>
                      <a:r>
                        <a:rPr lang="es-419"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for</a:t>
                      </a:r>
                      <a:r>
                        <a:rPr lang="es-419"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no pueden ser utilizadas como identificadores.</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14" name="Título 1"/>
          <p:cNvSpPr>
            <a:spLocks noGrp="1"/>
          </p:cNvSpPr>
          <p:nvPr>
            <p:ph type="title"/>
          </p:nvPr>
        </p:nvSpPr>
        <p:spPr>
          <a:xfrm>
            <a:off x="628650" y="900000"/>
            <a:ext cx="7886700" cy="1220315"/>
          </a:xfrm>
        </p:spPr>
        <p:txBody>
          <a:bodyPr/>
          <a:lstStyle/>
          <a:p>
            <a:r>
              <a:rPr lang="es-AR" b="1" dirty="0"/>
              <a:t>Declaración de Variables</a:t>
            </a:r>
          </a:p>
        </p:txBody>
      </p:sp>
      <p:sp>
        <p:nvSpPr>
          <p:cNvPr id="15" name="CuadroTexto 14"/>
          <p:cNvSpPr txBox="1"/>
          <p:nvPr/>
        </p:nvSpPr>
        <p:spPr>
          <a:xfrm>
            <a:off x="1" y="2044972"/>
            <a:ext cx="9143968" cy="707886"/>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las siguientes declaraciones y asignaciones y marque las que están correctamente definidas.</a:t>
            </a:r>
            <a:endParaRPr lang="es-AR" alt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40120681"/>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Utilización de </a:t>
            </a:r>
            <a:r>
              <a:rPr lang="es-AR" b="1" dirty="0">
                <a:latin typeface="Consolas" panose="020B0609020204030204" pitchFamily="49" charset="0"/>
              </a:rPr>
              <a:t>this</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val="1150171835"/>
              </p:ext>
            </p:extLst>
          </p:nvPr>
        </p:nvGraphicFramePr>
        <p:xfrm>
          <a:off x="629899" y="2446311"/>
          <a:ext cx="7885451" cy="2544191"/>
        </p:xfrm>
        <a:graphic>
          <a:graphicData uri="http://schemas.openxmlformats.org/drawingml/2006/table">
            <a:tbl>
              <a:tblPr firstRow="1" firstCol="1" bandRow="1"/>
              <a:tblGrid>
                <a:gridCol w="460285">
                  <a:extLst>
                    <a:ext uri="{9D8B030D-6E8A-4147-A177-3AD203B41FA5}">
                      <a16:colId xmlns:a16="http://schemas.microsoft.com/office/drawing/2014/main" val="20000"/>
                    </a:ext>
                  </a:extLst>
                </a:gridCol>
                <a:gridCol w="7425166">
                  <a:extLst>
                    <a:ext uri="{9D8B030D-6E8A-4147-A177-3AD203B41FA5}">
                      <a16:colId xmlns:a16="http://schemas.microsoft.com/office/drawing/2014/main" val="20001"/>
                    </a:ext>
                  </a:extLst>
                </a:gridCol>
              </a:tblGrid>
              <a:tr h="0">
                <a:tc>
                  <a:txBody>
                    <a:bodyPr/>
                    <a:lstStyle/>
                    <a:p>
                      <a:pPr algn="just">
                        <a:lnSpc>
                          <a:spcPct val="107000"/>
                        </a:lnSpc>
                        <a:spcAft>
                          <a:spcPts val="0"/>
                        </a:spcAft>
                      </a:pPr>
                      <a:r>
                        <a:rPr lang="es-419" sz="1200" dirty="0">
                          <a:effectLst/>
                          <a:latin typeface="Calibri" panose="020F0502020204030204" pitchFamily="34" charset="0"/>
                          <a:ea typeface="Calibri" panose="020F0502020204030204" pitchFamily="34" charset="0"/>
                          <a:cs typeface="Times New Roman" panose="02020603050405020304" pitchFamily="18" charset="0"/>
                        </a:rPr>
                        <a:t>1.</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class</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ClaseA</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00"/>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2.</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01"/>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3.</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apellido</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02"/>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4.</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public</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void</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setValores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unValor</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b="1">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03"/>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5.</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String</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"nada"</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04"/>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6.</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dirty="0">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unValor</a:t>
                      </a:r>
                      <a:r>
                        <a:rPr lang="en-GB" sz="1200" dirty="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05"/>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7.</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06"/>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8.</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esteValor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this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07"/>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9.</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this</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 </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n-GB"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nombre</a:t>
                      </a:r>
                      <a:r>
                        <a:rPr lang="en-GB"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08"/>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10.</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System</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i="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out</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println</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"Contenido del atributo nombre: "</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this</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09"/>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11.</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s-ES"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s-ES" sz="1200">
                          <a:solidFill>
                            <a:srgbClr val="660066"/>
                          </a:solidFill>
                          <a:effectLst/>
                          <a:latin typeface="Consolas" panose="020B0609020204030204" pitchFamily="49" charset="0"/>
                          <a:ea typeface="Calibri" panose="020F0502020204030204" pitchFamily="34" charset="0"/>
                          <a:cs typeface="Times New Roman" panose="02020603050405020304" pitchFamily="18" charset="0"/>
                        </a:rPr>
                        <a:t>System</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i="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out</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println</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8800"/>
                          </a:solidFill>
                          <a:effectLst/>
                          <a:latin typeface="Consolas" panose="020B0609020204030204" pitchFamily="49" charset="0"/>
                          <a:ea typeface="Calibri" panose="020F0502020204030204" pitchFamily="34" charset="0"/>
                          <a:cs typeface="Times New Roman" panose="02020603050405020304" pitchFamily="18" charset="0"/>
                        </a:rPr>
                        <a:t>"Contenido del parámetro nombre: "</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r>
                        <a:rPr lang="es-ES" sz="120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nombre</a:t>
                      </a:r>
                      <a:r>
                        <a:rPr lang="es-ES" sz="1200">
                          <a:solidFill>
                            <a:srgbClr val="6666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10"/>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12.</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a:solidFill>
                            <a:srgbClr val="000088"/>
                          </a:solidFill>
                          <a:effectLst/>
                          <a:latin typeface="Consolas" panose="020B0609020204030204" pitchFamily="49" charset="0"/>
                          <a:ea typeface="Calibri" panose="020F0502020204030204" pitchFamily="34" charset="0"/>
                          <a:cs typeface="Times New Roman" panose="02020603050405020304" pitchFamily="18" charset="0"/>
                        </a:rPr>
                        <a:t>    </a:t>
                      </a:r>
                      <a:r>
                        <a:rPr lang="en-GB" sz="1200" b="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11"/>
                  </a:ext>
                </a:extLst>
              </a:tr>
              <a:tr h="0">
                <a:tc>
                  <a:txBody>
                    <a:bodyPr/>
                    <a:lstStyle/>
                    <a:p>
                      <a:pPr algn="just">
                        <a:lnSpc>
                          <a:spcPct val="107000"/>
                        </a:lnSpc>
                        <a:spcAft>
                          <a:spcPts val="0"/>
                        </a:spcAft>
                      </a:pPr>
                      <a:r>
                        <a:rPr lang="es-419" sz="1200">
                          <a:effectLst/>
                          <a:latin typeface="Calibri" panose="020F0502020204030204" pitchFamily="34" charset="0"/>
                          <a:ea typeface="Calibri" panose="020F0502020204030204" pitchFamily="34" charset="0"/>
                          <a:cs typeface="Times New Roman" panose="02020603050405020304" pitchFamily="18" charset="0"/>
                        </a:rPr>
                        <a:t>13.</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tc>
                  <a:txBody>
                    <a:bodyPr/>
                    <a:lstStyle/>
                    <a:p>
                      <a:pPr algn="just">
                        <a:spcAft>
                          <a:spcPts val="0"/>
                        </a:spcAft>
                      </a:pPr>
                      <a:r>
                        <a:rPr lang="en-GB" sz="1200" b="1"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7440" marR="67440" marT="0" marB="0">
                    <a:lnL>
                      <a:noFill/>
                    </a:lnL>
                    <a:lnR>
                      <a:noFill/>
                    </a:lnR>
                    <a:lnT>
                      <a:noFill/>
                    </a:lnT>
                    <a:lnB>
                      <a:noFill/>
                    </a:lnB>
                  </a:tcPr>
                </a:tc>
                <a:extLst>
                  <a:ext uri="{0D108BD9-81ED-4DB2-BD59-A6C34878D82A}">
                    <a16:rowId xmlns:a16="http://schemas.microsoft.com/office/drawing/2014/main" val="10012"/>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203</a:t>
            </a:fld>
            <a:endParaRPr lang="es-AR" dirty="0"/>
          </a:p>
        </p:txBody>
      </p:sp>
      <p:sp>
        <p:nvSpPr>
          <p:cNvPr id="9" name="CuadroTexto 8"/>
          <p:cNvSpPr txBox="1"/>
          <p:nvPr/>
        </p:nvSpPr>
        <p:spPr>
          <a:xfrm>
            <a:off x="0" y="5072978"/>
            <a:ext cx="9143967" cy="1323439"/>
          </a:xfrm>
          <a:prstGeom prst="rect">
            <a:avLst/>
          </a:prstGeom>
          <a:noFill/>
        </p:spPr>
        <p:txBody>
          <a:bodyPr wrap="square" rtlCol="0">
            <a:spAutoFit/>
          </a:bodyPr>
          <a:lstStyle/>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1. ¿Son correctas las asignaciones realizadas en las líneas 6, 7, 8 y 9? </a:t>
            </a:r>
            <a:endParaRPr lang="es-AR" altLang="en-US" sz="1050" dirty="0">
              <a:latin typeface="Arial" panose="020B0604020202020204" pitchFamily="34" charset="0"/>
              <a:cs typeface="Arial" panose="020B0604020202020204" pitchFamily="34" charset="0"/>
            </a:endParaRPr>
          </a:p>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2. ¿Con qué valor quedan las variables </a:t>
            </a:r>
            <a:r>
              <a:rPr lang="es-AR" altLang="en-US" sz="1600" b="1" dirty="0" err="1">
                <a:latin typeface="Arial" panose="020B0604020202020204" pitchFamily="34" charset="0"/>
                <a:ea typeface="Arial" panose="020B0604020202020204" pitchFamily="34" charset="0"/>
                <a:cs typeface="Arial" panose="020B0604020202020204" pitchFamily="34" charset="0"/>
              </a:rPr>
              <a:t>esteValor</a:t>
            </a:r>
            <a:r>
              <a:rPr lang="es-AR" altLang="en-US" sz="1600" dirty="0">
                <a:latin typeface="Arial" panose="020B0604020202020204" pitchFamily="34" charset="0"/>
                <a:ea typeface="Calibri" panose="020F0502020204030204" pitchFamily="34" charset="0"/>
                <a:cs typeface="Arial" panose="020B0604020202020204" pitchFamily="34" charset="0"/>
              </a:rPr>
              <a:t> y </a:t>
            </a:r>
            <a:r>
              <a:rPr lang="es-AR" altLang="en-US" sz="1600" b="1" dirty="0">
                <a:latin typeface="Arial" panose="020B0604020202020204" pitchFamily="34" charset="0"/>
                <a:ea typeface="Arial" panose="020B0604020202020204" pitchFamily="34" charset="0"/>
                <a:cs typeface="Arial" panose="020B0604020202020204" pitchFamily="34" charset="0"/>
              </a:rPr>
              <a:t>nombre</a:t>
            </a:r>
            <a:r>
              <a:rPr lang="es-AR" altLang="en-US" sz="1600" dirty="0">
                <a:latin typeface="Arial" panose="020B0604020202020204" pitchFamily="34" charset="0"/>
                <a:ea typeface="Calibri" panose="020F0502020204030204" pitchFamily="34" charset="0"/>
                <a:cs typeface="Arial" panose="020B0604020202020204" pitchFamily="34" charset="0"/>
              </a:rPr>
              <a:t> después de la operación de asignación? </a:t>
            </a:r>
            <a:endParaRPr lang="es-AR" altLang="en-US" sz="1050" dirty="0">
              <a:latin typeface="Arial" panose="020B0604020202020204" pitchFamily="34" charset="0"/>
              <a:cs typeface="Arial" panose="020B0604020202020204" pitchFamily="34" charset="0"/>
            </a:endParaRPr>
          </a:p>
          <a:p>
            <a:pPr marL="0" lvl="1" eaLnBrk="0" fontAlgn="base" hangingPunct="0">
              <a:spcBef>
                <a:spcPct val="0"/>
              </a:spcBef>
              <a:spcAft>
                <a:spcPct val="0"/>
              </a:spcAft>
            </a:pPr>
            <a:r>
              <a:rPr lang="es-AR" altLang="en-US" sz="1600" dirty="0">
                <a:latin typeface="Arial" panose="020B0604020202020204" pitchFamily="34" charset="0"/>
                <a:ea typeface="Calibri" panose="020F0502020204030204" pitchFamily="34" charset="0"/>
                <a:cs typeface="Arial" panose="020B0604020202020204" pitchFamily="34" charset="0"/>
              </a:rPr>
              <a:t>4. ¿Las impresiones en las líneas 10 y 11 muestran correctamente los valores del atributo y del parámetro? ¿Qué sucede?</a:t>
            </a:r>
            <a:endParaRPr lang="es-AR" altLang="en-US" sz="1050" dirty="0">
              <a:latin typeface="Arial" panose="020B0604020202020204" pitchFamily="34" charset="0"/>
              <a:cs typeface="Arial" panose="020B0604020202020204" pitchFamily="34" charset="0"/>
            </a:endParaRPr>
          </a:p>
        </p:txBody>
      </p:sp>
      <p:sp>
        <p:nvSpPr>
          <p:cNvPr id="11" name="CuadroTexto 10"/>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Analice la siguiente clase </a:t>
            </a:r>
            <a:r>
              <a:rPr lang="es-AR" altLang="en-US" sz="2000" dirty="0" err="1">
                <a:latin typeface="Consolas" panose="020B0609020204030204" pitchFamily="49" charset="0"/>
                <a:ea typeface="Calibri" panose="020F0502020204030204" pitchFamily="34" charset="0"/>
                <a:cs typeface="Arial" panose="020B0604020202020204" pitchFamily="34" charset="0"/>
              </a:rPr>
              <a:t>ClaseA</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1446357412"/>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Utilización de </a:t>
            </a:r>
            <a:r>
              <a:rPr lang="es-AR" b="1" dirty="0">
                <a:latin typeface="Consolas" panose="020B0609020204030204" pitchFamily="49" charset="0"/>
              </a:rPr>
              <a:t>this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204</a:t>
            </a:fld>
            <a:endParaRPr lang="es-AR" dirty="0"/>
          </a:p>
        </p:txBody>
      </p:sp>
      <p:sp>
        <p:nvSpPr>
          <p:cNvPr id="3" name="Marcador de contenido 2"/>
          <p:cNvSpPr>
            <a:spLocks noGrp="1"/>
          </p:cNvSpPr>
          <p:nvPr>
            <p:ph idx="1"/>
          </p:nvPr>
        </p:nvSpPr>
        <p:spPr>
          <a:xfrm>
            <a:off x="0" y="2160000"/>
            <a:ext cx="9143968" cy="4351338"/>
          </a:xfrm>
        </p:spPr>
        <p:txBody>
          <a:bodyPr>
            <a:normAutofit/>
          </a:bodyPr>
          <a:lstStyle/>
          <a:p>
            <a:pPr marL="0" indent="0">
              <a:buNone/>
            </a:pPr>
            <a:r>
              <a:rPr lang="es-AR" dirty="0"/>
              <a:t>1. ¿Son correctas las asignaciones realizadas en las líneas 6, 7, 8 y 9? </a:t>
            </a:r>
          </a:p>
          <a:p>
            <a:pPr marL="0" indent="0">
              <a:buNone/>
            </a:pPr>
            <a:endParaRPr lang="es-AR" dirty="0"/>
          </a:p>
          <a:p>
            <a:pPr marL="0" indent="0">
              <a:buNone/>
            </a:pPr>
            <a:endParaRPr lang="es-AR" dirty="0"/>
          </a:p>
          <a:p>
            <a:pPr marL="0" indent="0" algn="ctr">
              <a:buNone/>
            </a:pPr>
            <a:r>
              <a:rPr lang="es-AR" sz="2600" dirty="0">
                <a:solidFill>
                  <a:srgbClr val="FF0000"/>
                </a:solidFill>
              </a:rPr>
              <a:t>	Las asignaciones son sintácticamente correctas, sin embargo, al momento de asignar “</a:t>
            </a:r>
            <a:r>
              <a:rPr lang="es-AR" sz="2600" dirty="0" err="1">
                <a:solidFill>
                  <a:srgbClr val="FF0000"/>
                </a:solidFill>
                <a:latin typeface="Consolas" panose="020B0609020204030204" pitchFamily="49" charset="0"/>
              </a:rPr>
              <a:t>esteValor</a:t>
            </a:r>
            <a:r>
              <a:rPr lang="es-AR" sz="2600" dirty="0">
                <a:solidFill>
                  <a:srgbClr val="FF0000"/>
                </a:solidFill>
                <a:latin typeface="Consolas" panose="020B0609020204030204" pitchFamily="49" charset="0"/>
              </a:rPr>
              <a:t> = </a:t>
            </a:r>
            <a:r>
              <a:rPr lang="es-AR" sz="2600" dirty="0" err="1">
                <a:solidFill>
                  <a:srgbClr val="FF0000"/>
                </a:solidFill>
                <a:latin typeface="Consolas" panose="020B0609020204030204" pitchFamily="49" charset="0"/>
              </a:rPr>
              <a:t>this.nombre</a:t>
            </a:r>
            <a:r>
              <a:rPr lang="es-AR" sz="2600" dirty="0">
                <a:solidFill>
                  <a:srgbClr val="FF0000"/>
                </a:solidFill>
              </a:rPr>
              <a:t>”, </a:t>
            </a:r>
            <a:r>
              <a:rPr lang="es-AR" sz="2600" dirty="0" err="1">
                <a:solidFill>
                  <a:srgbClr val="FF0000"/>
                </a:solidFill>
                <a:latin typeface="Consolas" panose="020B0609020204030204" pitchFamily="49" charset="0"/>
              </a:rPr>
              <a:t>esteValor</a:t>
            </a:r>
            <a:r>
              <a:rPr lang="es-AR" sz="2600" dirty="0">
                <a:solidFill>
                  <a:srgbClr val="FF0000"/>
                </a:solidFill>
              </a:rPr>
              <a:t> quedará con </a:t>
            </a:r>
            <a:r>
              <a:rPr lang="es-AR" sz="2600" dirty="0" err="1">
                <a:solidFill>
                  <a:srgbClr val="FF0000"/>
                </a:solidFill>
                <a:latin typeface="Consolas" panose="020B0609020204030204" pitchFamily="49" charset="0"/>
              </a:rPr>
              <a:t>null</a:t>
            </a:r>
            <a:r>
              <a:rPr lang="es-AR" sz="2600" dirty="0">
                <a:solidFill>
                  <a:srgbClr val="FF0000"/>
                </a:solidFill>
              </a:rPr>
              <a:t> dado que </a:t>
            </a:r>
            <a:r>
              <a:rPr lang="es-AR" sz="2600" dirty="0" err="1">
                <a:solidFill>
                  <a:srgbClr val="FF0000"/>
                </a:solidFill>
                <a:latin typeface="Consolas" panose="020B0609020204030204" pitchFamily="49" charset="0"/>
              </a:rPr>
              <a:t>this.nombre</a:t>
            </a:r>
            <a:r>
              <a:rPr lang="es-AR" sz="2600" dirty="0">
                <a:solidFill>
                  <a:srgbClr val="FF0000"/>
                </a:solidFill>
              </a:rPr>
              <a:t> no se encuentra inicializada.  </a:t>
            </a:r>
          </a:p>
          <a:p>
            <a:pPr marL="0" indent="0" algn="just">
              <a:buNone/>
            </a:pPr>
            <a:endParaRPr lang="es-AR" dirty="0"/>
          </a:p>
        </p:txBody>
      </p:sp>
    </p:spTree>
    <p:extLst>
      <p:ext uri="{BB962C8B-B14F-4D97-AF65-F5344CB8AC3E}">
        <p14:creationId xmlns:p14="http://schemas.microsoft.com/office/powerpoint/2010/main" val="3936182441"/>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1" y="3148210"/>
            <a:ext cx="9143968" cy="3477875"/>
          </a:xfrm>
          <a:prstGeom prst="rect">
            <a:avLst/>
          </a:prstGeom>
        </p:spPr>
        <p:txBody>
          <a:bodyPr wrap="square">
            <a:spAutoFit/>
          </a:bodyPr>
          <a:lstStyle/>
          <a:p>
            <a:pPr algn="ctr"/>
            <a:r>
              <a:rPr lang="es-AR" sz="2000" dirty="0">
                <a:solidFill>
                  <a:srgbClr val="FF0000"/>
                </a:solidFill>
                <a:latin typeface="Arial" panose="020B0604020202020204" pitchFamily="34" charset="0"/>
                <a:cs typeface="Arial" panose="020B0604020202020204" pitchFamily="34" charset="0"/>
              </a:rPr>
              <a:t>Considerando la siguiente creación e invocación de la clase:</a:t>
            </a:r>
          </a:p>
          <a:p>
            <a:pPr algn="ctr"/>
            <a:endParaRPr lang="es-AR" sz="2000" dirty="0">
              <a:solidFill>
                <a:srgbClr val="FF0000"/>
              </a:solidFill>
              <a:latin typeface="Arial" panose="020B0604020202020204" pitchFamily="34" charset="0"/>
              <a:cs typeface="Arial" panose="020B0604020202020204" pitchFamily="34" charset="0"/>
            </a:endParaRPr>
          </a:p>
          <a:p>
            <a:pPr algn="ctr"/>
            <a:endParaRPr lang="es-AR" sz="2000" dirty="0">
              <a:solidFill>
                <a:srgbClr val="FF0000"/>
              </a:solidFill>
              <a:latin typeface="Arial" panose="020B0604020202020204" pitchFamily="34" charset="0"/>
              <a:cs typeface="Arial" panose="020B0604020202020204" pitchFamily="34" charset="0"/>
            </a:endParaRPr>
          </a:p>
          <a:p>
            <a:pPr algn="ctr"/>
            <a:endParaRPr lang="es-AR" sz="2000" dirty="0">
              <a:solidFill>
                <a:srgbClr val="FF0000"/>
              </a:solidFill>
              <a:latin typeface="Arial" panose="020B0604020202020204" pitchFamily="34" charset="0"/>
              <a:cs typeface="Arial" panose="020B0604020202020204" pitchFamily="34" charset="0"/>
            </a:endParaRPr>
          </a:p>
          <a:p>
            <a:pPr algn="ctr"/>
            <a:endParaRPr lang="es-AR" sz="2000" dirty="0">
              <a:solidFill>
                <a:srgbClr val="FF0000"/>
              </a:solidFill>
              <a:latin typeface="Arial" panose="020B0604020202020204" pitchFamily="34" charset="0"/>
              <a:cs typeface="Arial" panose="020B0604020202020204" pitchFamily="34" charset="0"/>
            </a:endParaRPr>
          </a:p>
          <a:p>
            <a:pPr algn="ctr"/>
            <a:r>
              <a:rPr lang="es-AR" sz="2000" dirty="0" err="1">
                <a:solidFill>
                  <a:srgbClr val="FF0000"/>
                </a:solidFill>
                <a:latin typeface="Consolas" panose="020B0609020204030204" pitchFamily="49" charset="0"/>
                <a:cs typeface="Arial" panose="020B0604020202020204" pitchFamily="34" charset="0"/>
              </a:rPr>
              <a:t>esteValor</a:t>
            </a:r>
            <a:r>
              <a:rPr lang="es-AR" sz="2000" dirty="0">
                <a:solidFill>
                  <a:srgbClr val="FF0000"/>
                </a:solidFill>
                <a:latin typeface="Arial" panose="020B0604020202020204" pitchFamily="34" charset="0"/>
                <a:cs typeface="Arial" panose="020B0604020202020204" pitchFamily="34" charset="0"/>
              </a:rPr>
              <a:t> queda con valor </a:t>
            </a:r>
            <a:r>
              <a:rPr lang="es-AR" sz="2000" dirty="0" err="1">
                <a:solidFill>
                  <a:srgbClr val="FF0000"/>
                </a:solidFill>
                <a:latin typeface="Arial" panose="020B0604020202020204" pitchFamily="34" charset="0"/>
                <a:cs typeface="Arial" panose="020B0604020202020204" pitchFamily="34" charset="0"/>
              </a:rPr>
              <a:t>null</a:t>
            </a:r>
            <a:r>
              <a:rPr lang="es-AR" sz="2000" dirty="0">
                <a:solidFill>
                  <a:srgbClr val="FF0000"/>
                </a:solidFill>
                <a:latin typeface="Arial" panose="020B0604020202020204" pitchFamily="34" charset="0"/>
                <a:cs typeface="Arial" panose="020B0604020202020204" pitchFamily="34" charset="0"/>
              </a:rPr>
              <a:t>, dado que al momento de realizarse la asignación correspondiente </a:t>
            </a:r>
            <a:r>
              <a:rPr lang="es-AR" sz="2000" dirty="0" err="1">
                <a:solidFill>
                  <a:srgbClr val="FF0000"/>
                </a:solidFill>
                <a:latin typeface="Consolas" panose="020B0609020204030204" pitchFamily="49" charset="0"/>
                <a:cs typeface="Arial" panose="020B0604020202020204" pitchFamily="34" charset="0"/>
              </a:rPr>
              <a:t>this.nombre</a:t>
            </a:r>
            <a:r>
              <a:rPr lang="es-AR" sz="2000" dirty="0">
                <a:solidFill>
                  <a:srgbClr val="FF0000"/>
                </a:solidFill>
                <a:latin typeface="Arial" panose="020B0604020202020204" pitchFamily="34" charset="0"/>
                <a:cs typeface="Arial" panose="020B0604020202020204" pitchFamily="34" charset="0"/>
              </a:rPr>
              <a:t> no se encontraba inicializada.</a:t>
            </a:r>
          </a:p>
          <a:p>
            <a:pPr algn="ctr"/>
            <a:r>
              <a:rPr lang="es-AR" sz="2000" dirty="0">
                <a:solidFill>
                  <a:srgbClr val="FF0000"/>
                </a:solidFill>
                <a:latin typeface="Arial" panose="020B0604020202020204" pitchFamily="34" charset="0"/>
                <a:cs typeface="Arial" panose="020B0604020202020204" pitchFamily="34" charset="0"/>
              </a:rPr>
              <a:t>Tanto el parámetro nombre como el atributo nombre quedan con el valor que originalmente tenía el parámetro. Por ejemplo, si el método se invoca como </a:t>
            </a:r>
            <a:r>
              <a:rPr lang="es-AR" sz="2000" dirty="0" err="1">
                <a:solidFill>
                  <a:srgbClr val="FF0000"/>
                </a:solidFill>
                <a:latin typeface="Consolas" panose="020B0609020204030204" pitchFamily="49" charset="0"/>
                <a:cs typeface="Arial" panose="020B0604020202020204" pitchFamily="34" charset="0"/>
              </a:rPr>
              <a:t>setValores</a:t>
            </a:r>
            <a:r>
              <a:rPr lang="es-AR" sz="2000" dirty="0">
                <a:solidFill>
                  <a:srgbClr val="FF0000"/>
                </a:solidFill>
                <a:latin typeface="Arial" panose="020B0604020202020204" pitchFamily="34" charset="0"/>
                <a:cs typeface="Arial" panose="020B0604020202020204" pitchFamily="34" charset="0"/>
              </a:rPr>
              <a:t>(“parametro1”, “parametro2”), el valor del atributo y el parámetro será “parámetro1”.</a:t>
            </a:r>
          </a:p>
        </p:txBody>
      </p:sp>
      <p:sp>
        <p:nvSpPr>
          <p:cNvPr id="2" name="Título 1"/>
          <p:cNvSpPr>
            <a:spLocks noGrp="1"/>
          </p:cNvSpPr>
          <p:nvPr>
            <p:ph type="title"/>
          </p:nvPr>
        </p:nvSpPr>
        <p:spPr/>
        <p:txBody>
          <a:bodyPr/>
          <a:lstStyle/>
          <a:p>
            <a:r>
              <a:rPr lang="es-AR" b="1" dirty="0"/>
              <a:t>Utilización de </a:t>
            </a:r>
            <a:r>
              <a:rPr lang="es-AR" b="1" dirty="0">
                <a:latin typeface="Consolas" panose="020B0609020204030204" pitchFamily="49" charset="0"/>
              </a:rPr>
              <a:t>this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205</a:t>
            </a:fld>
            <a:endParaRPr lang="es-AR" dirty="0"/>
          </a:p>
        </p:txBody>
      </p:sp>
      <p:sp>
        <p:nvSpPr>
          <p:cNvPr id="3" name="Marcador de contenido 2"/>
          <p:cNvSpPr>
            <a:spLocks noGrp="1"/>
          </p:cNvSpPr>
          <p:nvPr>
            <p:ph idx="1"/>
          </p:nvPr>
        </p:nvSpPr>
        <p:spPr>
          <a:xfrm>
            <a:off x="0" y="2160000"/>
            <a:ext cx="9143968" cy="4351338"/>
          </a:xfrm>
        </p:spPr>
        <p:txBody>
          <a:bodyPr>
            <a:normAutofit/>
          </a:bodyPr>
          <a:lstStyle/>
          <a:p>
            <a:pPr marL="0" indent="0">
              <a:buNone/>
            </a:pPr>
            <a:r>
              <a:rPr lang="es-AR" dirty="0"/>
              <a:t>2. ¿Con qué valor quedan las variables </a:t>
            </a:r>
            <a:r>
              <a:rPr lang="es-AR" dirty="0" err="1"/>
              <a:t>esteValor</a:t>
            </a:r>
            <a:r>
              <a:rPr lang="es-AR" dirty="0"/>
              <a:t> y nombre después de la operación de asignación? </a:t>
            </a:r>
          </a:p>
          <a:p>
            <a:endParaRPr lang="es-AR" sz="2200" dirty="0">
              <a:solidFill>
                <a:srgbClr val="FF0000"/>
              </a:solidFill>
            </a:endParaRPr>
          </a:p>
          <a:p>
            <a:endParaRPr lang="es-AR" sz="2200" dirty="0">
              <a:solidFill>
                <a:srgbClr val="FF0000"/>
              </a:solidFill>
            </a:endParaRPr>
          </a:p>
          <a:p>
            <a:endParaRPr lang="es-AR" sz="2200" dirty="0">
              <a:solidFill>
                <a:srgbClr val="FF0000"/>
              </a:solidFill>
            </a:endParaRPr>
          </a:p>
          <a:p>
            <a:endParaRPr lang="es-AR" dirty="0"/>
          </a:p>
        </p:txBody>
      </p:sp>
      <p:sp>
        <p:nvSpPr>
          <p:cNvPr id="9" name="Rectángulo 8"/>
          <p:cNvSpPr/>
          <p:nvPr/>
        </p:nvSpPr>
        <p:spPr>
          <a:xfrm>
            <a:off x="1962117" y="3548260"/>
            <a:ext cx="5619784" cy="120032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ClaseA</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setValores</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"parametro1"</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"parametro2"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1797252223"/>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Utilización de </a:t>
            </a:r>
            <a:r>
              <a:rPr lang="es-AR" b="1" dirty="0">
                <a:latin typeface="Consolas" panose="020B0609020204030204" pitchFamily="49" charset="0"/>
              </a:rPr>
              <a:t>this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206</a:t>
            </a:fld>
            <a:endParaRPr lang="es-AR" dirty="0"/>
          </a:p>
        </p:txBody>
      </p:sp>
      <p:sp>
        <p:nvSpPr>
          <p:cNvPr id="3" name="Marcador de contenido 2"/>
          <p:cNvSpPr>
            <a:spLocks noGrp="1"/>
          </p:cNvSpPr>
          <p:nvPr>
            <p:ph idx="1"/>
          </p:nvPr>
        </p:nvSpPr>
        <p:spPr>
          <a:xfrm>
            <a:off x="0" y="2160000"/>
            <a:ext cx="9143968" cy="4351338"/>
          </a:xfrm>
        </p:spPr>
        <p:txBody>
          <a:bodyPr>
            <a:normAutofit/>
          </a:bodyPr>
          <a:lstStyle/>
          <a:p>
            <a:pPr marL="0" indent="0">
              <a:buNone/>
            </a:pPr>
            <a:r>
              <a:rPr lang="es-AR" dirty="0"/>
              <a:t>3. ¿Las impresiones en las líneas 10 y 11 muestran correctamente los valores del atributo y del parámetro? ¿Qué sucede?</a:t>
            </a:r>
          </a:p>
          <a:p>
            <a:pPr marL="0" indent="0">
              <a:buNone/>
            </a:pPr>
            <a:endParaRPr lang="es-AR" dirty="0"/>
          </a:p>
          <a:p>
            <a:pPr marL="0" indent="0" algn="ctr">
              <a:buNone/>
            </a:pPr>
            <a:r>
              <a:rPr lang="es-AR" sz="2600" dirty="0">
                <a:solidFill>
                  <a:srgbClr val="FF0000"/>
                </a:solidFill>
              </a:rPr>
              <a:t>El valor del parámetro nunca se ve afectado dado que no aparece a la izquierda de una asignación. Al utilizar </a:t>
            </a:r>
            <a:r>
              <a:rPr lang="es-AR" sz="2600" dirty="0" err="1">
                <a:solidFill>
                  <a:srgbClr val="FF0000"/>
                </a:solidFill>
                <a:latin typeface="Consolas" panose="020B0609020204030204" pitchFamily="49" charset="0"/>
              </a:rPr>
              <a:t>this.nombre</a:t>
            </a:r>
            <a:r>
              <a:rPr lang="es-AR" sz="2600" dirty="0">
                <a:solidFill>
                  <a:srgbClr val="FF0000"/>
                </a:solidFill>
              </a:rPr>
              <a:t> se está haciendo referencia al atributo de instancia y no al parámetro, de modo que el atributo de la instancia ahora pasa a tener el mismo valor que el parámetro. En el caso del ejemplo, “parametro2”.</a:t>
            </a:r>
          </a:p>
          <a:p>
            <a:endParaRPr lang="es-AR" sz="2200" dirty="0">
              <a:solidFill>
                <a:srgbClr val="FF0000"/>
              </a:solidFill>
            </a:endParaRPr>
          </a:p>
          <a:p>
            <a:endParaRPr lang="es-AR" sz="2200" dirty="0">
              <a:solidFill>
                <a:srgbClr val="FF0000"/>
              </a:solidFill>
            </a:endParaRPr>
          </a:p>
          <a:p>
            <a:endParaRPr lang="es-AR" sz="2200" dirty="0">
              <a:solidFill>
                <a:srgbClr val="FF0000"/>
              </a:solidFill>
            </a:endParaRPr>
          </a:p>
          <a:p>
            <a:endParaRPr lang="es-AR" dirty="0"/>
          </a:p>
        </p:txBody>
      </p:sp>
    </p:spTree>
    <p:extLst>
      <p:ext uri="{BB962C8B-B14F-4D97-AF65-F5344CB8AC3E}">
        <p14:creationId xmlns:p14="http://schemas.microsoft.com/office/powerpoint/2010/main" val="649013922"/>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val="443849437"/>
              </p:ext>
            </p:extLst>
          </p:nvPr>
        </p:nvGraphicFramePr>
        <p:xfrm>
          <a:off x="628650" y="2458818"/>
          <a:ext cx="7886079" cy="3901440"/>
        </p:xfrm>
        <a:graphic>
          <a:graphicData uri="http://schemas.openxmlformats.org/drawingml/2006/table">
            <a:tbl>
              <a:tblPr firstRow="1" firstCol="1" bandRow="1"/>
              <a:tblGrid>
                <a:gridCol w="7886079">
                  <a:extLst>
                    <a:ext uri="{9D8B030D-6E8A-4147-A177-3AD203B41FA5}">
                      <a16:colId xmlns:a16="http://schemas.microsoft.com/office/drawing/2014/main" val="20000"/>
                    </a:ext>
                  </a:extLst>
                </a:gridCol>
              </a:tblGrid>
              <a:tr h="0">
                <a:tc>
                  <a:txBody>
                    <a:bodyPr/>
                    <a:lstStyle/>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promedio</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return</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public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static</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void</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main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String</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args</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20;</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Matematica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Valor</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Valor</a:t>
                      </a:r>
                      <a:r>
                        <a:rPr lang="en-GB"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i="1"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"El promedio es: "</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t>
                      </a:r>
                      <a:r>
                        <a:rPr lang="es-ES" sz="16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promedio</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s-ES" sz="16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s-419" sz="1600" b="1"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457200" algn="just">
                        <a:spcAft>
                          <a:spcPts val="0"/>
                        </a:spcAft>
                      </a:pPr>
                      <a:r>
                        <a:rPr lang="en-GB" sz="16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7081" marR="67081" marT="0" marB="0">
                    <a:lnL>
                      <a:noFill/>
                    </a:lnL>
                    <a:lnR>
                      <a:noFill/>
                    </a:lnR>
                    <a:lnT>
                      <a:noFill/>
                    </a:lnT>
                    <a:lnB>
                      <a:noFill/>
                    </a:lnB>
                  </a:tcPr>
                </a:tc>
                <a:extLst>
                  <a:ext uri="{0D108BD9-81ED-4DB2-BD59-A6C34878D82A}">
                    <a16:rowId xmlns:a16="http://schemas.microsoft.com/office/drawing/2014/main" val="10000"/>
                  </a:ext>
                </a:extLst>
              </a:tr>
            </a:tbl>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207</a:t>
            </a:fld>
            <a:endParaRPr lang="es-AR" dirty="0"/>
          </a:p>
        </p:txBody>
      </p:sp>
      <p:sp>
        <p:nvSpPr>
          <p:cNvPr id="9" name="CuadroTexto 8"/>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Considere la Siguiente Clase</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3551141468"/>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err="1">
                <a:latin typeface="Consolas" panose="020B0609020204030204" pitchFamily="49" charset="0"/>
              </a:rPr>
              <a:t>this</a:t>
            </a:r>
            <a:endParaRPr lang="es-AR" b="1" dirty="0">
              <a:latin typeface="Consolas" panose="020B0609020204030204" pitchFamily="49" charset="0"/>
            </a:endParaRPr>
          </a:p>
        </p:txBody>
      </p:sp>
      <p:sp>
        <p:nvSpPr>
          <p:cNvPr id="3" name="Marcador de contenido 2"/>
          <p:cNvSpPr>
            <a:spLocks noGrp="1"/>
          </p:cNvSpPr>
          <p:nvPr>
            <p:ph idx="1"/>
          </p:nvPr>
        </p:nvSpPr>
        <p:spPr>
          <a:xfrm>
            <a:off x="0" y="2160000"/>
            <a:ext cx="9143968" cy="4351338"/>
          </a:xfrm>
        </p:spPr>
        <p:txBody>
          <a:bodyPr>
            <a:normAutofit fontScale="92500" lnSpcReduction="10000"/>
          </a:bodyPr>
          <a:lstStyle/>
          <a:p>
            <a:r>
              <a:rPr lang="es-AR" dirty="0"/>
              <a:t>Modifique el código de la clase para que los valores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 sean recibidos por parámetro. Ejecute la clase utilizando diferentes valores para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a:t>
            </a:r>
          </a:p>
          <a:p>
            <a:endParaRPr lang="es-AR" dirty="0"/>
          </a:p>
          <a:p>
            <a:pPr marL="0" indent="0">
              <a:buNone/>
            </a:pPr>
            <a:r>
              <a:rPr lang="es-AR" sz="2200" dirty="0">
                <a:solidFill>
                  <a:srgbClr val="FF0000"/>
                </a:solidFill>
                <a:latin typeface="Consolas" panose="020B0609020204030204" pitchFamily="49" charset="0"/>
              </a:rPr>
              <a:t>Valor a: 10</a:t>
            </a:r>
          </a:p>
          <a:p>
            <a:pPr marL="0" indent="0">
              <a:buNone/>
            </a:pPr>
            <a:r>
              <a:rPr lang="es-AR" sz="2200" dirty="0">
                <a:solidFill>
                  <a:srgbClr val="FF0000"/>
                </a:solidFill>
                <a:latin typeface="Consolas" panose="020B0609020204030204" pitchFamily="49" charset="0"/>
              </a:rPr>
              <a:t>Valor b: 20</a:t>
            </a:r>
          </a:p>
          <a:p>
            <a:pPr marL="0" indent="0">
              <a:buNone/>
            </a:pPr>
            <a:r>
              <a:rPr lang="es-AR" sz="2200" dirty="0">
                <a:solidFill>
                  <a:srgbClr val="FF0000"/>
                </a:solidFill>
                <a:latin typeface="Consolas" panose="020B0609020204030204" pitchFamily="49" charset="0"/>
              </a:rPr>
              <a:t>El promedio es: 15</a:t>
            </a:r>
          </a:p>
          <a:p>
            <a:pPr marL="0" indent="0">
              <a:buNone/>
            </a:pPr>
            <a:endParaRPr lang="es-AR" sz="2200" dirty="0">
              <a:solidFill>
                <a:srgbClr val="FF0000"/>
              </a:solidFill>
              <a:latin typeface="Consolas" panose="020B0609020204030204" pitchFamily="49" charset="0"/>
            </a:endParaRPr>
          </a:p>
          <a:p>
            <a:pPr marL="0" indent="0">
              <a:buNone/>
            </a:pPr>
            <a:r>
              <a:rPr lang="es-AR" sz="2200" dirty="0">
                <a:solidFill>
                  <a:srgbClr val="FF0000"/>
                </a:solidFill>
                <a:latin typeface="Consolas" panose="020B0609020204030204" pitchFamily="49" charset="0"/>
              </a:rPr>
              <a:t>Valor a: 15</a:t>
            </a:r>
          </a:p>
          <a:p>
            <a:pPr marL="0" indent="0">
              <a:buNone/>
            </a:pPr>
            <a:r>
              <a:rPr lang="es-AR" sz="2200" dirty="0">
                <a:solidFill>
                  <a:srgbClr val="FF0000"/>
                </a:solidFill>
                <a:latin typeface="Consolas" panose="020B0609020204030204" pitchFamily="49" charset="0"/>
              </a:rPr>
              <a:t>Valor b: 20</a:t>
            </a:r>
          </a:p>
          <a:p>
            <a:pPr marL="0" indent="0">
              <a:buNone/>
            </a:pPr>
            <a:r>
              <a:rPr lang="es-AR" sz="2200" dirty="0">
                <a:solidFill>
                  <a:srgbClr val="FF0000"/>
                </a:solidFill>
                <a:latin typeface="Consolas" panose="020B0609020204030204" pitchFamily="49" charset="0"/>
              </a:rPr>
              <a:t>El promedio es: 17</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208</a:t>
            </a:fld>
            <a:endParaRPr lang="es-AR" dirty="0"/>
          </a:p>
        </p:txBody>
      </p:sp>
    </p:spTree>
    <p:extLst>
      <p:ext uri="{BB962C8B-B14F-4D97-AF65-F5344CB8AC3E}">
        <p14:creationId xmlns:p14="http://schemas.microsoft.com/office/powerpoint/2010/main" val="20388569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Arreglos (2)</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20</a:t>
            </a:fld>
            <a:endParaRPr lang="es-ES_tradnl" dirty="0"/>
          </a:p>
        </p:txBody>
      </p:sp>
      <p:pic>
        <p:nvPicPr>
          <p:cNvPr id="8" name="Shape 182" descr="arreglo-7.png"/>
          <p:cNvPicPr preferRelativeResize="0"/>
          <p:nvPr/>
        </p:nvPicPr>
        <p:blipFill>
          <a:blip r:embed="rId2">
            <a:alphaModFix/>
          </a:blip>
          <a:stretch>
            <a:fillRect/>
          </a:stretch>
        </p:blipFill>
        <p:spPr>
          <a:xfrm>
            <a:off x="624840" y="1914735"/>
            <a:ext cx="8046086" cy="2356934"/>
          </a:xfrm>
          <a:prstGeom prst="rect">
            <a:avLst/>
          </a:prstGeom>
          <a:noFill/>
          <a:ln>
            <a:noFill/>
          </a:ln>
        </p:spPr>
      </p:pic>
      <p:pic>
        <p:nvPicPr>
          <p:cNvPr id="9" name="Shape 205" descr="arreglo-10.png"/>
          <p:cNvPicPr preferRelativeResize="0"/>
          <p:nvPr/>
        </p:nvPicPr>
        <p:blipFill>
          <a:blip r:embed="rId3">
            <a:alphaModFix/>
          </a:blip>
          <a:stretch>
            <a:fillRect/>
          </a:stretch>
        </p:blipFill>
        <p:spPr>
          <a:xfrm>
            <a:off x="457199" y="4275178"/>
            <a:ext cx="8446961" cy="2269766"/>
          </a:xfrm>
          <a:prstGeom prst="rect">
            <a:avLst/>
          </a:prstGeom>
          <a:noFill/>
          <a:ln>
            <a:noFill/>
          </a:ln>
        </p:spPr>
      </p:pic>
    </p:spTree>
    <p:extLst>
      <p:ext uri="{BB962C8B-B14F-4D97-AF65-F5344CB8AC3E}">
        <p14:creationId xmlns:p14="http://schemas.microsoft.com/office/powerpoint/2010/main" val="1140689380"/>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a:bodyPr>
          <a:lstStyle/>
          <a:p>
            <a:r>
              <a:rPr lang="es-AR" dirty="0"/>
              <a:t>Modifique el código de la clase para que los valores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 sean recibidos por parámetro. Ejecute la clase utilizando diferentes valores para </a:t>
            </a:r>
            <a:r>
              <a:rPr lang="es-AR" dirty="0">
                <a:latin typeface="Consolas" panose="020B0609020204030204" pitchFamily="49" charset="0"/>
              </a:rPr>
              <a:t>a</a:t>
            </a:r>
            <a:r>
              <a:rPr lang="es-AR" dirty="0"/>
              <a:t> y </a:t>
            </a:r>
            <a:r>
              <a:rPr lang="es-AR" dirty="0">
                <a:latin typeface="Consolas" panose="020B0609020204030204" pitchFamily="49" charset="0"/>
              </a:rPr>
              <a:t>b</a:t>
            </a:r>
            <a:r>
              <a:rPr lang="es-AR" dirty="0"/>
              <a:t>.</a:t>
            </a:r>
          </a:p>
          <a:p>
            <a:pPr marL="0" indent="0">
              <a:buNone/>
            </a:pPr>
            <a:r>
              <a:rPr lang="es-AR" sz="2000" dirty="0">
                <a:solidFill>
                  <a:srgbClr val="FF0000"/>
                </a:solidFill>
              </a:rPr>
              <a:t>En el segundo ejemplo, el resultado no es el correcto. Esto se debe a que como divisor se utilizó un </a:t>
            </a:r>
            <a:r>
              <a:rPr lang="es-AR" sz="2000" dirty="0" err="1">
                <a:solidFill>
                  <a:srgbClr val="FF0000"/>
                </a:solidFill>
              </a:rPr>
              <a:t>int</a:t>
            </a:r>
            <a:r>
              <a:rPr lang="es-AR" sz="2000" dirty="0">
                <a:solidFill>
                  <a:srgbClr val="FF0000"/>
                </a:solidFill>
              </a:rPr>
              <a:t>. En esos casos, Java realiza una división entera. Es decir, retorna como resultado de la operación un </a:t>
            </a:r>
            <a:r>
              <a:rPr lang="es-AR" sz="2000" dirty="0" err="1">
                <a:solidFill>
                  <a:srgbClr val="FF0000"/>
                </a:solidFill>
              </a:rPr>
              <a:t>int</a:t>
            </a:r>
            <a:r>
              <a:rPr lang="es-AR" sz="2000" dirty="0">
                <a:solidFill>
                  <a:srgbClr val="FF0000"/>
                </a:solidFill>
              </a:rPr>
              <a:t> que resulta de truncar (quedarse con la parte entera) del valor calculado. Esto se soluciona modificando el método de la siguiente manera:</a:t>
            </a:r>
          </a:p>
          <a:p>
            <a:pPr marL="0" indent="0">
              <a:buNone/>
            </a:pPr>
            <a:endParaRPr lang="es-AR" sz="2000" dirty="0">
              <a:solidFill>
                <a:srgbClr val="FF0000"/>
              </a:solidFill>
            </a:endParaRPr>
          </a:p>
          <a:p>
            <a:pPr marL="0" indent="0">
              <a:buNone/>
            </a:pPr>
            <a:endParaRPr lang="es-AR" sz="2000" dirty="0">
              <a:solidFill>
                <a:srgbClr val="FF0000"/>
              </a:solidFill>
            </a:endParaRPr>
          </a:p>
          <a:p>
            <a:pPr marL="0" indent="0">
              <a:buNone/>
            </a:pPr>
            <a:r>
              <a:rPr lang="es-AR" sz="2000" dirty="0">
                <a:solidFill>
                  <a:srgbClr val="FF0000"/>
                </a:solidFill>
              </a:rPr>
              <a:t>No es suficiente con cambiar el tipo de retorno, sino que es preciso forzar a que la división sea realizada con un divisor también </a:t>
            </a:r>
            <a:r>
              <a:rPr lang="es-AR" sz="2000" dirty="0" err="1">
                <a:solidFill>
                  <a:srgbClr val="FF0000"/>
                </a:solidFill>
              </a:rPr>
              <a:t>float</a:t>
            </a:r>
            <a:r>
              <a:rPr lang="es-AR" sz="2000" dirty="0">
                <a:solidFill>
                  <a:srgbClr val="FF0000"/>
                </a:solidFill>
              </a:rPr>
              <a:t>.</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209</a:t>
            </a:fld>
            <a:endParaRPr lang="es-AR" dirty="0"/>
          </a:p>
        </p:txBody>
      </p:sp>
      <p:sp>
        <p:nvSpPr>
          <p:cNvPr id="7" name="Rectángulo 6"/>
          <p:cNvSpPr/>
          <p:nvPr/>
        </p:nvSpPr>
        <p:spPr>
          <a:xfrm>
            <a:off x="2152634" y="4884867"/>
            <a:ext cx="4838700"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promedio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2.0f</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3643695942"/>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a:bodyPr>
          <a:lstStyle/>
          <a:p>
            <a:r>
              <a:rPr lang="es-AR" dirty="0"/>
              <a:t>Agregue un método promedio que reciba 3 valores de tipo </a:t>
            </a:r>
            <a:r>
              <a:rPr lang="es-AR" dirty="0" err="1">
                <a:latin typeface="Consolas" panose="020B0609020204030204" pitchFamily="49" charset="0"/>
              </a:rPr>
              <a:t>int</a:t>
            </a:r>
            <a:r>
              <a:rPr lang="es-AR" dirty="0"/>
              <a:t> y retorne el promedio de ellos.</a:t>
            </a:r>
          </a:p>
          <a:p>
            <a:endParaRPr lang="es-AR" dirty="0"/>
          </a:p>
          <a:p>
            <a:pPr marL="0" indent="0">
              <a:spcBef>
                <a:spcPts val="0"/>
              </a:spcBef>
              <a:buNone/>
            </a:pPr>
            <a:r>
              <a:rPr lang="es-AR" sz="2400" dirty="0">
                <a:solidFill>
                  <a:srgbClr val="000088"/>
                </a:solidFill>
                <a:latin typeface="Consolas" panose="020B0609020204030204" pitchFamily="49" charset="0"/>
              </a:rPr>
              <a:t>	</a:t>
            </a:r>
            <a:r>
              <a:rPr lang="es-AR" sz="2400" dirty="0" err="1">
                <a:solidFill>
                  <a:srgbClr val="000088"/>
                </a:solidFill>
                <a:latin typeface="Consolas" panose="020B0609020204030204" pitchFamily="49" charset="0"/>
              </a:rPr>
              <a:t>public</a:t>
            </a: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float</a:t>
            </a:r>
            <a:r>
              <a:rPr lang="es-AR" sz="2400" dirty="0">
                <a:solidFill>
                  <a:srgbClr val="000000"/>
                </a:solidFill>
                <a:latin typeface="Consolas" panose="020B0609020204030204" pitchFamily="49" charset="0"/>
              </a:rPr>
              <a:t> promedio</a:t>
            </a:r>
            <a:r>
              <a:rPr lang="es-AR" sz="2400" dirty="0">
                <a:solidFill>
                  <a:srgbClr val="666600"/>
                </a:solidFill>
                <a:latin typeface="Consolas" panose="020B0609020204030204" pitchFamily="49" charset="0"/>
              </a:rPr>
              <a:t>(</a:t>
            </a:r>
            <a:r>
              <a:rPr lang="es-AR" sz="2400" dirty="0" err="1">
                <a:solidFill>
                  <a:srgbClr val="000088"/>
                </a:solidFill>
                <a:latin typeface="Consolas" panose="020B0609020204030204" pitchFamily="49" charset="0"/>
              </a:rPr>
              <a:t>int</a:t>
            </a:r>
            <a:r>
              <a:rPr lang="es-AR" sz="2400" dirty="0">
                <a:solidFill>
                  <a:srgbClr val="000000"/>
                </a:solidFill>
                <a:latin typeface="Consolas" panose="020B0609020204030204" pitchFamily="49" charset="0"/>
              </a:rPr>
              <a:t> a</a:t>
            </a:r>
            <a:r>
              <a:rPr lang="es-AR" sz="2400" dirty="0">
                <a:solidFill>
                  <a:srgbClr val="666600"/>
                </a:solidFill>
                <a:latin typeface="Consolas" panose="020B0609020204030204" pitchFamily="49" charset="0"/>
              </a:rPr>
              <a:t>,</a:t>
            </a: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int</a:t>
            </a:r>
            <a:r>
              <a:rPr lang="es-AR" sz="2400" dirty="0">
                <a:solidFill>
                  <a:srgbClr val="000000"/>
                </a:solidFill>
                <a:latin typeface="Consolas" panose="020B0609020204030204" pitchFamily="49" charset="0"/>
              </a:rPr>
              <a:t> </a:t>
            </a:r>
            <a:r>
              <a:rPr lang="es-AR" sz="2400" dirty="0" err="1">
                <a:solidFill>
                  <a:srgbClr val="000000"/>
                </a:solidFill>
                <a:latin typeface="Consolas" panose="020B0609020204030204" pitchFamily="49" charset="0"/>
              </a:rPr>
              <a:t>b</a:t>
            </a:r>
            <a:r>
              <a:rPr lang="es-AR" sz="2400" dirty="0" err="1">
                <a:solidFill>
                  <a:srgbClr val="666600"/>
                </a:solidFill>
                <a:latin typeface="Consolas" panose="020B0609020204030204" pitchFamily="49" charset="0"/>
              </a:rPr>
              <a:t>,</a:t>
            </a:r>
            <a:r>
              <a:rPr lang="es-AR" sz="2400" dirty="0" err="1">
                <a:solidFill>
                  <a:srgbClr val="000088"/>
                </a:solidFill>
                <a:latin typeface="Consolas" panose="020B0609020204030204" pitchFamily="49" charset="0"/>
              </a:rPr>
              <a:t>int</a:t>
            </a:r>
            <a:r>
              <a:rPr lang="es-AR" sz="2400" dirty="0">
                <a:solidFill>
                  <a:srgbClr val="000000"/>
                </a:solidFill>
                <a:latin typeface="Consolas" panose="020B0609020204030204" pitchFamily="49" charset="0"/>
              </a:rPr>
              <a:t> c</a:t>
            </a:r>
            <a:r>
              <a:rPr lang="es-AR" sz="2400" dirty="0">
                <a:solidFill>
                  <a:srgbClr val="666600"/>
                </a:solidFill>
                <a:latin typeface="Consolas" panose="020B0609020204030204" pitchFamily="49" charset="0"/>
              </a:rPr>
              <a:t>){</a:t>
            </a:r>
            <a:endParaRPr lang="es-AR" sz="2400" dirty="0"/>
          </a:p>
          <a:p>
            <a:pPr marL="0" indent="0">
              <a:spcBef>
                <a:spcPts val="0"/>
              </a:spcBef>
              <a:buNone/>
            </a:pP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return</a:t>
            </a:r>
            <a:r>
              <a:rPr lang="es-AR" sz="2400" dirty="0">
                <a:solidFill>
                  <a:srgbClr val="000000"/>
                </a:solidFill>
                <a:latin typeface="Consolas" panose="020B0609020204030204" pitchFamily="49" charset="0"/>
              </a:rPr>
              <a:t> </a:t>
            </a:r>
            <a:r>
              <a:rPr lang="es-AR" sz="2400" dirty="0">
                <a:solidFill>
                  <a:srgbClr val="666600"/>
                </a:solidFill>
                <a:latin typeface="Consolas" panose="020B0609020204030204" pitchFamily="49" charset="0"/>
              </a:rPr>
              <a:t>((</a:t>
            </a:r>
            <a:r>
              <a:rPr lang="es-AR" sz="2400" dirty="0" err="1">
                <a:solidFill>
                  <a:srgbClr val="000000"/>
                </a:solidFill>
                <a:latin typeface="Consolas" panose="020B0609020204030204" pitchFamily="49" charset="0"/>
              </a:rPr>
              <a:t>a</a:t>
            </a:r>
            <a:r>
              <a:rPr lang="es-AR" sz="2400" dirty="0" err="1">
                <a:solidFill>
                  <a:srgbClr val="666600"/>
                </a:solidFill>
                <a:latin typeface="Consolas" panose="020B0609020204030204" pitchFamily="49" charset="0"/>
              </a:rPr>
              <a:t>+</a:t>
            </a:r>
            <a:r>
              <a:rPr lang="es-AR" sz="2400" dirty="0" err="1">
                <a:solidFill>
                  <a:srgbClr val="000000"/>
                </a:solidFill>
                <a:latin typeface="Consolas" panose="020B0609020204030204" pitchFamily="49" charset="0"/>
              </a:rPr>
              <a:t>b</a:t>
            </a:r>
            <a:r>
              <a:rPr lang="es-AR" sz="2400" dirty="0" err="1">
                <a:solidFill>
                  <a:srgbClr val="666600"/>
                </a:solidFill>
                <a:latin typeface="Consolas" panose="020B0609020204030204" pitchFamily="49" charset="0"/>
              </a:rPr>
              <a:t>+</a:t>
            </a:r>
            <a:r>
              <a:rPr lang="es-AR" sz="2400" dirty="0" err="1">
                <a:solidFill>
                  <a:srgbClr val="000000"/>
                </a:solidFill>
                <a:latin typeface="Consolas" panose="020B0609020204030204" pitchFamily="49" charset="0"/>
              </a:rPr>
              <a:t>c</a:t>
            </a:r>
            <a:r>
              <a:rPr lang="es-AR" sz="2400" dirty="0">
                <a:solidFill>
                  <a:srgbClr val="666600"/>
                </a:solidFill>
                <a:latin typeface="Consolas" panose="020B0609020204030204" pitchFamily="49" charset="0"/>
              </a:rPr>
              <a:t>)/</a:t>
            </a:r>
            <a:r>
              <a:rPr lang="es-AR" sz="2400" dirty="0">
                <a:solidFill>
                  <a:srgbClr val="006666"/>
                </a:solidFill>
                <a:latin typeface="Consolas" panose="020B0609020204030204" pitchFamily="49" charset="0"/>
              </a:rPr>
              <a:t>3.0f</a:t>
            </a:r>
            <a:r>
              <a:rPr lang="es-AR" sz="2400" dirty="0">
                <a:solidFill>
                  <a:srgbClr val="666600"/>
                </a:solidFill>
                <a:latin typeface="Consolas" panose="020B0609020204030204" pitchFamily="49" charset="0"/>
              </a:rPr>
              <a:t>);</a:t>
            </a:r>
            <a:endParaRPr lang="es-AR" sz="2400" dirty="0"/>
          </a:p>
          <a:p>
            <a:pPr marL="0" indent="0">
              <a:spcBef>
                <a:spcPts val="0"/>
              </a:spcBef>
              <a:buNone/>
            </a:pPr>
            <a:r>
              <a:rPr lang="es-AR" sz="2400" dirty="0">
                <a:solidFill>
                  <a:srgbClr val="000000"/>
                </a:solidFill>
                <a:latin typeface="Consolas" panose="020B0609020204030204" pitchFamily="49" charset="0"/>
              </a:rPr>
              <a:t>	}</a:t>
            </a:r>
            <a:endParaRPr lang="es-AR" sz="2400" dirty="0"/>
          </a:p>
          <a:p>
            <a:pPr marL="0" indent="0">
              <a:buNone/>
            </a:pPr>
            <a:endParaRPr lang="es-AR" dirty="0"/>
          </a:p>
          <a:p>
            <a:pPr marL="0" indent="0">
              <a:buNone/>
            </a:pPr>
            <a:r>
              <a:rPr lang="es-AR" sz="2200" dirty="0">
                <a:solidFill>
                  <a:srgbClr val="FF0000"/>
                </a:solidFill>
              </a:rPr>
              <a:t>En este código, se cambia el tipo de retorno por un </a:t>
            </a:r>
            <a:r>
              <a:rPr lang="es-AR" sz="2200" dirty="0" err="1">
                <a:solidFill>
                  <a:srgbClr val="FF0000"/>
                </a:solidFill>
              </a:rPr>
              <a:t>float</a:t>
            </a:r>
            <a:r>
              <a:rPr lang="es-AR" sz="2200" dirty="0">
                <a:solidFill>
                  <a:srgbClr val="FF0000"/>
                </a:solidFill>
              </a:rPr>
              <a:t> y se divide también por un </a:t>
            </a:r>
            <a:r>
              <a:rPr lang="es-AR" sz="2200" dirty="0" err="1">
                <a:solidFill>
                  <a:srgbClr val="FF0000"/>
                </a:solidFill>
              </a:rPr>
              <a:t>float</a:t>
            </a:r>
            <a:r>
              <a:rPr lang="es-AR" sz="2200" dirty="0">
                <a:solidFill>
                  <a:srgbClr val="FF0000"/>
                </a:solidFill>
              </a:rPr>
              <a:t>, haciendo que el resultado del promedio no sea truncado.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210</a:t>
            </a:fld>
            <a:endParaRPr lang="es-AR" dirty="0"/>
          </a:p>
        </p:txBody>
      </p:sp>
    </p:spTree>
    <p:extLst>
      <p:ext uri="{BB962C8B-B14F-4D97-AF65-F5344CB8AC3E}">
        <p14:creationId xmlns:p14="http://schemas.microsoft.com/office/powerpoint/2010/main" val="1418186713"/>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a:bodyPr>
          <a:lstStyle/>
          <a:p>
            <a:r>
              <a:rPr lang="es-AR" dirty="0"/>
              <a:t>Agregue una variable de instancia de tipo </a:t>
            </a:r>
            <a:r>
              <a:rPr lang="es-AR" dirty="0" err="1">
                <a:latin typeface="Consolas" panose="020B0609020204030204" pitchFamily="49" charset="0"/>
              </a:rPr>
              <a:t>float</a:t>
            </a:r>
            <a:r>
              <a:rPr lang="es-AR" dirty="0"/>
              <a:t> llamada </a:t>
            </a:r>
            <a:r>
              <a:rPr lang="es-AR" dirty="0">
                <a:latin typeface="Consolas" panose="020B0609020204030204" pitchFamily="49" charset="0"/>
              </a:rPr>
              <a:t>PI</a:t>
            </a:r>
            <a:r>
              <a:rPr lang="es-AR" dirty="0"/>
              <a:t> y no la inicialice. Imprima su valor en el método </a:t>
            </a:r>
            <a:r>
              <a:rPr lang="es-AR" dirty="0" err="1">
                <a:latin typeface="Consolas" panose="020B0609020204030204" pitchFamily="49" charset="0"/>
              </a:rPr>
              <a:t>main</a:t>
            </a:r>
            <a:r>
              <a:rPr lang="es-AR" dirty="0"/>
              <a:t>? ¿Qué valor tiene PI? </a:t>
            </a:r>
          </a:p>
          <a:p>
            <a:pPr marL="0" indent="0">
              <a:buNone/>
            </a:pPr>
            <a:r>
              <a:rPr lang="es-AR" sz="2400" dirty="0" err="1">
                <a:solidFill>
                  <a:srgbClr val="FF0000"/>
                </a:solidFill>
                <a:latin typeface="Consolas" panose="020B0609020204030204" pitchFamily="49" charset="0"/>
              </a:rPr>
              <a:t>float</a:t>
            </a:r>
            <a:r>
              <a:rPr lang="es-AR" sz="2400" dirty="0">
                <a:solidFill>
                  <a:srgbClr val="FF0000"/>
                </a:solidFill>
                <a:latin typeface="Consolas" panose="020B0609020204030204" pitchFamily="49" charset="0"/>
              </a:rPr>
              <a:t> PI;</a:t>
            </a:r>
          </a:p>
          <a:p>
            <a:pPr marL="0" indent="0">
              <a:buNone/>
            </a:pPr>
            <a:r>
              <a:rPr lang="es-AR" sz="2000" dirty="0">
                <a:solidFill>
                  <a:srgbClr val="FF0000"/>
                </a:solidFill>
              </a:rPr>
              <a:t>Al no estar inicializada, la variable tendrá el valor por defecto de la clase. En este caso será 0.</a:t>
            </a:r>
          </a:p>
          <a:p>
            <a:pPr marL="0" indent="0">
              <a:buNone/>
            </a:pPr>
            <a:endParaRPr lang="es-AR" dirty="0"/>
          </a:p>
          <a:p>
            <a:r>
              <a:rPr lang="es-AR" dirty="0"/>
              <a:t>Inicialice </a:t>
            </a:r>
            <a:r>
              <a:rPr lang="es-AR" dirty="0">
                <a:latin typeface="Consolas" panose="020B0609020204030204" pitchFamily="49" charset="0"/>
              </a:rPr>
              <a:t>PI</a:t>
            </a:r>
            <a:r>
              <a:rPr lang="es-AR" dirty="0"/>
              <a:t> con el siguiente valor </a:t>
            </a:r>
            <a:r>
              <a:rPr lang="es-AR" dirty="0" err="1">
                <a:latin typeface="Consolas" panose="020B0609020204030204" pitchFamily="49" charset="0"/>
              </a:rPr>
              <a:t>private</a:t>
            </a:r>
            <a:r>
              <a:rPr lang="es-AR" dirty="0">
                <a:latin typeface="Consolas" panose="020B0609020204030204" pitchFamily="49" charset="0"/>
              </a:rPr>
              <a:t> </a:t>
            </a:r>
            <a:r>
              <a:rPr lang="es-AR" dirty="0" err="1">
                <a:latin typeface="Consolas" panose="020B0609020204030204" pitchFamily="49" charset="0"/>
              </a:rPr>
              <a:t>float</a:t>
            </a:r>
            <a:r>
              <a:rPr lang="es-AR" dirty="0">
                <a:latin typeface="Consolas" panose="020B0609020204030204" pitchFamily="49" charset="0"/>
              </a:rPr>
              <a:t> PI = 3.1416F</a:t>
            </a:r>
            <a:r>
              <a:rPr lang="es-AR" dirty="0"/>
              <a:t>;</a:t>
            </a:r>
          </a:p>
          <a:p>
            <a:pPr marL="0" indent="0">
              <a:buNone/>
            </a:pPr>
            <a:r>
              <a:rPr lang="es-AR" sz="2400" dirty="0" err="1">
                <a:solidFill>
                  <a:srgbClr val="FF0000"/>
                </a:solidFill>
                <a:latin typeface="Consolas" panose="020B0609020204030204" pitchFamily="49" charset="0"/>
              </a:rPr>
              <a:t>float</a:t>
            </a:r>
            <a:r>
              <a:rPr lang="es-AR" sz="2400" dirty="0">
                <a:solidFill>
                  <a:srgbClr val="FF0000"/>
                </a:solidFill>
                <a:latin typeface="Consolas" panose="020B0609020204030204" pitchFamily="49" charset="0"/>
              </a:rPr>
              <a:t> PI = 3.1416F;</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211</a:t>
            </a:fld>
            <a:endParaRPr lang="es-AR" dirty="0"/>
          </a:p>
        </p:txBody>
      </p:sp>
    </p:spTree>
    <p:extLst>
      <p:ext uri="{BB962C8B-B14F-4D97-AF65-F5344CB8AC3E}">
        <p14:creationId xmlns:p14="http://schemas.microsoft.com/office/powerpoint/2010/main" val="3741742875"/>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a:bodyPr>
          <a:lstStyle/>
          <a:p>
            <a:r>
              <a:rPr lang="es-AR" dirty="0"/>
              <a:t>Agregue un método </a:t>
            </a:r>
            <a:r>
              <a:rPr lang="es-AR" dirty="0" err="1">
                <a:latin typeface="Consolas" panose="020B0609020204030204" pitchFamily="49" charset="0"/>
              </a:rPr>
              <a:t>area</a:t>
            </a:r>
            <a:r>
              <a:rPr lang="es-AR" dirty="0"/>
              <a:t>, que reciba 1 parámetro de tipo entero con el radio del círculo y retorne el valor del área del mismo. Ejecute y pruebe el método.</a:t>
            </a:r>
          </a:p>
          <a:p>
            <a:endParaRPr lang="es-AR" dirty="0"/>
          </a:p>
          <a:p>
            <a:pPr marL="0" indent="0">
              <a:spcBef>
                <a:spcPts val="0"/>
              </a:spcBef>
              <a:buNone/>
            </a:pPr>
            <a:r>
              <a:rPr lang="es-AR" sz="2400" dirty="0">
                <a:solidFill>
                  <a:srgbClr val="000088"/>
                </a:solidFill>
                <a:latin typeface="Consolas" panose="020B0609020204030204" pitchFamily="49" charset="0"/>
              </a:rPr>
              <a:t>	</a:t>
            </a:r>
            <a:r>
              <a:rPr lang="es-AR" sz="2400" dirty="0" err="1">
                <a:solidFill>
                  <a:srgbClr val="000088"/>
                </a:solidFill>
                <a:latin typeface="Consolas" panose="020B0609020204030204" pitchFamily="49" charset="0"/>
              </a:rPr>
              <a:t>public</a:t>
            </a: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float</a:t>
            </a:r>
            <a:r>
              <a:rPr lang="es-AR" sz="2400" dirty="0">
                <a:solidFill>
                  <a:srgbClr val="000000"/>
                </a:solidFill>
                <a:latin typeface="Consolas" panose="020B0609020204030204" pitchFamily="49" charset="0"/>
              </a:rPr>
              <a:t> </a:t>
            </a:r>
            <a:r>
              <a:rPr lang="es-AR" sz="2400" dirty="0" err="1">
                <a:solidFill>
                  <a:srgbClr val="000000"/>
                </a:solidFill>
                <a:latin typeface="Consolas" panose="020B0609020204030204" pitchFamily="49" charset="0"/>
              </a:rPr>
              <a:t>area</a:t>
            </a:r>
            <a:r>
              <a:rPr lang="es-AR" sz="2400" dirty="0">
                <a:solidFill>
                  <a:srgbClr val="666600"/>
                </a:solidFill>
                <a:latin typeface="Consolas" panose="020B0609020204030204" pitchFamily="49" charset="0"/>
              </a:rPr>
              <a:t>(</a:t>
            </a:r>
            <a:r>
              <a:rPr lang="es-AR" sz="2400" dirty="0" err="1">
                <a:solidFill>
                  <a:srgbClr val="000088"/>
                </a:solidFill>
                <a:latin typeface="Consolas" panose="020B0609020204030204" pitchFamily="49" charset="0"/>
              </a:rPr>
              <a:t>int</a:t>
            </a:r>
            <a:r>
              <a:rPr lang="es-AR" sz="2400" dirty="0">
                <a:solidFill>
                  <a:srgbClr val="000000"/>
                </a:solidFill>
                <a:latin typeface="Consolas" panose="020B0609020204030204" pitchFamily="49" charset="0"/>
              </a:rPr>
              <a:t> radio</a:t>
            </a:r>
            <a:r>
              <a:rPr lang="es-AR" sz="2400" dirty="0">
                <a:solidFill>
                  <a:srgbClr val="666600"/>
                </a:solidFill>
                <a:latin typeface="Consolas" panose="020B0609020204030204" pitchFamily="49" charset="0"/>
              </a:rPr>
              <a:t>){</a:t>
            </a:r>
            <a:endParaRPr lang="es-AR" sz="2400" dirty="0"/>
          </a:p>
          <a:p>
            <a:pPr marL="0" indent="0">
              <a:spcBef>
                <a:spcPts val="0"/>
              </a:spcBef>
              <a:buNone/>
            </a:pP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return</a:t>
            </a:r>
            <a:r>
              <a:rPr lang="es-AR" sz="2400" dirty="0">
                <a:solidFill>
                  <a:srgbClr val="000000"/>
                </a:solidFill>
                <a:latin typeface="Consolas" panose="020B0609020204030204" pitchFamily="49" charset="0"/>
              </a:rPr>
              <a:t> </a:t>
            </a:r>
            <a:r>
              <a:rPr lang="es-AR" sz="2400" dirty="0">
                <a:solidFill>
                  <a:srgbClr val="006666"/>
                </a:solidFill>
                <a:latin typeface="Consolas" panose="020B0609020204030204" pitchFamily="49" charset="0"/>
              </a:rPr>
              <a:t>2</a:t>
            </a:r>
            <a:r>
              <a:rPr lang="es-AR" sz="2400" dirty="0">
                <a:solidFill>
                  <a:srgbClr val="666600"/>
                </a:solidFill>
                <a:latin typeface="Consolas" panose="020B0609020204030204" pitchFamily="49" charset="0"/>
              </a:rPr>
              <a:t>*</a:t>
            </a:r>
            <a:r>
              <a:rPr lang="es-AR" sz="2400" dirty="0">
                <a:solidFill>
                  <a:srgbClr val="000000"/>
                </a:solidFill>
                <a:latin typeface="Consolas" panose="020B0609020204030204" pitchFamily="49" charset="0"/>
              </a:rPr>
              <a:t>PI</a:t>
            </a:r>
            <a:r>
              <a:rPr lang="es-AR" sz="2400" dirty="0">
                <a:solidFill>
                  <a:srgbClr val="666600"/>
                </a:solidFill>
                <a:latin typeface="Consolas" panose="020B0609020204030204" pitchFamily="49" charset="0"/>
              </a:rPr>
              <a:t>*</a:t>
            </a:r>
            <a:r>
              <a:rPr lang="es-AR" sz="2400" dirty="0">
                <a:solidFill>
                  <a:srgbClr val="000000"/>
                </a:solidFill>
                <a:latin typeface="Consolas" panose="020B0609020204030204" pitchFamily="49" charset="0"/>
              </a:rPr>
              <a:t>radio;</a:t>
            </a:r>
            <a:endParaRPr lang="es-AR" sz="2400" dirty="0"/>
          </a:p>
          <a:p>
            <a:pPr marL="0" indent="0">
              <a:spcBef>
                <a:spcPts val="0"/>
              </a:spcBef>
              <a:buNone/>
            </a:pPr>
            <a:r>
              <a:rPr lang="es-AR" sz="2400" dirty="0">
                <a:solidFill>
                  <a:srgbClr val="000000"/>
                </a:solidFill>
                <a:latin typeface="Consolas" panose="020B0609020204030204" pitchFamily="49" charset="0"/>
              </a:rPr>
              <a:t>	}</a:t>
            </a:r>
            <a:endParaRPr lang="es-AR" sz="2400" dirty="0"/>
          </a:p>
          <a:p>
            <a:pPr marL="0" indent="0">
              <a:buNone/>
            </a:pPr>
            <a:br>
              <a:rPr lang="es-AR" sz="2000" dirty="0"/>
            </a:br>
            <a:r>
              <a:rPr lang="es-AR" sz="2400" dirty="0" err="1">
                <a:solidFill>
                  <a:srgbClr val="FF0000"/>
                </a:solidFill>
                <a:latin typeface="Consolas" panose="020B0609020204030204" pitchFamily="49" charset="0"/>
              </a:rPr>
              <a:t>System.out.println</a:t>
            </a:r>
            <a:r>
              <a:rPr lang="es-AR" sz="2400" dirty="0">
                <a:solidFill>
                  <a:srgbClr val="FF0000"/>
                </a:solidFill>
                <a:latin typeface="Consolas" panose="020B0609020204030204" pitchFamily="49" charset="0"/>
              </a:rPr>
              <a:t>("El área es: " + </a:t>
            </a:r>
            <a:r>
              <a:rPr lang="es-AR" sz="2400" dirty="0" err="1">
                <a:solidFill>
                  <a:srgbClr val="FF0000"/>
                </a:solidFill>
                <a:latin typeface="Consolas" panose="020B0609020204030204" pitchFamily="49" charset="0"/>
              </a:rPr>
              <a:t>m.area</a:t>
            </a:r>
            <a:r>
              <a:rPr lang="es-AR" sz="2400" dirty="0">
                <a:solidFill>
                  <a:srgbClr val="FF0000"/>
                </a:solidFill>
                <a:latin typeface="Consolas" panose="020B0609020204030204" pitchFamily="49" charset="0"/>
              </a:rPr>
              <a:t>(20));</a:t>
            </a:r>
          </a:p>
          <a:p>
            <a:pPr marL="0" indent="0">
              <a:buNone/>
            </a:pPr>
            <a:r>
              <a:rPr lang="es-AR" sz="2400" dirty="0">
                <a:solidFill>
                  <a:srgbClr val="FF0000"/>
                </a:solidFill>
                <a:latin typeface="Consolas" panose="020B0609020204030204" pitchFamily="49" charset="0"/>
              </a:rPr>
              <a:t>El área es: 125.663994</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212</a:t>
            </a:fld>
            <a:endParaRPr lang="es-AR" dirty="0"/>
          </a:p>
        </p:txBody>
      </p:sp>
    </p:spTree>
    <p:extLst>
      <p:ext uri="{BB962C8B-B14F-4D97-AF65-F5344CB8AC3E}">
        <p14:creationId xmlns:p14="http://schemas.microsoft.com/office/powerpoint/2010/main" val="3902418678"/>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a:bodyPr>
          <a:lstStyle/>
          <a:p>
            <a:r>
              <a:rPr lang="es-AR" dirty="0"/>
              <a:t>Agregue una variable local en el método </a:t>
            </a:r>
            <a:r>
              <a:rPr lang="es-AR" dirty="0" err="1">
                <a:latin typeface="Consolas" panose="020B0609020204030204" pitchFamily="49" charset="0"/>
              </a:rPr>
              <a:t>area</a:t>
            </a:r>
            <a:r>
              <a:rPr lang="es-AR" dirty="0"/>
              <a:t> de tipo </a:t>
            </a:r>
            <a:r>
              <a:rPr lang="es-AR" dirty="0" err="1">
                <a:latin typeface="Consolas" panose="020B0609020204030204" pitchFamily="49" charset="0"/>
              </a:rPr>
              <a:t>float</a:t>
            </a:r>
            <a:r>
              <a:rPr lang="es-AR" dirty="0"/>
              <a:t> llamada </a:t>
            </a:r>
            <a:r>
              <a:rPr lang="es-AR" dirty="0">
                <a:latin typeface="Consolas" panose="020B0609020204030204" pitchFamily="49" charset="0"/>
              </a:rPr>
              <a:t>PI</a:t>
            </a:r>
            <a:r>
              <a:rPr lang="es-AR" dirty="0"/>
              <a:t> y no la inicialice. Use este valor para hacer el cálculo del área. ¿Qué imprime? ¿Por qué?</a:t>
            </a:r>
          </a:p>
          <a:p>
            <a:pPr marL="0" indent="0">
              <a:buNone/>
            </a:pPr>
            <a:endParaRPr lang="es-AR" dirty="0"/>
          </a:p>
          <a:p>
            <a:pPr marL="0" indent="0">
              <a:spcBef>
                <a:spcPts val="0"/>
              </a:spcBef>
              <a:buNone/>
            </a:pPr>
            <a:r>
              <a:rPr lang="es-AR" sz="2400" dirty="0">
                <a:solidFill>
                  <a:srgbClr val="000088"/>
                </a:solidFill>
                <a:latin typeface="Consolas" panose="020B0609020204030204" pitchFamily="49" charset="0"/>
              </a:rPr>
              <a:t>	</a:t>
            </a:r>
            <a:r>
              <a:rPr lang="es-AR" sz="2400" dirty="0" err="1">
                <a:solidFill>
                  <a:srgbClr val="000088"/>
                </a:solidFill>
                <a:latin typeface="Consolas" panose="020B0609020204030204" pitchFamily="49" charset="0"/>
              </a:rPr>
              <a:t>public</a:t>
            </a: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float</a:t>
            </a:r>
            <a:r>
              <a:rPr lang="es-AR" sz="2400" dirty="0">
                <a:solidFill>
                  <a:srgbClr val="000000"/>
                </a:solidFill>
                <a:latin typeface="Consolas" panose="020B0609020204030204" pitchFamily="49" charset="0"/>
              </a:rPr>
              <a:t> </a:t>
            </a:r>
            <a:r>
              <a:rPr lang="es-AR" sz="2400" dirty="0" err="1">
                <a:solidFill>
                  <a:srgbClr val="000000"/>
                </a:solidFill>
                <a:latin typeface="Consolas" panose="020B0609020204030204" pitchFamily="49" charset="0"/>
              </a:rPr>
              <a:t>area</a:t>
            </a:r>
            <a:r>
              <a:rPr lang="es-AR" sz="2400" dirty="0">
                <a:solidFill>
                  <a:srgbClr val="666600"/>
                </a:solidFill>
                <a:latin typeface="Consolas" panose="020B0609020204030204" pitchFamily="49" charset="0"/>
              </a:rPr>
              <a:t>(</a:t>
            </a:r>
            <a:r>
              <a:rPr lang="es-AR" sz="2400" dirty="0" err="1">
                <a:solidFill>
                  <a:srgbClr val="000088"/>
                </a:solidFill>
                <a:latin typeface="Consolas" panose="020B0609020204030204" pitchFamily="49" charset="0"/>
              </a:rPr>
              <a:t>int</a:t>
            </a:r>
            <a:r>
              <a:rPr lang="es-AR" sz="2400" dirty="0">
                <a:solidFill>
                  <a:srgbClr val="000000"/>
                </a:solidFill>
                <a:latin typeface="Consolas" panose="020B0609020204030204" pitchFamily="49" charset="0"/>
              </a:rPr>
              <a:t> radio</a:t>
            </a:r>
            <a:r>
              <a:rPr lang="es-AR" sz="2400" dirty="0">
                <a:solidFill>
                  <a:srgbClr val="666600"/>
                </a:solidFill>
                <a:latin typeface="Consolas" panose="020B0609020204030204" pitchFamily="49" charset="0"/>
              </a:rPr>
              <a:t>){</a:t>
            </a:r>
            <a:endParaRPr lang="es-AR" sz="2400" dirty="0"/>
          </a:p>
          <a:p>
            <a:pPr marL="0" indent="0">
              <a:spcBef>
                <a:spcPts val="0"/>
              </a:spcBef>
              <a:buNone/>
            </a:pPr>
            <a:r>
              <a:rPr lang="es-AR" sz="2400" dirty="0">
                <a:solidFill>
                  <a:srgbClr val="000088"/>
                </a:solidFill>
                <a:latin typeface="Consolas" panose="020B0609020204030204" pitchFamily="49" charset="0"/>
              </a:rPr>
              <a:t>	  </a:t>
            </a:r>
            <a:r>
              <a:rPr lang="es-AR" sz="2400" dirty="0" err="1">
                <a:solidFill>
                  <a:srgbClr val="000088"/>
                </a:solidFill>
                <a:latin typeface="Consolas" panose="020B0609020204030204" pitchFamily="49" charset="0"/>
              </a:rPr>
              <a:t>float</a:t>
            </a:r>
            <a:r>
              <a:rPr lang="es-AR" sz="2400" dirty="0">
                <a:solidFill>
                  <a:srgbClr val="000000"/>
                </a:solidFill>
                <a:latin typeface="Consolas" panose="020B0609020204030204" pitchFamily="49" charset="0"/>
              </a:rPr>
              <a:t> PI;</a:t>
            </a:r>
            <a:endParaRPr lang="es-AR" sz="2400" dirty="0"/>
          </a:p>
          <a:p>
            <a:pPr marL="0" indent="0">
              <a:spcBef>
                <a:spcPts val="0"/>
              </a:spcBef>
              <a:buNone/>
            </a:pP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return</a:t>
            </a:r>
            <a:r>
              <a:rPr lang="es-AR" sz="2400" dirty="0">
                <a:solidFill>
                  <a:srgbClr val="000000"/>
                </a:solidFill>
                <a:latin typeface="Consolas" panose="020B0609020204030204" pitchFamily="49" charset="0"/>
              </a:rPr>
              <a:t> </a:t>
            </a:r>
            <a:r>
              <a:rPr lang="es-AR" sz="2400" dirty="0">
                <a:solidFill>
                  <a:srgbClr val="006666"/>
                </a:solidFill>
                <a:latin typeface="Consolas" panose="020B0609020204030204" pitchFamily="49" charset="0"/>
              </a:rPr>
              <a:t>2</a:t>
            </a:r>
            <a:r>
              <a:rPr lang="es-AR" sz="2400" dirty="0">
                <a:solidFill>
                  <a:srgbClr val="666600"/>
                </a:solidFill>
                <a:latin typeface="Consolas" panose="020B0609020204030204" pitchFamily="49" charset="0"/>
              </a:rPr>
              <a:t>*</a:t>
            </a:r>
            <a:r>
              <a:rPr lang="es-AR" sz="2400" dirty="0">
                <a:solidFill>
                  <a:srgbClr val="000000"/>
                </a:solidFill>
                <a:latin typeface="Consolas" panose="020B0609020204030204" pitchFamily="49" charset="0"/>
              </a:rPr>
              <a:t>PI</a:t>
            </a:r>
            <a:r>
              <a:rPr lang="es-AR" sz="2400" dirty="0">
                <a:solidFill>
                  <a:srgbClr val="666600"/>
                </a:solidFill>
                <a:latin typeface="Consolas" panose="020B0609020204030204" pitchFamily="49" charset="0"/>
              </a:rPr>
              <a:t>*</a:t>
            </a:r>
            <a:r>
              <a:rPr lang="es-AR" sz="2400" dirty="0">
                <a:solidFill>
                  <a:srgbClr val="000000"/>
                </a:solidFill>
                <a:latin typeface="Consolas" panose="020B0609020204030204" pitchFamily="49" charset="0"/>
              </a:rPr>
              <a:t>radio;</a:t>
            </a:r>
            <a:endParaRPr lang="es-AR" sz="2400" dirty="0"/>
          </a:p>
          <a:p>
            <a:pPr marL="0" indent="0">
              <a:spcBef>
                <a:spcPts val="0"/>
              </a:spcBef>
              <a:buNone/>
            </a:pPr>
            <a:r>
              <a:rPr lang="es-AR" sz="2400" dirty="0">
                <a:solidFill>
                  <a:srgbClr val="000000"/>
                </a:solidFill>
                <a:latin typeface="Consolas" panose="020B0609020204030204" pitchFamily="49" charset="0"/>
              </a:rPr>
              <a:t>	}</a:t>
            </a:r>
            <a:endParaRPr lang="es-AR" sz="2400" dirty="0"/>
          </a:p>
          <a:p>
            <a:pPr marL="0" indent="0">
              <a:buNone/>
            </a:pPr>
            <a:br>
              <a:rPr lang="es-AR" dirty="0"/>
            </a:br>
            <a:r>
              <a:rPr lang="es-AR" sz="2400" dirty="0">
                <a:solidFill>
                  <a:srgbClr val="FF0000"/>
                </a:solidFill>
              </a:rPr>
              <a:t>Si la variable local PI no se encuentra inicializada, ocurrirá un error con lo que el código no podrá ser ejecutado.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213</a:t>
            </a:fld>
            <a:endParaRPr lang="es-AR" dirty="0"/>
          </a:p>
        </p:txBody>
      </p:sp>
    </p:spTree>
    <p:extLst>
      <p:ext uri="{BB962C8B-B14F-4D97-AF65-F5344CB8AC3E}">
        <p14:creationId xmlns:p14="http://schemas.microsoft.com/office/powerpoint/2010/main" val="536383520"/>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a:t>
            </a:r>
            <a:r>
              <a:rPr lang="es-AR" b="1" dirty="0">
                <a:latin typeface="Consolas" panose="020B0609020204030204" pitchFamily="49" charset="0"/>
              </a:rPr>
              <a:t>this</a:t>
            </a:r>
          </a:p>
        </p:txBody>
      </p:sp>
      <p:sp>
        <p:nvSpPr>
          <p:cNvPr id="3" name="Marcador de contenido 2"/>
          <p:cNvSpPr>
            <a:spLocks noGrp="1"/>
          </p:cNvSpPr>
          <p:nvPr>
            <p:ph idx="1"/>
          </p:nvPr>
        </p:nvSpPr>
        <p:spPr>
          <a:xfrm>
            <a:off x="0" y="2160000"/>
            <a:ext cx="9143968" cy="4351338"/>
          </a:xfrm>
        </p:spPr>
        <p:txBody>
          <a:bodyPr>
            <a:normAutofit fontScale="55000" lnSpcReduction="20000"/>
          </a:bodyPr>
          <a:lstStyle/>
          <a:p>
            <a:r>
              <a:rPr lang="es-AR" sz="4000" dirty="0"/>
              <a:t>Agregue una variable local en el método </a:t>
            </a:r>
            <a:r>
              <a:rPr lang="es-AR" sz="4000" dirty="0" err="1">
                <a:latin typeface="Consolas" panose="020B0609020204030204" pitchFamily="49" charset="0"/>
              </a:rPr>
              <a:t>area</a:t>
            </a:r>
            <a:r>
              <a:rPr lang="es-AR" sz="4000" dirty="0"/>
              <a:t> de tipo </a:t>
            </a:r>
            <a:r>
              <a:rPr lang="es-AR" sz="4000" dirty="0" err="1">
                <a:latin typeface="Consolas" panose="020B0609020204030204" pitchFamily="49" charset="0"/>
              </a:rPr>
              <a:t>float</a:t>
            </a:r>
            <a:r>
              <a:rPr lang="es-AR" sz="4000" dirty="0"/>
              <a:t> llamada </a:t>
            </a:r>
            <a:r>
              <a:rPr lang="es-AR" sz="4000" dirty="0">
                <a:latin typeface="Consolas" panose="020B0609020204030204" pitchFamily="49" charset="0"/>
              </a:rPr>
              <a:t>PI</a:t>
            </a:r>
            <a:r>
              <a:rPr lang="es-AR" sz="4000" dirty="0"/>
              <a:t> y no la inicialice. Use este valor para hacer el cálculo del área. ¿Qué imprime? ¿Por qué?</a:t>
            </a:r>
          </a:p>
          <a:p>
            <a:endParaRPr lang="es-AR" sz="1500" dirty="0"/>
          </a:p>
          <a:p>
            <a:pPr marL="0" indent="0">
              <a:buNone/>
            </a:pPr>
            <a:r>
              <a:rPr lang="es-AR" sz="3800" dirty="0">
                <a:solidFill>
                  <a:srgbClr val="FF0000"/>
                </a:solidFill>
              </a:rPr>
              <a:t>Supóngase el siguiente código ahora:</a:t>
            </a:r>
          </a:p>
          <a:p>
            <a:pPr marL="0" indent="0">
              <a:spcBef>
                <a:spcPts val="0"/>
              </a:spcBef>
              <a:buNone/>
            </a:pPr>
            <a:endParaRPr lang="es-AR" sz="3800" dirty="0">
              <a:solidFill>
                <a:srgbClr val="000088"/>
              </a:solidFill>
              <a:latin typeface="Consolas" panose="020B0609020204030204" pitchFamily="49" charset="0"/>
            </a:endParaRPr>
          </a:p>
          <a:p>
            <a:pPr marL="0" indent="0">
              <a:spcBef>
                <a:spcPts val="0"/>
              </a:spcBef>
              <a:buNone/>
            </a:pPr>
            <a:r>
              <a:rPr lang="es-AR" sz="3800" dirty="0">
                <a:solidFill>
                  <a:srgbClr val="000088"/>
                </a:solidFill>
                <a:latin typeface="Consolas" panose="020B0609020204030204" pitchFamily="49" charset="0"/>
              </a:rPr>
              <a:t>	</a:t>
            </a:r>
            <a:r>
              <a:rPr lang="es-AR" sz="3800" dirty="0" err="1">
                <a:solidFill>
                  <a:srgbClr val="000088"/>
                </a:solidFill>
                <a:latin typeface="Consolas" panose="020B0609020204030204" pitchFamily="49" charset="0"/>
              </a:rPr>
              <a:t>public</a:t>
            </a:r>
            <a:r>
              <a:rPr lang="es-AR" sz="3800" dirty="0">
                <a:solidFill>
                  <a:srgbClr val="000000"/>
                </a:solidFill>
                <a:latin typeface="Consolas" panose="020B0609020204030204" pitchFamily="49" charset="0"/>
              </a:rPr>
              <a:t> </a:t>
            </a:r>
            <a:r>
              <a:rPr lang="es-AR" sz="3800" dirty="0" err="1">
                <a:solidFill>
                  <a:srgbClr val="000088"/>
                </a:solidFill>
                <a:latin typeface="Consolas" panose="020B0609020204030204" pitchFamily="49" charset="0"/>
              </a:rPr>
              <a:t>float</a:t>
            </a:r>
            <a:r>
              <a:rPr lang="es-AR" sz="3800" dirty="0">
                <a:solidFill>
                  <a:srgbClr val="000000"/>
                </a:solidFill>
                <a:latin typeface="Consolas" panose="020B0609020204030204" pitchFamily="49" charset="0"/>
              </a:rPr>
              <a:t> </a:t>
            </a:r>
            <a:r>
              <a:rPr lang="es-AR" sz="3800" dirty="0" err="1">
                <a:solidFill>
                  <a:srgbClr val="000000"/>
                </a:solidFill>
                <a:latin typeface="Consolas" panose="020B0609020204030204" pitchFamily="49" charset="0"/>
              </a:rPr>
              <a:t>area</a:t>
            </a:r>
            <a:r>
              <a:rPr lang="es-AR" sz="3800" dirty="0">
                <a:solidFill>
                  <a:srgbClr val="666600"/>
                </a:solidFill>
                <a:latin typeface="Consolas" panose="020B0609020204030204" pitchFamily="49" charset="0"/>
              </a:rPr>
              <a:t>(</a:t>
            </a:r>
            <a:r>
              <a:rPr lang="es-AR" sz="3800" dirty="0" err="1">
                <a:solidFill>
                  <a:srgbClr val="000088"/>
                </a:solidFill>
                <a:latin typeface="Consolas" panose="020B0609020204030204" pitchFamily="49" charset="0"/>
              </a:rPr>
              <a:t>int</a:t>
            </a:r>
            <a:r>
              <a:rPr lang="es-AR" sz="3800" dirty="0">
                <a:solidFill>
                  <a:srgbClr val="000000"/>
                </a:solidFill>
                <a:latin typeface="Consolas" panose="020B0609020204030204" pitchFamily="49" charset="0"/>
              </a:rPr>
              <a:t> radio</a:t>
            </a:r>
            <a:r>
              <a:rPr lang="es-AR" sz="3800" dirty="0">
                <a:solidFill>
                  <a:srgbClr val="666600"/>
                </a:solidFill>
                <a:latin typeface="Consolas" panose="020B0609020204030204" pitchFamily="49" charset="0"/>
              </a:rPr>
              <a:t>){</a:t>
            </a:r>
            <a:endParaRPr lang="es-AR" sz="3800" dirty="0"/>
          </a:p>
          <a:p>
            <a:pPr marL="0" indent="0">
              <a:spcBef>
                <a:spcPts val="0"/>
              </a:spcBef>
              <a:buNone/>
            </a:pPr>
            <a:r>
              <a:rPr lang="es-AR" sz="3800" dirty="0">
                <a:solidFill>
                  <a:srgbClr val="000000"/>
                </a:solidFill>
                <a:latin typeface="Consolas" panose="020B0609020204030204" pitchFamily="49" charset="0"/>
              </a:rPr>
              <a:t>	 </a:t>
            </a:r>
            <a:r>
              <a:rPr lang="es-AR" sz="3800" dirty="0" err="1">
                <a:solidFill>
                  <a:srgbClr val="000088"/>
                </a:solidFill>
                <a:latin typeface="Consolas" panose="020B0609020204030204" pitchFamily="49" charset="0"/>
              </a:rPr>
              <a:t>float</a:t>
            </a:r>
            <a:r>
              <a:rPr lang="es-AR" sz="3800" dirty="0">
                <a:solidFill>
                  <a:srgbClr val="000000"/>
                </a:solidFill>
                <a:latin typeface="Consolas" panose="020B0609020204030204" pitchFamily="49" charset="0"/>
              </a:rPr>
              <a:t> PI </a:t>
            </a:r>
            <a:r>
              <a:rPr lang="es-AR" sz="3800" dirty="0">
                <a:solidFill>
                  <a:srgbClr val="666600"/>
                </a:solidFill>
                <a:latin typeface="Consolas" panose="020B0609020204030204" pitchFamily="49" charset="0"/>
              </a:rPr>
              <a:t>=</a:t>
            </a:r>
            <a:r>
              <a:rPr lang="es-AR" sz="3800" dirty="0">
                <a:solidFill>
                  <a:srgbClr val="000000"/>
                </a:solidFill>
                <a:latin typeface="Consolas" panose="020B0609020204030204" pitchFamily="49" charset="0"/>
              </a:rPr>
              <a:t> </a:t>
            </a:r>
            <a:r>
              <a:rPr lang="es-AR" sz="3800" dirty="0">
                <a:solidFill>
                  <a:srgbClr val="006666"/>
                </a:solidFill>
                <a:latin typeface="Consolas" panose="020B0609020204030204" pitchFamily="49" charset="0"/>
              </a:rPr>
              <a:t>1;</a:t>
            </a:r>
            <a:endParaRPr lang="es-AR" sz="3800" dirty="0"/>
          </a:p>
          <a:p>
            <a:pPr marL="0" indent="0">
              <a:spcBef>
                <a:spcPts val="0"/>
              </a:spcBef>
              <a:buNone/>
            </a:pPr>
            <a:r>
              <a:rPr lang="es-AR" sz="3800" dirty="0">
                <a:solidFill>
                  <a:srgbClr val="000000"/>
                </a:solidFill>
                <a:latin typeface="Consolas" panose="020B0609020204030204" pitchFamily="49" charset="0"/>
              </a:rPr>
              <a:t>	 </a:t>
            </a:r>
            <a:r>
              <a:rPr lang="es-AR" sz="3800" dirty="0" err="1">
                <a:solidFill>
                  <a:srgbClr val="000088"/>
                </a:solidFill>
                <a:latin typeface="Consolas" panose="020B0609020204030204" pitchFamily="49" charset="0"/>
              </a:rPr>
              <a:t>return</a:t>
            </a:r>
            <a:r>
              <a:rPr lang="es-AR" sz="3800" dirty="0">
                <a:solidFill>
                  <a:srgbClr val="000000"/>
                </a:solidFill>
                <a:latin typeface="Consolas" panose="020B0609020204030204" pitchFamily="49" charset="0"/>
              </a:rPr>
              <a:t> </a:t>
            </a:r>
            <a:r>
              <a:rPr lang="es-AR" sz="3800" dirty="0">
                <a:solidFill>
                  <a:srgbClr val="006666"/>
                </a:solidFill>
                <a:latin typeface="Consolas" panose="020B0609020204030204" pitchFamily="49" charset="0"/>
              </a:rPr>
              <a:t>2</a:t>
            </a:r>
            <a:r>
              <a:rPr lang="es-AR" sz="3800" dirty="0">
                <a:solidFill>
                  <a:srgbClr val="666600"/>
                </a:solidFill>
                <a:latin typeface="Consolas" panose="020B0609020204030204" pitchFamily="49" charset="0"/>
              </a:rPr>
              <a:t>*</a:t>
            </a:r>
            <a:r>
              <a:rPr lang="es-AR" sz="3800" dirty="0">
                <a:solidFill>
                  <a:srgbClr val="000000"/>
                </a:solidFill>
                <a:latin typeface="Consolas" panose="020B0609020204030204" pitchFamily="49" charset="0"/>
              </a:rPr>
              <a:t>PI</a:t>
            </a:r>
            <a:r>
              <a:rPr lang="es-AR" sz="3800" dirty="0">
                <a:solidFill>
                  <a:srgbClr val="666600"/>
                </a:solidFill>
                <a:latin typeface="Consolas" panose="020B0609020204030204" pitchFamily="49" charset="0"/>
              </a:rPr>
              <a:t>*</a:t>
            </a:r>
            <a:r>
              <a:rPr lang="es-AR" sz="3800" dirty="0">
                <a:solidFill>
                  <a:srgbClr val="000000"/>
                </a:solidFill>
                <a:latin typeface="Consolas" panose="020B0609020204030204" pitchFamily="49" charset="0"/>
              </a:rPr>
              <a:t>radio;</a:t>
            </a:r>
            <a:endParaRPr lang="es-AR" sz="3800" dirty="0"/>
          </a:p>
          <a:p>
            <a:pPr marL="0" indent="0">
              <a:spcBef>
                <a:spcPts val="0"/>
              </a:spcBef>
              <a:buNone/>
            </a:pPr>
            <a:r>
              <a:rPr lang="es-AR" sz="3800" dirty="0">
                <a:solidFill>
                  <a:srgbClr val="000000"/>
                </a:solidFill>
                <a:latin typeface="Consolas" panose="020B0609020204030204" pitchFamily="49" charset="0"/>
              </a:rPr>
              <a:t>	}</a:t>
            </a:r>
            <a:endParaRPr lang="es-AR" sz="3800" dirty="0"/>
          </a:p>
          <a:p>
            <a:pPr marL="0" indent="0">
              <a:buNone/>
            </a:pPr>
            <a:endParaRPr lang="es-AR" sz="3800" dirty="0">
              <a:solidFill>
                <a:srgbClr val="FF0000"/>
              </a:solidFill>
              <a:latin typeface="Consolas" panose="020B0609020204030204" pitchFamily="49" charset="0"/>
            </a:endParaRPr>
          </a:p>
          <a:p>
            <a:pPr marL="0" indent="0">
              <a:buNone/>
            </a:pPr>
            <a:r>
              <a:rPr lang="es-AR" sz="3800" dirty="0" err="1">
                <a:solidFill>
                  <a:srgbClr val="FF0000"/>
                </a:solidFill>
                <a:latin typeface="Consolas" panose="020B0609020204030204" pitchFamily="49" charset="0"/>
              </a:rPr>
              <a:t>System.out.println</a:t>
            </a:r>
            <a:r>
              <a:rPr lang="es-AR" sz="3800" dirty="0">
                <a:solidFill>
                  <a:srgbClr val="FF0000"/>
                </a:solidFill>
                <a:latin typeface="Consolas" panose="020B0609020204030204" pitchFamily="49" charset="0"/>
              </a:rPr>
              <a:t>("El área es: " + </a:t>
            </a:r>
            <a:r>
              <a:rPr lang="es-AR" sz="3800" dirty="0" err="1">
                <a:solidFill>
                  <a:srgbClr val="FF0000"/>
                </a:solidFill>
                <a:latin typeface="Consolas" panose="020B0609020204030204" pitchFamily="49" charset="0"/>
              </a:rPr>
              <a:t>m.area</a:t>
            </a:r>
            <a:r>
              <a:rPr lang="es-AR" sz="3800" dirty="0">
                <a:solidFill>
                  <a:srgbClr val="FF0000"/>
                </a:solidFill>
                <a:latin typeface="Consolas" panose="020B0609020204030204" pitchFamily="49" charset="0"/>
              </a:rPr>
              <a:t>(20));</a:t>
            </a:r>
          </a:p>
          <a:p>
            <a:pPr marL="0" indent="0">
              <a:buNone/>
            </a:pPr>
            <a:r>
              <a:rPr lang="es-AR" sz="3800" dirty="0">
                <a:solidFill>
                  <a:srgbClr val="FF0000"/>
                </a:solidFill>
                <a:latin typeface="Consolas" panose="020B0609020204030204" pitchFamily="49" charset="0"/>
              </a:rPr>
              <a:t>El área es: 40.0</a:t>
            </a:r>
          </a:p>
          <a:p>
            <a:pPr marL="0" indent="0">
              <a:buNone/>
            </a:pPr>
            <a:r>
              <a:rPr lang="es-AR" sz="3800" dirty="0">
                <a:solidFill>
                  <a:srgbClr val="FF0000"/>
                </a:solidFill>
              </a:rPr>
              <a:t>¿Qué pasó? Al tener la variable local el mismo nombre que el atributo y no utilizarse </a:t>
            </a:r>
            <a:r>
              <a:rPr lang="es-AR" sz="3800" dirty="0" err="1">
                <a:solidFill>
                  <a:srgbClr val="FF0000"/>
                </a:solidFill>
              </a:rPr>
              <a:t>this.PI</a:t>
            </a:r>
            <a:r>
              <a:rPr lang="es-AR" sz="3800" dirty="0">
                <a:solidFill>
                  <a:srgbClr val="FF0000"/>
                </a:solidFill>
              </a:rPr>
              <a:t>, el valor de PI que se está utilizando para el </a:t>
            </a:r>
            <a:r>
              <a:rPr lang="es-AR" sz="3800" dirty="0" err="1">
                <a:solidFill>
                  <a:srgbClr val="FF0000"/>
                </a:solidFill>
              </a:rPr>
              <a:t>cáculo</a:t>
            </a:r>
            <a:r>
              <a:rPr lang="es-AR" sz="3800" dirty="0">
                <a:solidFill>
                  <a:srgbClr val="FF0000"/>
                </a:solidFill>
              </a:rPr>
              <a:t> es el de la variable local, es decir, 1.</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214</a:t>
            </a:fld>
            <a:endParaRPr lang="es-AR" dirty="0"/>
          </a:p>
        </p:txBody>
      </p:sp>
    </p:spTree>
    <p:extLst>
      <p:ext uri="{BB962C8B-B14F-4D97-AF65-F5344CB8AC3E}">
        <p14:creationId xmlns:p14="http://schemas.microsoft.com/office/powerpoint/2010/main" val="2264164072"/>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215</a:t>
            </a:fld>
            <a:endParaRPr lang="es-AR" dirty="0"/>
          </a:p>
        </p:txBody>
      </p:sp>
      <p:pic>
        <p:nvPicPr>
          <p:cNvPr id="4097" name="Picture 26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4070" y="2663768"/>
            <a:ext cx="4495830" cy="3692628"/>
          </a:xfrm>
          <a:prstGeom prst="rect">
            <a:avLst/>
          </a:prstGeom>
          <a:noFill/>
          <a:extLst>
            <a:ext uri="{909E8E84-426E-40DD-AFC4-6F175D3DCCD1}">
              <a14:hiddenFill xmlns:a14="http://schemas.microsoft.com/office/drawing/2010/main">
                <a:solidFill>
                  <a:srgbClr val="FFFFFF"/>
                </a:solidFill>
              </a14:hiddenFill>
            </a:ext>
          </a:extLst>
        </p:spPr>
      </p:pic>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2362686659"/>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216</a:t>
            </a:fld>
            <a:endParaRPr lang="es-AR" dirty="0"/>
          </a:p>
        </p:txBody>
      </p:sp>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
        <p:nvSpPr>
          <p:cNvPr id="9" name="Rectángulo 8"/>
          <p:cNvSpPr/>
          <p:nvPr/>
        </p:nvSpPr>
        <p:spPr>
          <a:xfrm>
            <a:off x="1" y="2174219"/>
            <a:ext cx="9144001" cy="4401205"/>
          </a:xfrm>
          <a:prstGeom prst="rect">
            <a:avLst/>
          </a:prstGeom>
        </p:spPr>
        <p:txBody>
          <a:bodyPr wrap="square">
            <a:spAutoFit/>
          </a:bodyPr>
          <a:lstStyle/>
          <a:p>
            <a:r>
              <a:rPr lang="es-AR" sz="2000" dirty="0">
                <a:latin typeface="Arial" panose="020B0604020202020204" pitchFamily="34" charset="0"/>
                <a:cs typeface="Arial" panose="020B0604020202020204" pitchFamily="34" charset="0"/>
              </a:rPr>
              <a:t> </a:t>
            </a:r>
            <a:r>
              <a:rPr lang="es-AR" sz="2000" b="1" dirty="0">
                <a:latin typeface="Arial" panose="020B0604020202020204" pitchFamily="34" charset="0"/>
                <a:cs typeface="Arial" panose="020B0604020202020204" pitchFamily="34" charset="0"/>
              </a:rPr>
              <a:t>Horizontales  </a:t>
            </a:r>
          </a:p>
          <a:p>
            <a:r>
              <a:rPr lang="es-AR" sz="2000" dirty="0">
                <a:latin typeface="Arial" panose="020B0604020202020204" pitchFamily="34" charset="0"/>
                <a:cs typeface="Arial" panose="020B0604020202020204" pitchFamily="34" charset="0"/>
              </a:rPr>
              <a:t>                                                         </a:t>
            </a:r>
          </a:p>
          <a:p>
            <a:r>
              <a:rPr lang="es-AR" sz="2000" dirty="0">
                <a:latin typeface="Arial" panose="020B0604020202020204" pitchFamily="34" charset="0"/>
                <a:cs typeface="Arial" panose="020B0604020202020204" pitchFamily="34" charset="0"/>
              </a:rPr>
              <a:t>4. Mecanismo usado en diseños orientados a objetos para expresar similitudes entre objetos.  </a:t>
            </a:r>
            <a:r>
              <a:rPr lang="es-AR" sz="2000" b="1" dirty="0">
                <a:solidFill>
                  <a:srgbClr val="FF0000"/>
                </a:solidFill>
                <a:latin typeface="Arial" panose="020B0604020202020204" pitchFamily="34" charset="0"/>
                <a:cs typeface="Arial" panose="020B0604020202020204" pitchFamily="34" charset="0"/>
              </a:rPr>
              <a:t>HERENCIA</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5. Nombre genérico dado a los métodos que recuperan los valores de los atributos de una clase. </a:t>
            </a:r>
            <a:r>
              <a:rPr lang="es-AR" sz="2000" b="1" dirty="0">
                <a:solidFill>
                  <a:srgbClr val="FF0000"/>
                </a:solidFill>
                <a:latin typeface="Arial" panose="020B0604020202020204" pitchFamily="34" charset="0"/>
                <a:cs typeface="Arial" panose="020B0604020202020204" pitchFamily="34" charset="0"/>
              </a:rPr>
              <a:t>GETTER</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6. Comportamiento de un objeto. </a:t>
            </a:r>
            <a:r>
              <a:rPr lang="es-AR" sz="2000" b="1" dirty="0">
                <a:solidFill>
                  <a:srgbClr val="FF0000"/>
                </a:solidFill>
                <a:latin typeface="Arial" panose="020B0604020202020204" pitchFamily="34" charset="0"/>
                <a:cs typeface="Arial" panose="020B0604020202020204" pitchFamily="34" charset="0"/>
              </a:rPr>
              <a:t>METODO</a:t>
            </a:r>
            <a:r>
              <a:rPr lang="es-AR" sz="2000" dirty="0">
                <a:latin typeface="Arial" panose="020B0604020202020204" pitchFamily="34" charset="0"/>
                <a:cs typeface="Arial" panose="020B0604020202020204" pitchFamily="34" charset="0"/>
              </a:rPr>
              <a:t>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7. Palabra clave usada para referenciar a la instancia actual. </a:t>
            </a:r>
            <a:r>
              <a:rPr lang="es-AR" sz="2000" b="1" dirty="0">
                <a:solidFill>
                  <a:srgbClr val="FF0000"/>
                </a:solidFill>
                <a:latin typeface="Arial" panose="020B0604020202020204" pitchFamily="34" charset="0"/>
                <a:cs typeface="Arial" panose="020B0604020202020204" pitchFamily="34" charset="0"/>
              </a:rPr>
              <a:t>THIS</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8. Conjunto de métodos a los que responden los objetos de una clase. </a:t>
            </a:r>
            <a:r>
              <a:rPr lang="es-AR" sz="2000" b="1" dirty="0">
                <a:solidFill>
                  <a:srgbClr val="FF0000"/>
                </a:solidFill>
                <a:latin typeface="Arial" panose="020B0604020202020204" pitchFamily="34" charset="0"/>
                <a:cs typeface="Arial" panose="020B0604020202020204" pitchFamily="34" charset="0"/>
              </a:rPr>
              <a:t>COMPORTAMIENTO</a:t>
            </a:r>
          </a:p>
        </p:txBody>
      </p:sp>
    </p:spTree>
    <p:extLst>
      <p:ext uri="{BB962C8B-B14F-4D97-AF65-F5344CB8AC3E}">
        <p14:creationId xmlns:p14="http://schemas.microsoft.com/office/powerpoint/2010/main" val="3208555526"/>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Crucigrama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217</a:t>
            </a:fld>
            <a:endParaRPr lang="es-AR" dirty="0"/>
          </a:p>
        </p:txBody>
      </p:sp>
      <p:sp>
        <p:nvSpPr>
          <p:cNvPr id="10" name="CuadroTexto 9"/>
          <p:cNvSpPr txBox="1"/>
          <p:nvPr/>
        </p:nvSpPr>
        <p:spPr>
          <a:xfrm>
            <a:off x="1" y="2044972"/>
            <a:ext cx="9143968" cy="400110"/>
          </a:xfrm>
          <a:prstGeom prst="rect">
            <a:avLst/>
          </a:prstGeom>
          <a:noFill/>
        </p:spPr>
        <p:txBody>
          <a:bodyPr wrap="square" rtlCol="0">
            <a:spAutoFit/>
          </a:bodyPr>
          <a:lstStyle/>
          <a:p>
            <a:pPr algn="ctr"/>
            <a:r>
              <a:rPr lang="es-AR" altLang="en-US" sz="2000" dirty="0">
                <a:latin typeface="Arial" panose="020B0604020202020204" pitchFamily="34" charset="0"/>
                <a:ea typeface="Calibri" panose="020F0502020204030204" pitchFamily="34" charset="0"/>
                <a:cs typeface="Arial" panose="020B0604020202020204" pitchFamily="34" charset="0"/>
              </a:rPr>
              <a:t>Complete el siguiente crucigrama</a:t>
            </a:r>
            <a:endParaRPr lang="es-AR" altLang="en-US" sz="1200" dirty="0">
              <a:latin typeface="Consolas" panose="020B0609020204030204" pitchFamily="49" charset="0"/>
              <a:cs typeface="Arial" panose="020B0604020202020204" pitchFamily="34" charset="0"/>
            </a:endParaRPr>
          </a:p>
        </p:txBody>
      </p:sp>
      <p:sp>
        <p:nvSpPr>
          <p:cNvPr id="8" name="Rectángulo 7"/>
          <p:cNvSpPr/>
          <p:nvPr/>
        </p:nvSpPr>
        <p:spPr>
          <a:xfrm>
            <a:off x="-33" y="2978814"/>
            <a:ext cx="9144001" cy="2862322"/>
          </a:xfrm>
          <a:prstGeom prst="rect">
            <a:avLst/>
          </a:prstGeom>
        </p:spPr>
        <p:txBody>
          <a:bodyPr wrap="square">
            <a:spAutoFit/>
          </a:bodyPr>
          <a:lstStyle/>
          <a:p>
            <a:r>
              <a:rPr lang="es-AR" sz="2000" b="1" dirty="0">
                <a:latin typeface="Arial" panose="020B0604020202020204" pitchFamily="34" charset="0"/>
                <a:cs typeface="Arial" panose="020B0604020202020204" pitchFamily="34" charset="0"/>
              </a:rPr>
              <a:t>Verticales </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1. Nombre genérico dado a los métodos usados para </a:t>
            </a:r>
            <a:r>
              <a:rPr lang="es-AR" sz="2000" dirty="0" err="1">
                <a:latin typeface="Arial" panose="020B0604020202020204" pitchFamily="34" charset="0"/>
                <a:cs typeface="Arial" panose="020B0604020202020204" pitchFamily="34" charset="0"/>
              </a:rPr>
              <a:t>setear</a:t>
            </a:r>
            <a:r>
              <a:rPr lang="es-AR" sz="2000" dirty="0">
                <a:latin typeface="Arial" panose="020B0604020202020204" pitchFamily="34" charset="0"/>
                <a:cs typeface="Arial" panose="020B0604020202020204" pitchFamily="34" charset="0"/>
              </a:rPr>
              <a:t> valores en los atributos de una clase. </a:t>
            </a:r>
            <a:r>
              <a:rPr lang="es-AR" sz="2000" b="1" dirty="0">
                <a:solidFill>
                  <a:srgbClr val="FF0000"/>
                </a:solidFill>
                <a:latin typeface="Arial" panose="020B0604020202020204" pitchFamily="34" charset="0"/>
                <a:cs typeface="Arial" panose="020B0604020202020204" pitchFamily="34" charset="0"/>
              </a:rPr>
              <a:t>SETTER</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2. Miembros de una clase que mantienen los valores de los objetos de la misma.  </a:t>
            </a:r>
            <a:r>
              <a:rPr lang="es-AR" sz="2000" b="1" dirty="0">
                <a:solidFill>
                  <a:srgbClr val="FF0000"/>
                </a:solidFill>
                <a:latin typeface="Arial" panose="020B0604020202020204" pitchFamily="34" charset="0"/>
                <a:cs typeface="Arial" panose="020B0604020202020204" pitchFamily="34" charset="0"/>
              </a:rPr>
              <a:t>ATRIBUTOS</a:t>
            </a: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3. Datos de un objeto. </a:t>
            </a:r>
            <a:r>
              <a:rPr lang="es-AR" sz="2000" b="1" dirty="0">
                <a:solidFill>
                  <a:srgbClr val="FF0000"/>
                </a:solidFill>
                <a:latin typeface="Arial" panose="020B0604020202020204" pitchFamily="34" charset="0"/>
                <a:cs typeface="Arial" panose="020B0604020202020204" pitchFamily="34" charset="0"/>
              </a:rPr>
              <a:t>ESTADO</a:t>
            </a:r>
          </a:p>
        </p:txBody>
      </p:sp>
    </p:spTree>
    <p:extLst>
      <p:ext uri="{BB962C8B-B14F-4D97-AF65-F5344CB8AC3E}">
        <p14:creationId xmlns:p14="http://schemas.microsoft.com/office/powerpoint/2010/main" val="4183808847"/>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218</a:t>
            </a:fld>
            <a:endParaRPr lang="es-AR" dirty="0"/>
          </a:p>
        </p:txBody>
      </p:sp>
      <p:sp>
        <p:nvSpPr>
          <p:cNvPr id="7" name="Rectángulo 6"/>
          <p:cNvSpPr/>
          <p:nvPr/>
        </p:nvSpPr>
        <p:spPr>
          <a:xfrm>
            <a:off x="-1" y="2416054"/>
            <a:ext cx="6027613" cy="3877985"/>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A");</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B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B");</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C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B{</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 de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3" name="Rectángulo 12"/>
          <p:cNvSpPr/>
          <p:nvPr/>
        </p:nvSpPr>
        <p:spPr>
          <a:xfrm>
            <a:off x="4370263" y="5755896"/>
            <a:ext cx="4572000" cy="830997"/>
          </a:xfrm>
          <a:prstGeom prst="rect">
            <a:avLst/>
          </a:prstGeom>
        </p:spPr>
        <p:txBody>
          <a:bodyPr>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C </a:t>
            </a:r>
            <a:r>
              <a:rPr lang="es-AR" sz="1600" dirty="0" err="1">
                <a:solidFill>
                  <a:srgbClr val="000000"/>
                </a:solidFill>
                <a:latin typeface="Consolas" panose="020B0609020204030204" pitchFamily="49" charset="0"/>
              </a:rPr>
              <a:t>c</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7121987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Arreglos (3)</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21</a:t>
            </a:fld>
            <a:endParaRPr lang="es-ES_tradnl" dirty="0"/>
          </a:p>
        </p:txBody>
      </p:sp>
      <p:pic>
        <p:nvPicPr>
          <p:cNvPr id="7" name="Imagen 6"/>
          <p:cNvPicPr>
            <a:picLocks noChangeAspect="1"/>
          </p:cNvPicPr>
          <p:nvPr/>
        </p:nvPicPr>
        <p:blipFill>
          <a:blip r:embed="rId2"/>
          <a:stretch>
            <a:fillRect/>
          </a:stretch>
        </p:blipFill>
        <p:spPr>
          <a:xfrm>
            <a:off x="376073" y="2120315"/>
            <a:ext cx="8323109" cy="3769598"/>
          </a:xfrm>
          <a:prstGeom prst="rect">
            <a:avLst/>
          </a:prstGeom>
        </p:spPr>
      </p:pic>
    </p:spTree>
    <p:extLst>
      <p:ext uri="{BB962C8B-B14F-4D97-AF65-F5344CB8AC3E}">
        <p14:creationId xmlns:p14="http://schemas.microsoft.com/office/powerpoint/2010/main" val="210286596"/>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la Ejecución…</a:t>
            </a:r>
          </a:p>
        </p:txBody>
      </p:sp>
      <p:sp>
        <p:nvSpPr>
          <p:cNvPr id="3" name="Marcador de contenido 2"/>
          <p:cNvSpPr>
            <a:spLocks noGrp="1"/>
          </p:cNvSpPr>
          <p:nvPr>
            <p:ph idx="1"/>
          </p:nvPr>
        </p:nvSpPr>
        <p:spPr/>
        <p:txBody>
          <a:bodyPr/>
          <a:lstStyle/>
          <a:p>
            <a:pPr marL="0" indent="0" algn="ctr">
              <a:buNone/>
            </a:pPr>
            <a:r>
              <a:rPr lang="es-AR" sz="2400" dirty="0"/>
              <a:t>¿Cuál será la salida?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219</a:t>
            </a:fld>
            <a:endParaRPr lang="es-AR" dirty="0"/>
          </a:p>
        </p:txBody>
      </p:sp>
      <p:sp>
        <p:nvSpPr>
          <p:cNvPr id="9" name="Rectángulo 8"/>
          <p:cNvSpPr/>
          <p:nvPr/>
        </p:nvSpPr>
        <p:spPr>
          <a:xfrm>
            <a:off x="6197600" y="3412339"/>
            <a:ext cx="2487737" cy="1015663"/>
          </a:xfrm>
          <a:prstGeom prst="rect">
            <a:avLst/>
          </a:prstGeom>
        </p:spPr>
        <p:txBody>
          <a:bodyPr wrap="square">
            <a:spAutoFit/>
          </a:bodyPr>
          <a:lstStyle/>
          <a:p>
            <a:r>
              <a:rPr lang="es-AR" sz="2000" dirty="0">
                <a:solidFill>
                  <a:srgbClr val="FF0000"/>
                </a:solidFill>
                <a:latin typeface="Consolas" panose="020B0609020204030204" pitchFamily="49" charset="0"/>
              </a:rPr>
              <a:t>Constructor de A</a:t>
            </a:r>
            <a:br>
              <a:rPr lang="es-AR" sz="2000" dirty="0">
                <a:solidFill>
                  <a:srgbClr val="FF0000"/>
                </a:solidFill>
                <a:latin typeface="Consolas" panose="020B0609020204030204" pitchFamily="49" charset="0"/>
              </a:rPr>
            </a:br>
            <a:r>
              <a:rPr lang="es-AR" sz="2000" dirty="0">
                <a:solidFill>
                  <a:srgbClr val="FF0000"/>
                </a:solidFill>
                <a:latin typeface="Consolas" panose="020B0609020204030204" pitchFamily="49" charset="0"/>
              </a:rPr>
              <a:t>Constructor de B</a:t>
            </a:r>
            <a:br>
              <a:rPr lang="es-AR" sz="2000" dirty="0">
                <a:solidFill>
                  <a:srgbClr val="FF0000"/>
                </a:solidFill>
                <a:latin typeface="Consolas" panose="020B0609020204030204" pitchFamily="49" charset="0"/>
              </a:rPr>
            </a:br>
            <a:r>
              <a:rPr lang="es-AR" sz="2000" dirty="0">
                <a:solidFill>
                  <a:srgbClr val="FF0000"/>
                </a:solidFill>
                <a:latin typeface="Consolas" panose="020B0609020204030204" pitchFamily="49" charset="0"/>
              </a:rPr>
              <a:t>Constructor de C</a:t>
            </a:r>
          </a:p>
        </p:txBody>
      </p:sp>
      <p:sp>
        <p:nvSpPr>
          <p:cNvPr id="7" name="Rectángulo 6"/>
          <p:cNvSpPr/>
          <p:nvPr/>
        </p:nvSpPr>
        <p:spPr>
          <a:xfrm>
            <a:off x="-1" y="2416054"/>
            <a:ext cx="6027613" cy="3877985"/>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A");</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B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a:t>
            </a: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B</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de</a:t>
            </a:r>
            <a:r>
              <a:rPr lang="es-AR" sz="1600" dirty="0">
                <a:solidFill>
                  <a:srgbClr val="000000"/>
                </a:solidFill>
                <a:latin typeface="Consolas" panose="020B0609020204030204" pitchFamily="49" charset="0"/>
              </a:rPr>
              <a:t> </a:t>
            </a:r>
            <a:r>
              <a:rPr lang="es-AR" sz="1600" dirty="0">
                <a:solidFill>
                  <a:srgbClr val="008800"/>
                </a:solidFill>
                <a:latin typeface="Consolas" panose="020B0609020204030204" pitchFamily="49" charset="0"/>
              </a:rPr>
              <a:t>B");</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C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B{</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"Constructor de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3" name="Rectángulo 12"/>
          <p:cNvSpPr/>
          <p:nvPr/>
        </p:nvSpPr>
        <p:spPr>
          <a:xfrm>
            <a:off x="4370263" y="5755896"/>
            <a:ext cx="4572000" cy="830997"/>
          </a:xfrm>
          <a:prstGeom prst="rect">
            <a:avLst/>
          </a:prstGeom>
        </p:spPr>
        <p:txBody>
          <a:bodyPr>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C </a:t>
            </a:r>
            <a:r>
              <a:rPr lang="es-AR" sz="1600" dirty="0" err="1">
                <a:solidFill>
                  <a:srgbClr val="000000"/>
                </a:solidFill>
                <a:latin typeface="Consolas" panose="020B0609020204030204" pitchFamily="49" charset="0"/>
              </a:rPr>
              <a:t>c</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C</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1616574056"/>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ítulo 1"/>
          <p:cNvSpPr>
            <a:spLocks noGrp="1"/>
          </p:cNvSpPr>
          <p:nvPr>
            <p:ph type="title"/>
          </p:nvPr>
        </p:nvSpPr>
        <p:spPr/>
        <p:txBody>
          <a:bodyPr/>
          <a:lstStyle/>
          <a:p>
            <a:pPr algn="l"/>
            <a:r>
              <a:rPr lang="es-AR" b="1"/>
              <a:t>Herencia</a:t>
            </a:r>
            <a:br>
              <a:rPr lang="es-AR"/>
            </a:br>
            <a:endParaRPr lang="es-AR" dirty="0"/>
          </a:p>
        </p:txBody>
      </p:sp>
      <p:sp>
        <p:nvSpPr>
          <p:cNvPr id="4" name="Marcador de pie de página 3"/>
          <p:cNvSpPr>
            <a:spLocks noGrp="1"/>
          </p:cNvSpPr>
          <p:nvPr>
            <p:ph type="ftr" sz="quarter" idx="11"/>
          </p:nvPr>
        </p:nvSpPr>
        <p:spPr/>
        <p:txBody>
          <a:bodyPr/>
          <a:lstStyle/>
          <a:p>
            <a:r>
              <a:rPr lang="es-AR"/>
              <a:t>Módulo 2: Programación Orientada a Objetos</a:t>
            </a:r>
            <a:endParaRPr lang="es-AR" dirty="0"/>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220</a:t>
            </a:fld>
            <a:endParaRPr lang="es-AR" dirty="0"/>
          </a:p>
        </p:txBody>
      </p:sp>
      <p:graphicFrame>
        <p:nvGraphicFramePr>
          <p:cNvPr id="66" name="Tabla 65"/>
          <p:cNvGraphicFramePr>
            <a:graphicFrameLocks noGrp="1"/>
          </p:cNvGraphicFramePr>
          <p:nvPr>
            <p:extLst/>
          </p:nvPr>
        </p:nvGraphicFramePr>
        <p:xfrm>
          <a:off x="3466152" y="785410"/>
          <a:ext cx="3861681" cy="2011440"/>
        </p:xfrm>
        <a:graphic>
          <a:graphicData uri="http://schemas.openxmlformats.org/drawingml/2006/table">
            <a:tbl>
              <a:tblPr>
                <a:tableStyleId>{5C22544A-7EE6-4342-B048-85BDC9FD1C3A}</a:tableStyleId>
              </a:tblPr>
              <a:tblGrid>
                <a:gridCol w="3861681">
                  <a:extLst>
                    <a:ext uri="{9D8B030D-6E8A-4147-A177-3AD203B41FA5}">
                      <a16:colId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Persona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dirección</a:t>
                      </a:r>
                      <a:r>
                        <a:rPr lang="en-GB" sz="14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Persona(</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String,direccion</a:t>
                      </a:r>
                      <a:r>
                        <a:rPr lang="en-GB" sz="1400" dirty="0">
                          <a:latin typeface="Arial" panose="020B0604020202020204" pitchFamily="34" charset="0"/>
                          <a:cs typeface="Arial" panose="020B0604020202020204" pitchFamily="34" charset="0"/>
                        </a:rPr>
                        <a:t>: String)</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getName</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setDireccion</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direccion</a:t>
                      </a:r>
                      <a:r>
                        <a:rPr lang="en-GB" sz="1400" baseline="0" dirty="0">
                          <a:latin typeface="Arial" panose="020B0604020202020204" pitchFamily="34" charset="0"/>
                          <a:cs typeface="Arial" panose="020B0604020202020204" pitchFamily="34" charset="0"/>
                        </a:rPr>
                        <a:t>: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setName</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nombre</a:t>
                      </a:r>
                      <a:r>
                        <a:rPr lang="en-GB" sz="1400" baseline="0" dirty="0">
                          <a:latin typeface="Arial" panose="020B0604020202020204" pitchFamily="34" charset="0"/>
                          <a:cs typeface="Arial" panose="020B0604020202020204" pitchFamily="34" charset="0"/>
                        </a:rPr>
                        <a:t> :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cxnSp>
        <p:nvCxnSpPr>
          <p:cNvPr id="67" name="Conector recto de flecha 66"/>
          <p:cNvCxnSpPr/>
          <p:nvPr/>
        </p:nvCxnSpPr>
        <p:spPr>
          <a:xfrm flipH="1">
            <a:off x="2525486" y="2712707"/>
            <a:ext cx="987587" cy="356410"/>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8" name="Grupo 67"/>
          <p:cNvGrpSpPr/>
          <p:nvPr/>
        </p:nvGrpSpPr>
        <p:grpSpPr>
          <a:xfrm>
            <a:off x="5171571" y="2786291"/>
            <a:ext cx="290286" cy="522781"/>
            <a:chOff x="-1886857" y="3661511"/>
            <a:chExt cx="290286" cy="414618"/>
          </a:xfrm>
        </p:grpSpPr>
        <p:sp>
          <p:nvSpPr>
            <p:cNvPr id="69" name="Triángulo isósceles 6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70" name="Conector recto 69"/>
            <p:cNvCxnSpPr>
              <a:stCxn id="69" idx="3"/>
            </p:cNvCxnSpPr>
            <p:nvPr/>
          </p:nvCxnSpPr>
          <p:spPr>
            <a:xfrm>
              <a:off x="-1741714" y="3933371"/>
              <a:ext cx="0" cy="1427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71" name="Conector angular 70"/>
          <p:cNvCxnSpPr/>
          <p:nvPr/>
        </p:nvCxnSpPr>
        <p:spPr>
          <a:xfrm>
            <a:off x="5316714" y="3323707"/>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72" name="Tabla 71"/>
          <p:cNvGraphicFramePr>
            <a:graphicFrameLocks noGrp="1"/>
          </p:cNvGraphicFramePr>
          <p:nvPr>
            <p:extLst/>
          </p:nvPr>
        </p:nvGraphicFramePr>
        <p:xfrm>
          <a:off x="5329950" y="3563624"/>
          <a:ext cx="3784819" cy="2209152"/>
        </p:xfrm>
        <a:graphic>
          <a:graphicData uri="http://schemas.openxmlformats.org/drawingml/2006/table">
            <a:tbl>
              <a:tblPr>
                <a:tableStyleId>{5C22544A-7EE6-4342-B048-85BDC9FD1C3A}</a:tableStyleId>
              </a:tblPr>
              <a:tblGrid>
                <a:gridCol w="3784819">
                  <a:extLst>
                    <a:ext uri="{9D8B030D-6E8A-4147-A177-3AD203B41FA5}">
                      <a16:colId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Profesor</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cursos</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Salario</a:t>
                      </a:r>
                      <a:r>
                        <a:rPr lang="en-GB" sz="1400" dirty="0">
                          <a:latin typeface="Arial" panose="020B0604020202020204" pitchFamily="34" charset="0"/>
                          <a:cs typeface="Arial" panose="020B0604020202020204" pitchFamily="34" charset="0"/>
                        </a:rPr>
                        <a:t> : double</a:t>
                      </a:r>
                    </a:p>
                    <a:p>
                      <a:pPr marL="0" indent="0">
                        <a:buFontTx/>
                        <a:buNone/>
                      </a:pPr>
                      <a:r>
                        <a:rPr lang="en-GB" sz="1400" dirty="0">
                          <a:latin typeface="Arial" panose="020B0604020202020204" pitchFamily="34" charset="0"/>
                          <a:cs typeface="Arial" panose="020B0604020202020204" pitchFamily="34" charset="0"/>
                        </a:rPr>
                        <a:t>- </a:t>
                      </a:r>
                      <a:r>
                        <a:rPr lang="en-GB" sz="1400" u="sng" dirty="0">
                          <a:latin typeface="Arial" panose="020B0604020202020204" pitchFamily="34" charset="0"/>
                          <a:cs typeface="Arial" panose="020B0604020202020204" pitchFamily="34" charset="0"/>
                        </a:rPr>
                        <a:t>MAX_CURSOS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baseline="0" dirty="0">
                        <a:latin typeface="Arial" panose="020B0604020202020204" pitchFamily="34" charset="0"/>
                        <a:cs typeface="Arial" panose="020B0604020202020204" pitchFamily="34" charset="0"/>
                      </a:endParaRP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enseniando</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Profesor</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 </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 String)</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agregarCurso</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curso</a:t>
                      </a:r>
                      <a:r>
                        <a:rPr lang="en-GB" sz="1400" baseline="0" dirty="0">
                          <a:latin typeface="Arial" panose="020B0604020202020204" pitchFamily="34" charset="0"/>
                          <a:cs typeface="Arial" panose="020B0604020202020204" pitchFamily="34" charset="0"/>
                        </a:rPr>
                        <a:t>: String) : </a:t>
                      </a:r>
                      <a:r>
                        <a:rPr lang="en-GB" sz="1400" baseline="0" dirty="0" err="1">
                          <a:latin typeface="Arial" panose="020B0604020202020204" pitchFamily="34" charset="0"/>
                          <a:cs typeface="Arial" panose="020B0604020202020204" pitchFamily="34" charset="0"/>
                        </a:rPr>
                        <a:t>boolean</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getSalario</a:t>
                      </a:r>
                      <a:r>
                        <a:rPr lang="en-GB" sz="1400" baseline="0" dirty="0">
                          <a:latin typeface="Arial" panose="020B0604020202020204" pitchFamily="34" charset="0"/>
                          <a:cs typeface="Arial" panose="020B0604020202020204" pitchFamily="34" charset="0"/>
                        </a:rPr>
                        <a:t>() : double</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toString</a:t>
                      </a:r>
                      <a:r>
                        <a:rPr lang="en-GB" sz="1400" dirty="0">
                          <a:latin typeface="Arial" panose="020B0604020202020204" pitchFamily="34" charset="0"/>
                          <a:cs typeface="Arial" panose="020B0604020202020204" pitchFamily="34" charset="0"/>
                        </a:rPr>
                        <a:t>() :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cxnSp>
        <p:nvCxnSpPr>
          <p:cNvPr id="73" name="Conector angular 72"/>
          <p:cNvCxnSpPr/>
          <p:nvPr/>
        </p:nvCxnSpPr>
        <p:spPr>
          <a:xfrm flipH="1">
            <a:off x="1974357" y="3323707"/>
            <a:ext cx="3335739"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74" name="Tabla 73"/>
          <p:cNvGraphicFramePr>
            <a:graphicFrameLocks noGrp="1"/>
          </p:cNvGraphicFramePr>
          <p:nvPr>
            <p:extLst>
              <p:ext uri="{D42A27DB-BD31-4B8C-83A1-F6EECF244321}">
                <p14:modId xmlns:p14="http://schemas.microsoft.com/office/powerpoint/2010/main" val="4144843095"/>
              </p:ext>
            </p:extLst>
          </p:nvPr>
        </p:nvGraphicFramePr>
        <p:xfrm>
          <a:off x="293857" y="3560874"/>
          <a:ext cx="4024833" cy="2635872"/>
        </p:xfrm>
        <a:graphic>
          <a:graphicData uri="http://schemas.openxmlformats.org/drawingml/2006/table">
            <a:tbl>
              <a:tblPr>
                <a:tableStyleId>{5C22544A-7EE6-4342-B048-85BDC9FD1C3A}</a:tableStyleId>
              </a:tblPr>
              <a:tblGrid>
                <a:gridCol w="4024833">
                  <a:extLst>
                    <a:ext uri="{9D8B030D-6E8A-4147-A177-3AD203B41FA5}">
                      <a16:colId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Estudiante</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cursos</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calificaciones</a:t>
                      </a:r>
                      <a:r>
                        <a:rPr lang="en-GB" sz="1400" dirty="0">
                          <a:latin typeface="Arial" panose="020B0604020202020204" pitchFamily="34" charset="0"/>
                          <a:cs typeface="Arial" panose="020B0604020202020204" pitchFamily="34" charset="0"/>
                        </a:rPr>
                        <a:t> : String[]</a:t>
                      </a:r>
                    </a:p>
                    <a:p>
                      <a:pPr marL="0" indent="0">
                        <a:buFontTx/>
                        <a:buNone/>
                      </a:pPr>
                      <a:r>
                        <a:rPr lang="en-GB" sz="1400" dirty="0">
                          <a:latin typeface="Arial" panose="020B0604020202020204" pitchFamily="34" charset="0"/>
                          <a:cs typeface="Arial" panose="020B0604020202020204" pitchFamily="34" charset="0"/>
                        </a:rPr>
                        <a:t>- </a:t>
                      </a:r>
                      <a:r>
                        <a:rPr lang="en-GB" sz="1400" u="sng" dirty="0">
                          <a:latin typeface="Arial" panose="020B0604020202020204" pitchFamily="34" charset="0"/>
                          <a:cs typeface="Arial" panose="020B0604020202020204" pitchFamily="34" charset="0"/>
                        </a:rPr>
                        <a:t>MAX_CURSADAS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baseline="0" dirty="0">
                        <a:latin typeface="Arial" panose="020B0604020202020204" pitchFamily="34" charset="0"/>
                        <a:cs typeface="Arial" panose="020B0604020202020204" pitchFamily="34" charset="0"/>
                      </a:endParaRP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c</a:t>
                      </a:r>
                      <a:r>
                        <a:rPr lang="en-GB" sz="1400" dirty="0" err="1">
                          <a:latin typeface="Arial" panose="020B0604020202020204" pitchFamily="34" charset="0"/>
                          <a:cs typeface="Arial" panose="020B0604020202020204" pitchFamily="34" charset="0"/>
                        </a:rPr>
                        <a:t>ursadas</a:t>
                      </a:r>
                      <a:r>
                        <a:rPr lang="en-GB" sz="1400" baseline="0" dirty="0">
                          <a:latin typeface="Arial" panose="020B0604020202020204" pitchFamily="34" charset="0"/>
                          <a:cs typeface="Arial" panose="020B0604020202020204" pitchFamily="34" charset="0"/>
                        </a:rPr>
                        <a:t> : </a:t>
                      </a:r>
                      <a:r>
                        <a:rPr lang="en-GB" sz="1400" baseline="0" dirty="0" err="1">
                          <a:latin typeface="Arial" panose="020B0604020202020204" pitchFamily="34" charset="0"/>
                          <a:cs typeface="Arial" panose="020B0604020202020204" pitchFamily="34" charset="0"/>
                        </a:rPr>
                        <a:t>int</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Estudiante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 String, </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 String)</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agregarCalificacion</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curso</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calificacion</a:t>
                      </a:r>
                      <a:r>
                        <a:rPr lang="en-GB" sz="1400" baseline="0" dirty="0">
                          <a:latin typeface="Arial" panose="020B0604020202020204" pitchFamily="34" charset="0"/>
                          <a:cs typeface="Arial" panose="020B0604020202020204" pitchFamily="34" charset="0"/>
                        </a:rPr>
                        <a:t>: float) : </a:t>
                      </a:r>
                      <a:r>
                        <a:rPr lang="en-GB" sz="1400" baseline="0" dirty="0" err="1">
                          <a:latin typeface="Arial" panose="020B0604020202020204" pitchFamily="34" charset="0"/>
                          <a:cs typeface="Arial" panose="020B0604020202020204" pitchFamily="34" charset="0"/>
                        </a:rPr>
                        <a:t>boolean</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getCalificaciones</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getPromedio</a:t>
                      </a:r>
                      <a:r>
                        <a:rPr lang="en-GB" sz="1400" baseline="0" dirty="0">
                          <a:latin typeface="Arial" panose="020B0604020202020204" pitchFamily="34" charset="0"/>
                          <a:cs typeface="Arial" panose="020B0604020202020204" pitchFamily="34" charset="0"/>
                        </a:rPr>
                        <a:t>() : float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cxnSp>
        <p:nvCxnSpPr>
          <p:cNvPr id="75" name="Conector recto de flecha 74"/>
          <p:cNvCxnSpPr/>
          <p:nvPr/>
        </p:nvCxnSpPr>
        <p:spPr>
          <a:xfrm>
            <a:off x="7047046" y="5391150"/>
            <a:ext cx="425106" cy="904191"/>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6" name="Conector recto de flecha 75"/>
          <p:cNvCxnSpPr/>
          <p:nvPr/>
        </p:nvCxnSpPr>
        <p:spPr>
          <a:xfrm>
            <a:off x="1999799" y="5658856"/>
            <a:ext cx="0" cy="444514"/>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7" name="Grupo 76"/>
          <p:cNvGrpSpPr/>
          <p:nvPr/>
        </p:nvGrpSpPr>
        <p:grpSpPr>
          <a:xfrm>
            <a:off x="6505037" y="6156127"/>
            <a:ext cx="2761507" cy="383452"/>
            <a:chOff x="6239499" y="6289400"/>
            <a:chExt cx="2761507" cy="383452"/>
          </a:xfrm>
        </p:grpSpPr>
        <p:sp>
          <p:nvSpPr>
            <p:cNvPr id="78" name="Esquina doblada 77"/>
            <p:cNvSpPr/>
            <p:nvPr/>
          </p:nvSpPr>
          <p:spPr>
            <a:xfrm rot="10800000" flipH="1">
              <a:off x="6296025" y="6289400"/>
              <a:ext cx="2553206"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79" name="CuadroTexto 78"/>
            <p:cNvSpPr txBox="1"/>
            <p:nvPr/>
          </p:nvSpPr>
          <p:spPr>
            <a:xfrm>
              <a:off x="6239499" y="6319543"/>
              <a:ext cx="2761507"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Profesor</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a:t>
              </a:r>
            </a:p>
          </p:txBody>
        </p:sp>
      </p:grpSp>
      <p:grpSp>
        <p:nvGrpSpPr>
          <p:cNvPr id="80" name="Grupo 79"/>
          <p:cNvGrpSpPr/>
          <p:nvPr/>
        </p:nvGrpSpPr>
        <p:grpSpPr>
          <a:xfrm>
            <a:off x="196782" y="5964400"/>
            <a:ext cx="3045123" cy="383452"/>
            <a:chOff x="1999965" y="6400619"/>
            <a:chExt cx="3045123" cy="383452"/>
          </a:xfrm>
        </p:grpSpPr>
        <p:sp>
          <p:nvSpPr>
            <p:cNvPr id="81" name="Esquina doblada 80"/>
            <p:cNvSpPr/>
            <p:nvPr/>
          </p:nvSpPr>
          <p:spPr>
            <a:xfrm rot="10800000" flipH="1">
              <a:off x="2054734" y="6400619"/>
              <a:ext cx="2741667"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82" name="CuadroTexto 81"/>
            <p:cNvSpPr txBox="1"/>
            <p:nvPr/>
          </p:nvSpPr>
          <p:spPr>
            <a:xfrm>
              <a:off x="1999965" y="6406147"/>
              <a:ext cx="3045123"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Estudiante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nombre</a:t>
              </a:r>
              <a:r>
                <a:rPr lang="en-GB" sz="1400" dirty="0">
                  <a:latin typeface="Arial" panose="020B0604020202020204" pitchFamily="34" charset="0"/>
                  <a:cs typeface="Arial" panose="020B0604020202020204" pitchFamily="34" charset="0"/>
                </a:rPr>
                <a:t>(</a:t>
              </a:r>
              <a:r>
                <a:rPr lang="en-GB" sz="1400" dirty="0" err="1">
                  <a:latin typeface="Arial" panose="020B0604020202020204" pitchFamily="34" charset="0"/>
                  <a:cs typeface="Arial" panose="020B0604020202020204" pitchFamily="34" charset="0"/>
                </a:rPr>
                <a:t>direccion</a:t>
              </a:r>
              <a:r>
                <a:rPr lang="en-GB" sz="1400" dirty="0">
                  <a:latin typeface="Arial" panose="020B0604020202020204" pitchFamily="34" charset="0"/>
                  <a:cs typeface="Arial" panose="020B0604020202020204" pitchFamily="34" charset="0"/>
                </a:rPr>
                <a:t>)”</a:t>
              </a:r>
            </a:p>
          </p:txBody>
        </p:sp>
      </p:grpSp>
      <p:cxnSp>
        <p:nvCxnSpPr>
          <p:cNvPr id="84" name="Conector recto de flecha 83"/>
          <p:cNvCxnSpPr/>
          <p:nvPr/>
        </p:nvCxnSpPr>
        <p:spPr>
          <a:xfrm flipH="1">
            <a:off x="5083506" y="5181993"/>
            <a:ext cx="260171" cy="1009162"/>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5" name="Grupo 84"/>
          <p:cNvGrpSpPr/>
          <p:nvPr/>
        </p:nvGrpSpPr>
        <p:grpSpPr>
          <a:xfrm>
            <a:off x="3207850" y="5996068"/>
            <a:ext cx="3238286" cy="383452"/>
            <a:chOff x="8045441" y="2222466"/>
            <a:chExt cx="3238286" cy="383452"/>
          </a:xfrm>
        </p:grpSpPr>
        <p:sp>
          <p:nvSpPr>
            <p:cNvPr id="86" name="Esquina doblada 85"/>
            <p:cNvSpPr/>
            <p:nvPr/>
          </p:nvSpPr>
          <p:spPr>
            <a:xfrm rot="10800000" flipH="1">
              <a:off x="8093223" y="2222466"/>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87" name="CuadroTexto 86"/>
            <p:cNvSpPr txBox="1"/>
            <p:nvPr/>
          </p:nvSpPr>
          <p:spPr>
            <a:xfrm>
              <a:off x="8045441" y="2240801"/>
              <a:ext cx="3238286" cy="307777"/>
            </a:xfrm>
            <a:prstGeom prst="rect">
              <a:avLst/>
            </a:prstGeom>
            <a:noFill/>
          </p:spPr>
          <p:txBody>
            <a:bodyPr wrap="square" rtlCol="0">
              <a:spAutoFit/>
            </a:bodyPr>
            <a:lstStyle/>
            <a:p>
              <a:r>
                <a:rPr lang="en-GB" sz="1400" dirty="0" err="1">
                  <a:latin typeface="Arial" panose="020B0604020202020204" pitchFamily="34" charset="0"/>
                  <a:cs typeface="Arial" panose="020B0604020202020204" pitchFamily="34" charset="0"/>
                </a:rPr>
                <a:t>Retorna</a:t>
              </a:r>
              <a:r>
                <a:rPr lang="en-GB" sz="1400" dirty="0">
                  <a:latin typeface="Arial" panose="020B0604020202020204" pitchFamily="34" charset="0"/>
                  <a:cs typeface="Arial" panose="020B0604020202020204" pitchFamily="34" charset="0"/>
                </a:rPr>
                <a:t> </a:t>
              </a:r>
              <a:r>
                <a:rPr lang="en-GB" sz="1400" dirty="0">
                  <a:latin typeface="Consolas" panose="020B0609020204030204" pitchFamily="49" charset="0"/>
                  <a:cs typeface="Arial" panose="020B0604020202020204" pitchFamily="34" charset="0"/>
                </a:rPr>
                <a:t>false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si</a:t>
              </a:r>
              <a:r>
                <a:rPr lang="en-GB" sz="1400" dirty="0">
                  <a:latin typeface="Arial" panose="020B0604020202020204" pitchFamily="34" charset="0"/>
                  <a:cs typeface="Arial" panose="020B0604020202020204" pitchFamily="34" charset="0"/>
                </a:rPr>
                <a:t> no lo </a:t>
              </a:r>
              <a:r>
                <a:rPr lang="en-GB" sz="1400" dirty="0" err="1">
                  <a:latin typeface="Arial" panose="020B0604020202020204" pitchFamily="34" charset="0"/>
                  <a:cs typeface="Arial" panose="020B0604020202020204" pitchFamily="34" charset="0"/>
                </a:rPr>
                <a:t>pudo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agregar</a:t>
              </a:r>
              <a:endParaRPr lang="en-GB" sz="1400" dirty="0">
                <a:latin typeface="Arial" panose="020B0604020202020204" pitchFamily="34" charset="0"/>
                <a:cs typeface="Arial" panose="020B0604020202020204" pitchFamily="34" charset="0"/>
              </a:endParaRPr>
            </a:p>
          </p:txBody>
        </p:sp>
      </p:grpSp>
      <p:cxnSp>
        <p:nvCxnSpPr>
          <p:cNvPr id="88" name="Conector recto de flecha 87"/>
          <p:cNvCxnSpPr/>
          <p:nvPr/>
        </p:nvCxnSpPr>
        <p:spPr>
          <a:xfrm flipH="1" flipV="1">
            <a:off x="8612543" y="3127831"/>
            <a:ext cx="53146" cy="1860898"/>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9" name="Grupo 88"/>
          <p:cNvGrpSpPr/>
          <p:nvPr/>
        </p:nvGrpSpPr>
        <p:grpSpPr>
          <a:xfrm>
            <a:off x="5905714" y="2954439"/>
            <a:ext cx="3238286" cy="383452"/>
            <a:chOff x="9556634" y="3154029"/>
            <a:chExt cx="3238286" cy="383452"/>
          </a:xfrm>
        </p:grpSpPr>
        <p:sp>
          <p:nvSpPr>
            <p:cNvPr id="90" name="Esquina doblada 89"/>
            <p:cNvSpPr/>
            <p:nvPr/>
          </p:nvSpPr>
          <p:spPr>
            <a:xfrm rot="10800000" flipH="1">
              <a:off x="9604416" y="3154029"/>
              <a:ext cx="3082554" cy="383452"/>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91" name="CuadroTexto 90"/>
            <p:cNvSpPr txBox="1"/>
            <p:nvPr/>
          </p:nvSpPr>
          <p:spPr>
            <a:xfrm>
              <a:off x="9556634" y="3172364"/>
              <a:ext cx="3238286" cy="307777"/>
            </a:xfrm>
            <a:prstGeom prst="rect">
              <a:avLst/>
            </a:prstGeom>
            <a:noFill/>
          </p:spPr>
          <p:txBody>
            <a:bodyPr wrap="square" rtlCol="0">
              <a:spAutoFit/>
            </a:bodyPr>
            <a:lstStyle/>
            <a:p>
              <a:r>
                <a:rPr lang="en-GB" sz="1400" dirty="0" err="1">
                  <a:latin typeface="Arial" panose="020B0604020202020204" pitchFamily="34" charset="0"/>
                  <a:cs typeface="Arial" panose="020B0604020202020204" pitchFamily="34" charset="0"/>
                </a:rPr>
                <a:t>Retorna</a:t>
              </a:r>
              <a:r>
                <a:rPr lang="en-GB" sz="1400" dirty="0">
                  <a:latin typeface="Arial" panose="020B0604020202020204" pitchFamily="34" charset="0"/>
                  <a:cs typeface="Arial" panose="020B0604020202020204" pitchFamily="34" charset="0"/>
                </a:rPr>
                <a:t> </a:t>
              </a:r>
              <a:r>
                <a:rPr lang="en-GB" sz="1400" dirty="0">
                  <a:latin typeface="Consolas" panose="020B0609020204030204" pitchFamily="49" charset="0"/>
                  <a:cs typeface="Arial" panose="020B0604020202020204" pitchFamily="34" charset="0"/>
                </a:rPr>
                <a:t>false</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si</a:t>
              </a:r>
              <a:r>
                <a:rPr lang="en-GB" sz="1400" dirty="0">
                  <a:latin typeface="Arial" panose="020B0604020202020204" pitchFamily="34" charset="0"/>
                  <a:cs typeface="Arial" panose="020B0604020202020204" pitchFamily="34" charset="0"/>
                </a:rPr>
                <a:t> el </a:t>
              </a:r>
              <a:r>
                <a:rPr lang="en-GB" sz="1400" dirty="0" err="1">
                  <a:latin typeface="Arial" panose="020B0604020202020204" pitchFamily="34" charset="0"/>
                  <a:cs typeface="Arial" panose="020B0604020202020204" pitchFamily="34" charset="0"/>
                </a:rPr>
                <a:t>curso</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ya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existe</a:t>
              </a:r>
              <a:endParaRPr lang="en-GB" sz="1400" dirty="0">
                <a:latin typeface="Arial" panose="020B0604020202020204" pitchFamily="34" charset="0"/>
                <a:cs typeface="Arial" panose="020B0604020202020204" pitchFamily="34" charset="0"/>
              </a:endParaRPr>
            </a:p>
          </p:txBody>
        </p:sp>
      </p:grpSp>
      <p:grpSp>
        <p:nvGrpSpPr>
          <p:cNvPr id="10" name="Grupo 9"/>
          <p:cNvGrpSpPr/>
          <p:nvPr/>
        </p:nvGrpSpPr>
        <p:grpSpPr>
          <a:xfrm>
            <a:off x="1967739" y="3043833"/>
            <a:ext cx="1788413" cy="370088"/>
            <a:chOff x="1588678" y="2945444"/>
            <a:chExt cx="1788413" cy="370088"/>
          </a:xfrm>
        </p:grpSpPr>
        <p:sp>
          <p:nvSpPr>
            <p:cNvPr id="83" name="Esquina doblada 82"/>
            <p:cNvSpPr/>
            <p:nvPr/>
          </p:nvSpPr>
          <p:spPr>
            <a:xfrm rot="10800000" flipH="1">
              <a:off x="1631280" y="2945444"/>
              <a:ext cx="1703208" cy="37008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92" name="CuadroTexto 91"/>
            <p:cNvSpPr txBox="1"/>
            <p:nvPr/>
          </p:nvSpPr>
          <p:spPr>
            <a:xfrm>
              <a:off x="1588678" y="2984632"/>
              <a:ext cx="1788413" cy="307777"/>
            </a:xfrm>
            <a:prstGeom prst="rect">
              <a:avLst/>
            </a:prstGeom>
            <a:noFill/>
          </p:spPr>
          <p:txBody>
            <a:bodyPr wrap="square" rtlCol="0">
              <a:spAutoFit/>
            </a:bodyPr>
            <a:lstStyle/>
            <a:p>
              <a:r>
                <a:rPr lang="es-AR" sz="1400" dirty="0">
                  <a:latin typeface="Arial" panose="020B0604020202020204" pitchFamily="34" charset="0"/>
                  <a:cs typeface="Arial" panose="020B0604020202020204" pitchFamily="34" charset="0"/>
                </a:rPr>
                <a:t>“nombre(</a:t>
              </a:r>
              <a:r>
                <a:rPr lang="es-AR" sz="1400" dirty="0" err="1">
                  <a:latin typeface="Arial" panose="020B0604020202020204" pitchFamily="34" charset="0"/>
                  <a:cs typeface="Arial" panose="020B0604020202020204" pitchFamily="34" charset="0"/>
                </a:rPr>
                <a:t>direccion</a:t>
              </a:r>
              <a:r>
                <a:rPr lang="es-AR" sz="1400" dirty="0">
                  <a:latin typeface="Arial" panose="020B0604020202020204" pitchFamily="34" charset="0"/>
                  <a:cs typeface="Arial" panose="020B0604020202020204" pitchFamily="34" charset="0"/>
                </a:rPr>
                <a:t>)”</a:t>
              </a:r>
            </a:p>
          </p:txBody>
        </p:sp>
      </p:grpSp>
      <p:sp>
        <p:nvSpPr>
          <p:cNvPr id="95" name="CuadroTexto 94"/>
          <p:cNvSpPr txBox="1"/>
          <p:nvPr/>
        </p:nvSpPr>
        <p:spPr>
          <a:xfrm>
            <a:off x="-1" y="1481686"/>
            <a:ext cx="2974513" cy="923330"/>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Implemente las clases correspondientes al siguiente diagrama.</a:t>
            </a:r>
          </a:p>
        </p:txBody>
      </p:sp>
      <p:grpSp>
        <p:nvGrpSpPr>
          <p:cNvPr id="2" name="Grupo 1"/>
          <p:cNvGrpSpPr/>
          <p:nvPr/>
        </p:nvGrpSpPr>
        <p:grpSpPr>
          <a:xfrm>
            <a:off x="7424293" y="984361"/>
            <a:ext cx="1719708" cy="1245025"/>
            <a:chOff x="7424293" y="984361"/>
            <a:chExt cx="1719708" cy="1590246"/>
          </a:xfrm>
        </p:grpSpPr>
        <p:sp>
          <p:nvSpPr>
            <p:cNvPr id="34" name="Esquina doblada 33"/>
            <p:cNvSpPr/>
            <p:nvPr/>
          </p:nvSpPr>
          <p:spPr>
            <a:xfrm rot="10800000" flipH="1">
              <a:off x="7479346" y="990699"/>
              <a:ext cx="1635423" cy="158390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35" name="CuadroTexto 34"/>
            <p:cNvSpPr txBox="1"/>
            <p:nvPr/>
          </p:nvSpPr>
          <p:spPr>
            <a:xfrm>
              <a:off x="7424293" y="984361"/>
              <a:ext cx="1719708" cy="1533157"/>
            </a:xfrm>
            <a:prstGeom prst="rect">
              <a:avLst/>
            </a:prstGeom>
            <a:noFill/>
          </p:spPr>
          <p:txBody>
            <a:bodyPr wrap="square" rtlCol="0">
              <a:spAutoFit/>
            </a:bodyPr>
            <a:lstStyle/>
            <a:p>
              <a:r>
                <a:rPr lang="en-GB" sz="1200" dirty="0">
                  <a:latin typeface="Arial" panose="020B0604020202020204" pitchFamily="34" charset="0"/>
                  <a:cs typeface="Arial" panose="020B0604020202020204" pitchFamily="34" charset="0"/>
                </a:rPr>
                <a:t>Se </a:t>
              </a:r>
              <a:r>
                <a:rPr lang="en-GB" sz="1200" dirty="0" err="1">
                  <a:latin typeface="Arial" panose="020B0604020202020204" pitchFamily="34" charset="0"/>
                  <a:cs typeface="Arial" panose="020B0604020202020204" pitchFamily="34" charset="0"/>
                </a:rPr>
                <a:t>necesitan</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constantes</a:t>
              </a:r>
              <a:r>
                <a:rPr lang="en-GB" sz="1200" dirty="0">
                  <a:latin typeface="Arial" panose="020B0604020202020204" pitchFamily="34" charset="0"/>
                  <a:cs typeface="Arial" panose="020B0604020202020204" pitchFamily="34" charset="0"/>
                </a:rPr>
                <a:t> con </a:t>
              </a:r>
              <a:r>
                <a:rPr lang="en-GB" sz="1200" dirty="0" err="1">
                  <a:latin typeface="Arial" panose="020B0604020202020204" pitchFamily="34" charset="0"/>
                  <a:cs typeface="Arial" panose="020B0604020202020204" pitchFamily="34" charset="0"/>
                </a:rPr>
                <a:t>los</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máximos</a:t>
              </a:r>
              <a:r>
                <a:rPr lang="en-GB" sz="1200" dirty="0">
                  <a:latin typeface="Arial" panose="020B0604020202020204" pitchFamily="34" charset="0"/>
                  <a:cs typeface="Arial" panose="020B0604020202020204" pitchFamily="34" charset="0"/>
                </a:rPr>
                <a:t> de </a:t>
              </a:r>
              <a:r>
                <a:rPr lang="en-GB" sz="1200" dirty="0" err="1">
                  <a:latin typeface="Arial" panose="020B0604020202020204" pitchFamily="34" charset="0"/>
                  <a:cs typeface="Arial" panose="020B0604020202020204" pitchFamily="34" charset="0"/>
                </a:rPr>
                <a:t>cursos</a:t>
              </a:r>
              <a:r>
                <a:rPr lang="en-GB" sz="1200" dirty="0">
                  <a:latin typeface="Arial" panose="020B0604020202020204" pitchFamily="34" charset="0"/>
                  <a:cs typeface="Arial" panose="020B0604020202020204" pitchFamily="34" charset="0"/>
                </a:rPr>
                <a:t> que </a:t>
              </a:r>
              <a:r>
                <a:rPr lang="en-GB" sz="1200" dirty="0" err="1">
                  <a:latin typeface="Arial" panose="020B0604020202020204" pitchFamily="34" charset="0"/>
                  <a:cs typeface="Arial" panose="020B0604020202020204" pitchFamily="34" charset="0"/>
                </a:rPr>
                <a:t>puede</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enseñar</a:t>
              </a:r>
              <a:r>
                <a:rPr lang="en-GB" sz="1200" dirty="0">
                  <a:latin typeface="Arial" panose="020B0604020202020204" pitchFamily="34" charset="0"/>
                  <a:cs typeface="Arial" panose="020B0604020202020204" pitchFamily="34" charset="0"/>
                </a:rPr>
                <a:t> un </a:t>
              </a:r>
              <a:r>
                <a:rPr lang="en-GB" sz="1200" dirty="0" err="1">
                  <a:latin typeface="Arial" panose="020B0604020202020204" pitchFamily="34" charset="0"/>
                  <a:cs typeface="Arial" panose="020B0604020202020204" pitchFamily="34" charset="0"/>
                </a:rPr>
                <a:t>docente</a:t>
              </a:r>
              <a:r>
                <a:rPr lang="en-GB" sz="1200" dirty="0">
                  <a:latin typeface="Arial" panose="020B0604020202020204" pitchFamily="34" charset="0"/>
                  <a:cs typeface="Arial" panose="020B0604020202020204" pitchFamily="34" charset="0"/>
                </a:rPr>
                <a:t> (3) y </a:t>
              </a:r>
              <a:r>
                <a:rPr lang="en-GB" sz="1200" dirty="0" err="1">
                  <a:latin typeface="Arial" panose="020B0604020202020204" pitchFamily="34" charset="0"/>
                  <a:cs typeface="Arial" panose="020B0604020202020204" pitchFamily="34" charset="0"/>
                </a:rPr>
                <a:t>cursar</a:t>
              </a:r>
              <a:r>
                <a:rPr lang="en-GB" sz="1200" dirty="0">
                  <a:latin typeface="Arial" panose="020B0604020202020204" pitchFamily="34" charset="0"/>
                  <a:cs typeface="Arial" panose="020B0604020202020204" pitchFamily="34" charset="0"/>
                </a:rPr>
                <a:t> un </a:t>
              </a:r>
              <a:r>
                <a:rPr lang="en-GB" sz="1200" dirty="0" err="1">
                  <a:latin typeface="Arial" panose="020B0604020202020204" pitchFamily="34" charset="0"/>
                  <a:cs typeface="Arial" panose="020B0604020202020204" pitchFamily="34" charset="0"/>
                </a:rPr>
                <a:t>alumno</a:t>
              </a:r>
              <a:r>
                <a:rPr lang="en-GB" sz="1200" dirty="0">
                  <a:latin typeface="Arial" panose="020B0604020202020204" pitchFamily="34" charset="0"/>
                  <a:cs typeface="Arial" panose="020B0604020202020204" pitchFamily="34" charset="0"/>
                </a:rPr>
                <a:t> (10). </a:t>
              </a:r>
            </a:p>
          </p:txBody>
        </p:sp>
      </p:grpSp>
      <p:cxnSp>
        <p:nvCxnSpPr>
          <p:cNvPr id="37" name="Conector recto de flecha 36"/>
          <p:cNvCxnSpPr/>
          <p:nvPr/>
        </p:nvCxnSpPr>
        <p:spPr>
          <a:xfrm flipV="1">
            <a:off x="7086568" y="2229386"/>
            <a:ext cx="1038257" cy="211135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1" name="Conector recto de flecha 40"/>
          <p:cNvCxnSpPr/>
          <p:nvPr/>
        </p:nvCxnSpPr>
        <p:spPr>
          <a:xfrm flipV="1">
            <a:off x="2426785" y="2229387"/>
            <a:ext cx="5254668" cy="226263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4" name="Grupo 43"/>
          <p:cNvGrpSpPr/>
          <p:nvPr/>
        </p:nvGrpSpPr>
        <p:grpSpPr>
          <a:xfrm>
            <a:off x="135862" y="2538331"/>
            <a:ext cx="1719708" cy="738664"/>
            <a:chOff x="7424293" y="984361"/>
            <a:chExt cx="1719708" cy="1727811"/>
          </a:xfrm>
        </p:grpSpPr>
        <p:sp>
          <p:nvSpPr>
            <p:cNvPr id="45" name="Esquina doblada 44"/>
            <p:cNvSpPr/>
            <p:nvPr/>
          </p:nvSpPr>
          <p:spPr>
            <a:xfrm rot="10800000" flipH="1">
              <a:off x="7479346" y="990699"/>
              <a:ext cx="1635423" cy="1583908"/>
            </a:xfrm>
            <a:prstGeom prst="foldedCorner">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dirty="0"/>
            </a:p>
          </p:txBody>
        </p:sp>
        <p:sp>
          <p:nvSpPr>
            <p:cNvPr id="46" name="CuadroTexto 45"/>
            <p:cNvSpPr txBox="1"/>
            <p:nvPr/>
          </p:nvSpPr>
          <p:spPr>
            <a:xfrm>
              <a:off x="7424293" y="984361"/>
              <a:ext cx="1719708" cy="1727811"/>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Se </a:t>
              </a:r>
              <a:r>
                <a:rPr lang="en-GB" sz="1400" dirty="0" err="1">
                  <a:latin typeface="Arial" panose="020B0604020202020204" pitchFamily="34" charset="0"/>
                  <a:cs typeface="Arial" panose="020B0604020202020204" pitchFamily="34" charset="0"/>
                </a:rPr>
                <a:t>necesita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saber</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cuántos</a:t>
              </a:r>
              <a:r>
                <a:rPr lang="en-GB" sz="1400" dirty="0">
                  <a:latin typeface="Arial" panose="020B0604020202020204" pitchFamily="34" charset="0"/>
                  <a:cs typeface="Arial" panose="020B0604020202020204" pitchFamily="34" charset="0"/>
                </a:rPr>
                <a:t> se </a:t>
              </a:r>
              <a:r>
                <a:rPr lang="en-GB" sz="1400" dirty="0" err="1">
                  <a:latin typeface="Arial" panose="020B0604020202020204" pitchFamily="34" charset="0"/>
                  <a:cs typeface="Arial" panose="020B0604020202020204" pitchFamily="34" charset="0"/>
                </a:rPr>
                <a:t>fueron</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agregando</a:t>
              </a:r>
              <a:r>
                <a:rPr lang="en-GB" sz="1400" dirty="0">
                  <a:latin typeface="Arial" panose="020B0604020202020204" pitchFamily="34" charset="0"/>
                  <a:cs typeface="Arial" panose="020B0604020202020204" pitchFamily="34" charset="0"/>
                </a:rPr>
                <a:t>.</a:t>
              </a:r>
            </a:p>
          </p:txBody>
        </p:sp>
      </p:grpSp>
      <p:cxnSp>
        <p:nvCxnSpPr>
          <p:cNvPr id="48" name="Conector recto de flecha 47"/>
          <p:cNvCxnSpPr>
            <a:stCxn id="72" idx="1"/>
          </p:cNvCxnSpPr>
          <p:nvPr/>
        </p:nvCxnSpPr>
        <p:spPr>
          <a:xfrm flipH="1" flipV="1">
            <a:off x="1826339" y="3265905"/>
            <a:ext cx="3503611" cy="1402295"/>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Conector recto de flecha 50"/>
          <p:cNvCxnSpPr/>
          <p:nvPr/>
        </p:nvCxnSpPr>
        <p:spPr>
          <a:xfrm flipV="1">
            <a:off x="347624" y="3221429"/>
            <a:ext cx="27134" cy="1417547"/>
          </a:xfrm>
          <a:prstGeom prst="straightConnector1">
            <a:avLst/>
          </a:prstGeom>
          <a:ln w="22225">
            <a:solidFill>
              <a:schemeClr val="tx1"/>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597686"/>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Persona</a:t>
            </a:r>
          </a:p>
        </p:txBody>
      </p:sp>
      <p:sp>
        <p:nvSpPr>
          <p:cNvPr id="11" name="Marcador de contenido 10"/>
          <p:cNvSpPr>
            <a:spLocks noGrp="1"/>
          </p:cNvSpPr>
          <p:nvPr>
            <p:ph idx="1"/>
          </p:nvPr>
        </p:nvSpPr>
        <p:spPr>
          <a:xfrm>
            <a:off x="628649" y="2160000"/>
            <a:ext cx="8121731" cy="4351338"/>
          </a:xfrm>
        </p:spPr>
        <p:txBody>
          <a:bodyPr>
            <a:noAutofit/>
          </a:bodyPr>
          <a:lstStyle/>
          <a:p>
            <a:pPr marL="0" indent="0">
              <a:buNone/>
            </a:pP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class</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Persona</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88"/>
                </a:solidFill>
                <a:latin typeface="Consolas" panose="020B0609020204030204" pitchFamily="49" charset="0"/>
              </a:rPr>
              <a:t>  </a:t>
            </a:r>
            <a:r>
              <a:rPr lang="es-AR" sz="2200" dirty="0" err="1">
                <a:solidFill>
                  <a:srgbClr val="000088"/>
                </a:solidFill>
                <a:latin typeface="Consolas" panose="020B0609020204030204" pitchFamily="49" charset="0"/>
              </a:rPr>
              <a:t>protected</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nombre;</a:t>
            </a:r>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protected</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a:t>
            </a:r>
            <a:endParaRPr lang="es-AR" sz="2200" dirty="0"/>
          </a:p>
          <a:p>
            <a:pPr marL="0" indent="0">
              <a:buNone/>
            </a:pP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Persona</a:t>
            </a:r>
            <a:r>
              <a:rPr lang="es-AR" sz="2200" dirty="0">
                <a:solidFill>
                  <a:srgbClr val="666600"/>
                </a:solidFill>
                <a:latin typeface="Consolas" panose="020B0609020204030204" pitchFamily="49" charset="0"/>
              </a:rPr>
              <a:t>(</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nombre</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nombre</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nombre;</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t> </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221</a:t>
            </a:fld>
            <a:endParaRPr lang="es-AR" dirty="0"/>
          </a:p>
        </p:txBody>
      </p:sp>
      <p:cxnSp>
        <p:nvCxnSpPr>
          <p:cNvPr id="13" name="Conector recto de flecha 12"/>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CuadroTexto 13"/>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1905890247"/>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Persona</a:t>
            </a:r>
          </a:p>
        </p:txBody>
      </p:sp>
      <p:sp>
        <p:nvSpPr>
          <p:cNvPr id="10" name="Marcador de contenido 9"/>
          <p:cNvSpPr>
            <a:spLocks noGrp="1"/>
          </p:cNvSpPr>
          <p:nvPr>
            <p:ph idx="1"/>
          </p:nvPr>
        </p:nvSpPr>
        <p:spPr>
          <a:xfrm>
            <a:off x="628649" y="2160000"/>
            <a:ext cx="8121731" cy="4351338"/>
          </a:xfrm>
        </p:spPr>
        <p:txBody>
          <a:bodyPr>
            <a:noAutofit/>
          </a:bodyPr>
          <a:lstStyle/>
          <a:p>
            <a:pPr marL="0" indent="0">
              <a:buNone/>
            </a:pPr>
            <a:r>
              <a:rPr lang="es-AR" sz="2200" dirty="0">
                <a:solidFill>
                  <a:srgbClr val="000000"/>
                </a:solidFill>
                <a:latin typeface="Consolas" panose="020B0609020204030204" pitchFamily="49" charset="0"/>
              </a:rPr>
              <a:t>  </a:t>
            </a:r>
            <a:r>
              <a:rPr lang="es-AR" sz="2200" dirty="0">
                <a:solidFill>
                  <a:srgbClr val="880000"/>
                </a:solidFill>
                <a:latin typeface="Consolas" panose="020B0609020204030204" pitchFamily="49" charset="0"/>
              </a:rPr>
              <a:t>// </a:t>
            </a:r>
            <a:r>
              <a:rPr lang="es-AR" sz="2200" dirty="0" err="1">
                <a:solidFill>
                  <a:srgbClr val="880000"/>
                </a:solidFill>
                <a:latin typeface="Consolas" panose="020B0609020204030204" pitchFamily="49" charset="0"/>
              </a:rPr>
              <a:t>Getters</a:t>
            </a:r>
            <a:r>
              <a:rPr lang="es-AR" sz="2200" dirty="0">
                <a:solidFill>
                  <a:srgbClr val="880000"/>
                </a:solidFill>
                <a:latin typeface="Consolas" panose="020B0609020204030204" pitchFamily="49" charset="0"/>
              </a:rPr>
              <a:t> y </a:t>
            </a:r>
            <a:r>
              <a:rPr lang="es-AR" sz="2200" dirty="0" err="1">
                <a:solidFill>
                  <a:srgbClr val="880000"/>
                </a:solidFill>
                <a:latin typeface="Consolas" panose="020B0609020204030204" pitchFamily="49" charset="0"/>
              </a:rPr>
              <a:t>Setters</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getNombre</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return</a:t>
            </a:r>
            <a:r>
              <a:rPr lang="es-AR" sz="2200" dirty="0">
                <a:solidFill>
                  <a:srgbClr val="000000"/>
                </a:solidFill>
                <a:latin typeface="Consolas" panose="020B0609020204030204" pitchFamily="49" charset="0"/>
              </a:rPr>
              <a:t> nombre;</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getDireccion</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return</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void</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setDireccion</a:t>
            </a:r>
            <a:r>
              <a:rPr lang="es-AR" sz="2200" dirty="0">
                <a:solidFill>
                  <a:srgbClr val="000000"/>
                </a:solidFill>
                <a:latin typeface="Consolas" panose="020B0609020204030204" pitchFamily="49" charset="0"/>
              </a:rPr>
              <a:t>(</a:t>
            </a:r>
            <a:r>
              <a:rPr lang="es-AR" sz="2200" dirty="0" err="1">
                <a:solidFill>
                  <a:srgbClr val="000000"/>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endParaRPr lang="es-AR" sz="22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222</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1905890247"/>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Persona</a:t>
            </a:r>
            <a:endParaRPr lang="es-AR" sz="2800" dirty="0"/>
          </a:p>
        </p:txBody>
      </p:sp>
      <p:sp>
        <p:nvSpPr>
          <p:cNvPr id="11" name="Marcador de contenido 10"/>
          <p:cNvSpPr>
            <a:spLocks noGrp="1"/>
          </p:cNvSpPr>
          <p:nvPr>
            <p:ph idx="1"/>
          </p:nvPr>
        </p:nvSpPr>
        <p:spPr/>
        <p:txBody>
          <a:bodyPr>
            <a:noAutofit/>
          </a:bodyPr>
          <a:lstStyle/>
          <a:p>
            <a:pPr marL="0" indent="0">
              <a:buNone/>
            </a:pP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void</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setNombre</a:t>
            </a:r>
            <a:r>
              <a:rPr lang="es-AR" sz="2200" dirty="0">
                <a:solidFill>
                  <a:srgbClr val="000000"/>
                </a:solidFill>
                <a:latin typeface="Consolas" panose="020B0609020204030204" pitchFamily="49" charset="0"/>
              </a:rPr>
              <a:t>(</a:t>
            </a:r>
            <a:r>
              <a:rPr lang="es-AR" sz="2200" dirty="0" err="1">
                <a:solidFill>
                  <a:srgbClr val="000000"/>
                </a:solidFill>
                <a:latin typeface="Consolas" panose="020B0609020204030204" pitchFamily="49" charset="0"/>
              </a:rPr>
              <a:t>String</a:t>
            </a:r>
            <a:r>
              <a:rPr lang="es-AR" sz="2200" dirty="0">
                <a:solidFill>
                  <a:srgbClr val="000000"/>
                </a:solidFill>
                <a:latin typeface="Consolas" panose="020B0609020204030204" pitchFamily="49" charset="0"/>
              </a:rPr>
              <a:t> nombre</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nombre</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nombre;</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endParaRPr lang="es-AR" sz="2200" dirty="0">
              <a:solidFill>
                <a:srgbClr val="000000"/>
              </a:solidFill>
              <a:latin typeface="Consolas" panose="020B0609020204030204" pitchFamily="49" charset="0"/>
            </a:endParaRPr>
          </a:p>
          <a:p>
            <a:pPr marL="0" indent="0">
              <a:buNone/>
            </a:pP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toString</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return</a:t>
            </a:r>
            <a:r>
              <a:rPr lang="es-AR" sz="2200" dirty="0">
                <a:solidFill>
                  <a:srgbClr val="000000"/>
                </a:solidFill>
                <a:latin typeface="Consolas" panose="020B0609020204030204" pitchFamily="49" charset="0"/>
              </a:rPr>
              <a:t> nombre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88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direccion</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88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a:t>
            </a:r>
            <a:endParaRPr lang="es-AR" sz="2200" dirty="0"/>
          </a:p>
          <a:p>
            <a:pPr marL="0" indent="0">
              <a:buNone/>
            </a:pPr>
            <a:r>
              <a:rPr lang="es-AR" sz="2200" dirty="0"/>
              <a:t> </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223</a:t>
            </a:fld>
            <a:endParaRPr lang="es-AR" dirty="0"/>
          </a:p>
        </p:txBody>
      </p:sp>
    </p:spTree>
    <p:extLst>
      <p:ext uri="{BB962C8B-B14F-4D97-AF65-F5344CB8AC3E}">
        <p14:creationId xmlns:p14="http://schemas.microsoft.com/office/powerpoint/2010/main" val="1905890247"/>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Estudiante</a:t>
            </a:r>
            <a:endParaRPr lang="es-AR" sz="31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224</a:t>
            </a:fld>
            <a:endParaRPr lang="es-AR" dirty="0"/>
          </a:p>
        </p:txBody>
      </p:sp>
      <p:cxnSp>
        <p:nvCxnSpPr>
          <p:cNvPr id="7" name="Conector recto de flecha 6"/>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
        <p:nvSpPr>
          <p:cNvPr id="9" name="Rectángulo 8"/>
          <p:cNvSpPr/>
          <p:nvPr/>
        </p:nvSpPr>
        <p:spPr>
          <a:xfrm>
            <a:off x="-2" y="2120315"/>
            <a:ext cx="9140481" cy="4770537"/>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extends</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endParaRPr lang="en-GB" sz="1600" dirty="0"/>
          </a:p>
          <a:p>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static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final</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MAX_CURSADAS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10;</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cursadas</a:t>
            </a:r>
            <a:r>
              <a:rPr lang="en-GB" sz="1600" dirty="0">
                <a:solidFill>
                  <a:srgbClr val="000000"/>
                </a:solidFill>
                <a:latin typeface="Consolas" panose="020B0609020204030204" pitchFamily="49" charset="0"/>
              </a:rPr>
              <a:t>;</a:t>
            </a:r>
            <a:endParaRPr lang="en-GB" sz="1600" dirty="0"/>
          </a:p>
          <a:p>
            <a:br>
              <a:rPr lang="en-GB" sz="1600" dirty="0"/>
            </a:br>
            <a:r>
              <a:rPr lang="en-GB" sz="1600" dirty="0"/>
              <a:t>     </a:t>
            </a:r>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super</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MAX_CURSADAS</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MAX_CURSADAS</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endParaRPr lang="en-GB" sz="1600" dirty="0"/>
          </a:p>
          <a:p>
            <a:r>
              <a:rPr lang="en-GB" sz="1600" dirty="0">
                <a:solidFill>
                  <a:srgbClr val="006666"/>
                </a:solidFill>
                <a:latin typeface="Consolas" panose="020B0609020204030204" pitchFamily="49" charset="0"/>
              </a:rPr>
              <a:t>  @Override</a:t>
            </a:r>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Estudiante</a:t>
            </a:r>
            <a:r>
              <a:rPr lang="en-GB" sz="1600" dirty="0">
                <a:solidFill>
                  <a:srgbClr val="008800"/>
                </a:solidFill>
                <a:latin typeface="Consolas" panose="020B0609020204030204" pitchFamily="49" charset="0"/>
              </a:rPr>
              <a:t>: "</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super</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endParaRPr lang="en-GB" sz="1600" dirty="0"/>
          </a:p>
          <a:p>
            <a:r>
              <a:rPr lang="en-GB" sz="1600" dirty="0">
                <a:solidFill>
                  <a:srgbClr val="000088"/>
                </a:solidFill>
                <a:latin typeface="Consolas" panose="020B0609020204030204" pitchFamily="49" charset="0"/>
              </a:rPr>
              <a:t>  </a:t>
            </a:r>
            <a:endParaRPr lang="en-GB" sz="1600" dirty="0"/>
          </a:p>
        </p:txBody>
      </p:sp>
    </p:spTree>
    <p:extLst>
      <p:ext uri="{BB962C8B-B14F-4D97-AF65-F5344CB8AC3E}">
        <p14:creationId xmlns:p14="http://schemas.microsoft.com/office/powerpoint/2010/main" val="2679808102"/>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Estudiante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225</a:t>
            </a:fld>
            <a:endParaRPr lang="es-AR" dirty="0"/>
          </a:p>
        </p:txBody>
      </p:sp>
      <p:cxnSp>
        <p:nvCxnSpPr>
          <p:cNvPr id="7" name="Conector recto de flecha 6"/>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
        <p:nvSpPr>
          <p:cNvPr id="9" name="Rectángulo 8"/>
          <p:cNvSpPr/>
          <p:nvPr/>
        </p:nvSpPr>
        <p:spPr>
          <a:xfrm>
            <a:off x="-2" y="2120315"/>
            <a:ext cx="9140481" cy="3785652"/>
          </a:xfrm>
          <a:prstGeom prst="rect">
            <a:avLst/>
          </a:prstGeom>
        </p:spPr>
        <p:txBody>
          <a:bodyPr wrap="square">
            <a:spAutoFit/>
          </a:bodyPr>
          <a:lstStyle/>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boolean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agregarCalificacion</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if</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cursadas</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&gt;=</a:t>
            </a:r>
            <a:r>
              <a:rPr lang="en-GB" sz="1600" dirty="0">
                <a:solidFill>
                  <a:srgbClr val="000000"/>
                </a:solidFill>
                <a:latin typeface="Consolas" panose="020B0609020204030204" pitchFamily="49" charset="0"/>
              </a:rPr>
              <a:t> MAX_CURSADAS)</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false;</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cursadas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cursadas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cursadas</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true;</a:t>
            </a:r>
            <a:endParaRPr lang="en-GB" sz="1600" dirty="0"/>
          </a:p>
          <a:p>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getCalificaciones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660066"/>
                </a:solidFill>
                <a:latin typeface="Consolas" panose="020B0609020204030204" pitchFamily="49" charset="0"/>
              </a:rPr>
              <a:t>    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resultado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for</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i</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0</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i</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&lt;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cursadas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i</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resultado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 "</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i</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i</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resultado</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p:txBody>
      </p:sp>
    </p:spTree>
    <p:extLst>
      <p:ext uri="{BB962C8B-B14F-4D97-AF65-F5344CB8AC3E}">
        <p14:creationId xmlns:p14="http://schemas.microsoft.com/office/powerpoint/2010/main" val="2679808102"/>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Estudiante</a:t>
            </a:r>
            <a:endParaRPr lang="es-AR" sz="31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226</a:t>
            </a:fld>
            <a:endParaRPr lang="es-AR" dirty="0"/>
          </a:p>
        </p:txBody>
      </p:sp>
      <p:sp>
        <p:nvSpPr>
          <p:cNvPr id="9" name="Rectángulo 8"/>
          <p:cNvSpPr/>
          <p:nvPr/>
        </p:nvSpPr>
        <p:spPr>
          <a:xfrm>
            <a:off x="-2" y="2120315"/>
            <a:ext cx="9140481" cy="1815882"/>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float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getPromedio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sum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0;</a:t>
            </a:r>
            <a:endParaRPr lang="en-GB" sz="1600" dirty="0"/>
          </a:p>
          <a:p>
            <a:r>
              <a:rPr lang="en-GB" sz="1600" dirty="0">
                <a:solidFill>
                  <a:srgbClr val="000088"/>
                </a:solidFill>
                <a:latin typeface="Consolas" panose="020B0609020204030204" pitchFamily="49" charset="0"/>
              </a:rPr>
              <a:t>    for</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i</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0</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i</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&lt;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cursadas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i</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00"/>
                </a:solidFill>
                <a:latin typeface="Consolas" panose="020B0609020204030204" pitchFamily="49" charset="0"/>
              </a:rPr>
              <a:t>      sum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calificaciones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i</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sum</a:t>
            </a:r>
            <a:r>
              <a:rPr lang="en-GB" sz="1600" dirty="0">
                <a:solidFill>
                  <a:srgbClr val="666600"/>
                </a:solidFill>
                <a:latin typeface="Consolas" panose="020B0609020204030204" pitchFamily="49" charset="0"/>
              </a:rPr>
              <a:t>/(</a:t>
            </a:r>
            <a:r>
              <a:rPr lang="en-GB" sz="1600" dirty="0">
                <a:solidFill>
                  <a:srgbClr val="000088"/>
                </a:solidFill>
                <a:latin typeface="Consolas" panose="020B0609020204030204" pitchFamily="49" charset="0"/>
              </a:rPr>
              <a:t>float</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cursadas</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r>
              <a:rPr lang="en-GB" sz="1600" dirty="0">
                <a:solidFill>
                  <a:srgbClr val="000000"/>
                </a:solidFill>
                <a:latin typeface="Consolas" panose="020B0609020204030204" pitchFamily="49" charset="0"/>
              </a:rPr>
              <a:t>}</a:t>
            </a:r>
            <a:endParaRPr lang="en-GB" sz="1600" dirty="0"/>
          </a:p>
        </p:txBody>
      </p:sp>
    </p:spTree>
    <p:extLst>
      <p:ext uri="{BB962C8B-B14F-4D97-AF65-F5344CB8AC3E}">
        <p14:creationId xmlns:p14="http://schemas.microsoft.com/office/powerpoint/2010/main" val="2679808102"/>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Profesor</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227</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
        <p:nvSpPr>
          <p:cNvPr id="8" name="Rectángulo 7"/>
          <p:cNvSpPr/>
          <p:nvPr/>
        </p:nvSpPr>
        <p:spPr>
          <a:xfrm>
            <a:off x="-1" y="1941732"/>
            <a:ext cx="9144001" cy="4524315"/>
          </a:xfrm>
          <a:prstGeom prst="rect">
            <a:avLst/>
          </a:prstGeom>
        </p:spPr>
        <p:txBody>
          <a:bodyPr wrap="square">
            <a:spAutoFit/>
          </a:bodyPr>
          <a:lstStyle/>
          <a:p>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660066"/>
                </a:solidFill>
                <a:latin typeface="Consolas" panose="020B0609020204030204" pitchFamily="49" charset="0"/>
              </a:rPr>
              <a:t> </a:t>
            </a:r>
            <a:r>
              <a:rPr lang="en-GB" sz="1600" dirty="0">
                <a:solidFill>
                  <a:srgbClr val="000088"/>
                </a:solidFill>
                <a:latin typeface="Consolas" panose="020B0609020204030204" pitchFamily="49" charset="0"/>
              </a:rPr>
              <a:t>extends</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Persona{</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enseniando</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private</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static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final</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int</a:t>
            </a:r>
            <a:r>
              <a:rPr lang="en-GB" sz="1600" dirty="0">
                <a:solidFill>
                  <a:srgbClr val="000000"/>
                </a:solidFill>
                <a:latin typeface="Consolas" panose="020B0609020204030204" pitchFamily="49" charset="0"/>
              </a:rPr>
              <a:t> MAX_CURSOS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3;</a:t>
            </a:r>
            <a:endParaRPr lang="en-GB" sz="1600" dirty="0"/>
          </a:p>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super</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nombre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direccion</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MAX_CURSOS</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a:t>
            </a:r>
            <a:r>
              <a:rPr lang="en-GB" sz="1600" dirty="0" err="1">
                <a:solidFill>
                  <a:srgbClr val="000088"/>
                </a:solidFill>
                <a:latin typeface="Consolas" panose="020B0609020204030204" pitchFamily="49" charset="0"/>
              </a:rPr>
              <a:t>this</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a:t>
            </a:r>
            <a:r>
              <a:rPr lang="en-GB" sz="1600" dirty="0" err="1">
                <a:solidFill>
                  <a:srgbClr val="000088"/>
                </a:solidFill>
                <a:latin typeface="Consolas" panose="020B0609020204030204" pitchFamily="49" charset="0"/>
              </a:rPr>
              <a:t>this</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enseniando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0;</a:t>
            </a:r>
            <a:endParaRPr lang="en-GB" sz="1600" dirty="0"/>
          </a:p>
          <a:p>
            <a:r>
              <a:rPr lang="en-GB" sz="1600" dirty="0">
                <a:solidFill>
                  <a:srgbClr val="000000"/>
                </a:solidFill>
                <a:latin typeface="Consolas" panose="020B0609020204030204" pitchFamily="49" charset="0"/>
              </a:rPr>
              <a:t>  }</a:t>
            </a:r>
            <a:endParaRPr lang="en-GB" sz="1600" dirty="0"/>
          </a:p>
          <a:p>
            <a:endParaRPr lang="en-GB" sz="1600" dirty="0">
              <a:solidFill>
                <a:srgbClr val="006666"/>
              </a:solidFill>
              <a:latin typeface="Consolas" panose="020B0609020204030204" pitchFamily="49" charset="0"/>
            </a:endParaRPr>
          </a:p>
          <a:p>
            <a:r>
              <a:rPr lang="en-GB" sz="1600" dirty="0">
                <a:solidFill>
                  <a:srgbClr val="006666"/>
                </a:solidFill>
                <a:latin typeface="Consolas" panose="020B0609020204030204" pitchFamily="49" charset="0"/>
              </a:rPr>
              <a:t>  @Override</a:t>
            </a:r>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Profesor</a:t>
            </a:r>
            <a:r>
              <a:rPr lang="en-GB" sz="1600" dirty="0">
                <a:solidFill>
                  <a:srgbClr val="008800"/>
                </a:solidFill>
                <a:latin typeface="Consolas" panose="020B0609020204030204" pitchFamily="49" charset="0"/>
              </a:rPr>
              <a:t>: "</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super</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p>
          <a:p>
            <a:endParaRPr lang="en-GB" sz="1600" dirty="0"/>
          </a:p>
        </p:txBody>
      </p:sp>
    </p:spTree>
    <p:extLst>
      <p:ext uri="{BB962C8B-B14F-4D97-AF65-F5344CB8AC3E}">
        <p14:creationId xmlns:p14="http://schemas.microsoft.com/office/powerpoint/2010/main" val="4169792064"/>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Profesor</a:t>
            </a:r>
            <a:endParaRPr lang="es-AR" sz="31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228</a:t>
            </a:fld>
            <a:endParaRPr lang="es-AR" dirty="0"/>
          </a:p>
        </p:txBody>
      </p:sp>
      <p:sp>
        <p:nvSpPr>
          <p:cNvPr id="9" name="Rectángulo 8"/>
          <p:cNvSpPr/>
          <p:nvPr/>
        </p:nvSpPr>
        <p:spPr>
          <a:xfrm>
            <a:off x="-1" y="1941732"/>
            <a:ext cx="9144001" cy="4278094"/>
          </a:xfrm>
          <a:prstGeom prst="rect">
            <a:avLst/>
          </a:prstGeom>
        </p:spPr>
        <p:txBody>
          <a:bodyPr wrap="square">
            <a:spAutoFit/>
          </a:bodyPr>
          <a:lstStyle/>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err="1">
                <a:solidFill>
                  <a:srgbClr val="000088"/>
                </a:solidFill>
                <a:latin typeface="Consolas" panose="020B0609020204030204" pitchFamily="49" charset="0"/>
              </a:rPr>
              <a:t>boolean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agregarCurso</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if</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enseniando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&gt;=</a:t>
            </a:r>
            <a:r>
              <a:rPr lang="en-GB" sz="1600" dirty="0">
                <a:solidFill>
                  <a:srgbClr val="000000"/>
                </a:solidFill>
                <a:latin typeface="Consolas" panose="020B0609020204030204" pitchFamily="49" charset="0"/>
              </a:rPr>
              <a:t> MAX_CURSOS</a:t>
            </a:r>
            <a:r>
              <a:rPr lang="en-GB" sz="1600" dirty="0">
                <a:solidFill>
                  <a:srgbClr val="666600"/>
                </a:solidFill>
                <a:latin typeface="Consolas" panose="020B0609020204030204" pitchFamily="49" charset="0"/>
              </a:rPr>
              <a:t>) </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false;</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enseniando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enseniando</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true;</a:t>
            </a:r>
            <a:endParaRPr lang="en-GB" sz="1600" dirty="0"/>
          </a:p>
          <a:p>
            <a:r>
              <a:rPr lang="en-GB" sz="1600" dirty="0">
                <a:solidFill>
                  <a:srgbClr val="000000"/>
                </a:solidFill>
                <a:latin typeface="Consolas" panose="020B0609020204030204" pitchFamily="49" charset="0"/>
              </a:rPr>
              <a:t>  }</a:t>
            </a:r>
          </a:p>
          <a:p>
            <a:endParaRPr lang="en-GB" sz="1600" dirty="0"/>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getSalario</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return</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endParaRPr lang="en-GB" sz="1600" dirty="0">
              <a:solidFill>
                <a:srgbClr val="000088"/>
              </a:solidFill>
              <a:latin typeface="Consolas" panose="020B0609020204030204" pitchFamily="49" charset="0"/>
            </a:endParaRP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void</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setSalario</a:t>
            </a:r>
            <a:r>
              <a:rPr lang="en-GB" sz="1600" dirty="0">
                <a:solidFill>
                  <a:srgbClr val="666600"/>
                </a:solidFill>
                <a:latin typeface="Consolas" panose="020B0609020204030204" pitchFamily="49" charset="0"/>
              </a:rPr>
              <a:t>(</a:t>
            </a:r>
            <a:r>
              <a:rPr lang="en-GB" sz="1600" dirty="0">
                <a:solidFill>
                  <a:srgbClr val="000088"/>
                </a:solidFill>
                <a:latin typeface="Consolas" panose="020B0609020204030204" pitchFamily="49" charset="0"/>
              </a:rPr>
              <a:t>double</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a:t>
            </a:r>
            <a:r>
              <a:rPr lang="en-GB" sz="1600" dirty="0" err="1">
                <a:solidFill>
                  <a:srgbClr val="000088"/>
                </a:solidFill>
                <a:latin typeface="Consolas" panose="020B0609020204030204" pitchFamily="49" charset="0"/>
              </a:rPr>
              <a:t>this</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salario</a:t>
            </a:r>
            <a:r>
              <a:rPr lang="en-GB" sz="1600" dirty="0">
                <a:solidFill>
                  <a:srgbClr val="0000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r>
              <a:rPr lang="en-GB" sz="1600" dirty="0">
                <a:solidFill>
                  <a:srgbClr val="000000"/>
                </a:solidFill>
                <a:latin typeface="Consolas" panose="020B0609020204030204" pitchFamily="49" charset="0"/>
              </a:rPr>
              <a:t> }</a:t>
            </a:r>
            <a:endParaRPr lang="en-GB" sz="1600" dirty="0"/>
          </a:p>
        </p:txBody>
      </p:sp>
    </p:spTree>
    <p:extLst>
      <p:ext uri="{BB962C8B-B14F-4D97-AF65-F5344CB8AC3E}">
        <p14:creationId xmlns:p14="http://schemas.microsoft.com/office/powerpoint/2010/main" val="4169792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Arreglos (4)</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22</a:t>
            </a:fld>
            <a:endParaRPr lang="es-ES_tradnl" dirty="0"/>
          </a:p>
        </p:txBody>
      </p:sp>
      <p:pic>
        <p:nvPicPr>
          <p:cNvPr id="7" name="Shape 212" descr="arreglos-11.png"/>
          <p:cNvPicPr preferRelativeResize="0"/>
          <p:nvPr/>
        </p:nvPicPr>
        <p:blipFill>
          <a:blip r:embed="rId2">
            <a:alphaModFix/>
          </a:blip>
          <a:stretch>
            <a:fillRect/>
          </a:stretch>
        </p:blipFill>
        <p:spPr>
          <a:xfrm>
            <a:off x="354640" y="2699435"/>
            <a:ext cx="8434719" cy="2728739"/>
          </a:xfrm>
          <a:prstGeom prst="rect">
            <a:avLst/>
          </a:prstGeom>
          <a:noFill/>
          <a:ln>
            <a:noFill/>
          </a:ln>
        </p:spPr>
      </p:pic>
    </p:spTree>
    <p:extLst>
      <p:ext uri="{BB962C8B-B14F-4D97-AF65-F5344CB8AC3E}">
        <p14:creationId xmlns:p14="http://schemas.microsoft.com/office/powerpoint/2010/main" val="1351299220"/>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de Prueba</a:t>
            </a:r>
            <a:endParaRPr lang="es-AR" sz="28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229</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
        <p:nvSpPr>
          <p:cNvPr id="9" name="Rectángulo 8"/>
          <p:cNvSpPr/>
          <p:nvPr/>
        </p:nvSpPr>
        <p:spPr>
          <a:xfrm>
            <a:off x="-1" y="2099103"/>
            <a:ext cx="9144001" cy="3293209"/>
          </a:xfrm>
          <a:prstGeom prst="rect">
            <a:avLst/>
          </a:prstGeom>
        </p:spPr>
        <p:txBody>
          <a:bodyPr wrap="square">
            <a:spAutoFit/>
          </a:bodyPr>
          <a:lstStyle/>
          <a:p>
            <a:pPr fontAlgn="base"/>
            <a:r>
              <a:rPr lang="en-GB" sz="1600" dirty="0">
                <a:solidFill>
                  <a:srgbClr val="000088"/>
                </a:solidFill>
                <a:latin typeface="Consolas" panose="020B0609020204030204" pitchFamily="49" charset="0"/>
              </a:rPr>
              <a:t>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class</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TestPersona</a:t>
            </a:r>
            <a:r>
              <a:rPr lang="en-GB" sz="1600" dirty="0">
                <a:solidFill>
                  <a:srgbClr val="000000"/>
                </a:solidFill>
                <a:latin typeface="Consolas" panose="020B0609020204030204" pitchFamily="49" charset="0"/>
              </a:rPr>
              <a:t> {</a:t>
            </a:r>
          </a:p>
          <a:p>
            <a:r>
              <a:rPr lang="en-GB" sz="1600" dirty="0">
                <a:solidFill>
                  <a:srgbClr val="000088"/>
                </a:solidFill>
                <a:latin typeface="Consolas" panose="020B0609020204030204" pitchFamily="49" charset="0"/>
              </a:rPr>
              <a:t>  </a:t>
            </a:r>
          </a:p>
          <a:p>
            <a:r>
              <a:rPr lang="en-GB" sz="1600" dirty="0">
                <a:solidFill>
                  <a:srgbClr val="000088"/>
                </a:solidFill>
                <a:latin typeface="Consolas" panose="020B0609020204030204" pitchFamily="49" charset="0"/>
              </a:rPr>
              <a:t>  public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static</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void</a:t>
            </a:r>
            <a:r>
              <a:rPr lang="en-GB" sz="1600" dirty="0">
                <a:solidFill>
                  <a:srgbClr val="000000"/>
                </a:solidFill>
                <a:latin typeface="Consolas" panose="020B0609020204030204" pitchFamily="49" charset="0"/>
              </a:rPr>
              <a:t> main</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args</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endParaRPr lang="en-GB" sz="1600" dirty="0"/>
          </a:p>
          <a:p>
            <a:endParaRPr lang="en-GB" sz="1600" dirty="0">
              <a:solidFill>
                <a:srgbClr val="880000"/>
              </a:solidFill>
              <a:latin typeface="Consolas" panose="020B0609020204030204" pitchFamily="49" charset="0"/>
            </a:endParaRPr>
          </a:p>
          <a:p>
            <a:r>
              <a:rPr lang="en-GB" sz="1600" dirty="0">
                <a:solidFill>
                  <a:srgbClr val="880000"/>
                </a:solidFill>
                <a:latin typeface="Consolas" panose="020B0609020204030204" pitchFamily="49" charset="0"/>
              </a:rPr>
              <a:t>    /* Test </a:t>
            </a:r>
            <a:r>
              <a:rPr lang="en-GB" sz="1600" dirty="0" err="1">
                <a:solidFill>
                  <a:srgbClr val="880000"/>
                </a:solidFill>
                <a:latin typeface="Consolas" panose="020B0609020204030204" pitchFamily="49" charset="0"/>
              </a:rPr>
              <a:t>Clase</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Estudiante</a:t>
            </a:r>
            <a:r>
              <a:rPr lang="en-GB" sz="1600" dirty="0">
                <a:solidFill>
                  <a:srgbClr val="8800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000000"/>
                </a:solidFill>
                <a:latin typeface="Consolas" panose="020B0609020204030204" pitchFamily="49" charset="0"/>
              </a:rPr>
              <a:t> e1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Estudiante</a:t>
            </a:r>
            <a:r>
              <a:rPr lang="en-GB" sz="1600" dirty="0">
                <a:solidFill>
                  <a:srgbClr val="666600"/>
                </a:solidFill>
                <a:latin typeface="Consolas" panose="020B0609020204030204" pitchFamily="49" charset="0"/>
              </a:rPr>
              <a:t>(</a:t>
            </a:r>
            <a:r>
              <a:rPr lang="en-GB" sz="1600" dirty="0">
                <a:solidFill>
                  <a:srgbClr val="008800"/>
                </a:solidFill>
                <a:latin typeface="Consolas" panose="020B0609020204030204" pitchFamily="49" charset="0"/>
              </a:rPr>
              <a:t>"Jorge"</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Calle</a:t>
            </a:r>
            <a:r>
              <a:rPr lang="en-GB" sz="1600" dirty="0">
                <a:solidFill>
                  <a:srgbClr val="008800"/>
                </a:solidFill>
                <a:latin typeface="Consolas" panose="020B0609020204030204" pitchFamily="49" charset="0"/>
              </a:rPr>
              <a:t> Falsa 123"</a:t>
            </a:r>
            <a:r>
              <a:rPr lang="en-GB" sz="1600" dirty="0">
                <a:solidFill>
                  <a:srgbClr val="6666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e1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toString</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e1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agregarCalificacion</a:t>
            </a:r>
            <a:r>
              <a:rPr lang="en-GB" sz="1600" dirty="0">
                <a:solidFill>
                  <a:srgbClr val="666600"/>
                </a:solidFill>
                <a:latin typeface="Consolas" panose="020B0609020204030204" pitchFamily="49" charset="0"/>
              </a:rPr>
              <a:t>(</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Programación</a:t>
            </a:r>
            <a:r>
              <a:rPr lang="en-GB" sz="1600" dirty="0">
                <a:solidFill>
                  <a:srgbClr val="008800"/>
                </a:solidFill>
                <a:latin typeface="Consolas" panose="020B0609020204030204" pitchFamily="49" charset="0"/>
              </a:rPr>
              <a:t> I"</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9.5f</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e1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agregarCalificacion</a:t>
            </a:r>
            <a:r>
              <a:rPr lang="en-GB" sz="1600" dirty="0">
                <a:solidFill>
                  <a:srgbClr val="666600"/>
                </a:solidFill>
                <a:latin typeface="Consolas" panose="020B0609020204030204" pitchFamily="49" charset="0"/>
              </a:rPr>
              <a:t>(</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Estadística</a:t>
            </a:r>
            <a:r>
              <a:rPr lang="en-GB" sz="1600" dirty="0">
                <a:solidFill>
                  <a:srgbClr val="008800"/>
                </a:solidFill>
                <a:latin typeface="Consolas" panose="020B0609020204030204" pitchFamily="49" charset="0"/>
              </a:rPr>
              <a:t>"</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6666"/>
                </a:solidFill>
                <a:latin typeface="Consolas" panose="020B0609020204030204" pitchFamily="49" charset="0"/>
              </a:rPr>
              <a:t>5</a:t>
            </a:r>
            <a:r>
              <a:rPr lang="en-GB" sz="1600" dirty="0">
                <a:solidFill>
                  <a:srgbClr val="6666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a:t>
            </a:r>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e1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getCalificaciones</a:t>
            </a:r>
            <a:r>
              <a:rPr lang="en-GB" sz="1600" dirty="0">
                <a:solidFill>
                  <a:srgbClr val="6666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a:solidFill>
                  <a:srgbClr val="008800"/>
                </a:solidFill>
                <a:latin typeface="Consolas" panose="020B0609020204030204" pitchFamily="49" charset="0"/>
              </a:rPr>
              <a:t>"El </a:t>
            </a:r>
            <a:r>
              <a:rPr lang="en-GB" sz="1600" dirty="0" err="1">
                <a:solidFill>
                  <a:srgbClr val="008800"/>
                </a:solidFill>
                <a:latin typeface="Consolas" panose="020B0609020204030204" pitchFamily="49" charset="0"/>
              </a:rPr>
              <a:t>promedio</a:t>
            </a:r>
            <a:r>
              <a:rPr lang="en-GB" sz="1600" dirty="0">
                <a:solidFill>
                  <a:srgbClr val="008800"/>
                </a:solidFill>
                <a:latin typeface="Consolas" panose="020B0609020204030204" pitchFamily="49" charset="0"/>
              </a:rPr>
              <a:t> </a:t>
            </a:r>
            <a:r>
              <a:rPr lang="en-GB" sz="1600" dirty="0" err="1">
                <a:solidFill>
                  <a:srgbClr val="008800"/>
                </a:solidFill>
                <a:latin typeface="Consolas" panose="020B0609020204030204" pitchFamily="49" charset="0"/>
              </a:rPr>
              <a:t>es</a:t>
            </a:r>
            <a:r>
              <a:rPr lang="en-GB" sz="1600" dirty="0">
                <a:solidFill>
                  <a:srgbClr val="008800"/>
                </a:solidFill>
                <a:latin typeface="Consolas" panose="020B0609020204030204" pitchFamily="49" charset="0"/>
              </a:rPr>
              <a:t> "</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e1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getPromedio</a:t>
            </a:r>
            <a:r>
              <a:rPr lang="en-GB" sz="1600" dirty="0">
                <a:solidFill>
                  <a:srgbClr val="666600"/>
                </a:solidFill>
                <a:latin typeface="Consolas" panose="020B0609020204030204" pitchFamily="49" charset="0"/>
              </a:rPr>
              <a:t>());</a:t>
            </a:r>
            <a:endParaRPr lang="en-GB" sz="1600" dirty="0"/>
          </a:p>
          <a:p>
            <a:endParaRPr lang="en-GB" sz="1600" dirty="0">
              <a:solidFill>
                <a:srgbClr val="880000"/>
              </a:solidFill>
              <a:latin typeface="Consolas" panose="020B0609020204030204" pitchFamily="49" charset="0"/>
            </a:endParaRPr>
          </a:p>
        </p:txBody>
      </p:sp>
    </p:spTree>
    <p:extLst>
      <p:ext uri="{BB962C8B-B14F-4D97-AF65-F5344CB8AC3E}">
        <p14:creationId xmlns:p14="http://schemas.microsoft.com/office/powerpoint/2010/main" val="2607714433"/>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1" y="2099103"/>
            <a:ext cx="9144001" cy="4524315"/>
          </a:xfrm>
          <a:prstGeom prst="rect">
            <a:avLst/>
          </a:prstGeom>
        </p:spPr>
        <p:txBody>
          <a:bodyPr wrap="square">
            <a:spAutoFit/>
          </a:bodyPr>
          <a:lstStyle/>
          <a:p>
            <a:endParaRPr lang="en-GB" sz="1600" dirty="0">
              <a:solidFill>
                <a:srgbClr val="880000"/>
              </a:solidFill>
              <a:latin typeface="Consolas" panose="020B0609020204030204" pitchFamily="49" charset="0"/>
            </a:endParaRPr>
          </a:p>
          <a:p>
            <a:r>
              <a:rPr lang="en-GB" sz="1600" dirty="0">
                <a:solidFill>
                  <a:srgbClr val="880000"/>
                </a:solidFill>
                <a:latin typeface="Consolas" panose="020B0609020204030204" pitchFamily="49" charset="0"/>
              </a:rPr>
              <a:t>    /* Test </a:t>
            </a:r>
            <a:r>
              <a:rPr lang="en-GB" sz="1600" dirty="0" err="1">
                <a:solidFill>
                  <a:srgbClr val="880000"/>
                </a:solidFill>
                <a:latin typeface="Consolas" panose="020B0609020204030204" pitchFamily="49" charset="0"/>
              </a:rPr>
              <a:t>Clase</a:t>
            </a:r>
            <a:r>
              <a:rPr lang="en-GB" sz="1600" dirty="0">
                <a:solidFill>
                  <a:srgbClr val="880000"/>
                </a:solidFill>
                <a:latin typeface="Consolas" panose="020B0609020204030204" pitchFamily="49" charset="0"/>
              </a:rPr>
              <a:t> </a:t>
            </a:r>
            <a:r>
              <a:rPr lang="en-GB" sz="1600" dirty="0" err="1">
                <a:solidFill>
                  <a:srgbClr val="880000"/>
                </a:solidFill>
                <a:latin typeface="Consolas" panose="020B0609020204030204" pitchFamily="49" charset="0"/>
              </a:rPr>
              <a:t>Profesor</a:t>
            </a:r>
            <a:r>
              <a:rPr lang="en-GB" sz="1600" dirty="0">
                <a:solidFill>
                  <a:srgbClr val="880000"/>
                </a:solidFill>
                <a:latin typeface="Consolas" panose="020B0609020204030204" pitchFamily="49" charset="0"/>
              </a:rPr>
              <a:t> */</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000000"/>
                </a:solidFill>
                <a:latin typeface="Consolas" panose="020B0609020204030204" pitchFamily="49" charset="0"/>
              </a:rPr>
              <a:t> p1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err="1">
                <a:solidFill>
                  <a:srgbClr val="660066"/>
                </a:solidFill>
                <a:latin typeface="Consolas" panose="020B0609020204030204" pitchFamily="49" charset="0"/>
              </a:rPr>
              <a:t>Profesor</a:t>
            </a:r>
            <a:r>
              <a:rPr lang="en-GB" sz="1600" dirty="0">
                <a:solidFill>
                  <a:srgbClr val="666600"/>
                </a:solidFill>
                <a:latin typeface="Consolas" panose="020B0609020204030204" pitchFamily="49" charset="0"/>
              </a:rPr>
              <a:t>(</a:t>
            </a:r>
            <a:r>
              <a:rPr lang="en-GB" sz="1600" dirty="0">
                <a:solidFill>
                  <a:srgbClr val="008800"/>
                </a:solidFill>
                <a:latin typeface="Consolas" panose="020B0609020204030204" pitchFamily="49" charset="0"/>
              </a:rPr>
              <a:t>"Alejandro"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Avenida</a:t>
            </a:r>
            <a:r>
              <a:rPr lang="en-GB" sz="1600" dirty="0">
                <a:solidFill>
                  <a:srgbClr val="008800"/>
                </a:solidFill>
                <a:latin typeface="Consolas" panose="020B0609020204030204" pitchFamily="49" charset="0"/>
              </a:rPr>
              <a:t> </a:t>
            </a:r>
            <a:r>
              <a:rPr lang="en-GB" sz="1600" dirty="0" err="1">
                <a:solidFill>
                  <a:srgbClr val="008800"/>
                </a:solidFill>
                <a:latin typeface="Consolas" panose="020B0609020204030204" pitchFamily="49" charset="0"/>
              </a:rPr>
              <a:t>Siempre</a:t>
            </a:r>
            <a:r>
              <a:rPr lang="en-GB" sz="1600" dirty="0">
                <a:solidFill>
                  <a:srgbClr val="008800"/>
                </a:solidFill>
                <a:latin typeface="Consolas" panose="020B0609020204030204" pitchFamily="49" charset="0"/>
              </a:rPr>
              <a:t> Viva 767"</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1000</a:t>
            </a:r>
            <a:r>
              <a:rPr lang="en-GB" sz="1600" dirty="0">
                <a:solidFill>
                  <a:srgbClr val="6666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p1</a:t>
            </a:r>
            <a:r>
              <a:rPr lang="en-GB" sz="1600" dirty="0">
                <a:solidFill>
                  <a:srgbClr val="666600"/>
                </a:solidFill>
                <a:latin typeface="Consolas" panose="020B0609020204030204" pitchFamily="49" charset="0"/>
              </a:rPr>
              <a:t>);</a:t>
            </a:r>
            <a:endParaRPr lang="en-GB" sz="1600" dirty="0"/>
          </a:p>
          <a:p>
            <a:r>
              <a:rPr lang="en-GB" sz="1600" dirty="0">
                <a:solidFill>
                  <a:srgbClr val="660066"/>
                </a:solidFill>
                <a:latin typeface="Consolas" panose="020B0609020204030204" pitchFamily="49" charset="0"/>
              </a:rPr>
              <a:t>    String</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0088"/>
                </a:solidFill>
                <a:latin typeface="Consolas" panose="020B0609020204030204" pitchFamily="49" charset="0"/>
              </a:rPr>
              <a:t>new</a:t>
            </a:r>
            <a:r>
              <a:rPr lang="en-GB" sz="1600" dirty="0">
                <a:solidFill>
                  <a:srgbClr val="000000"/>
                </a:solidFill>
                <a:latin typeface="Consolas" panose="020B0609020204030204" pitchFamily="49" charset="0"/>
              </a:rPr>
              <a:t> </a:t>
            </a:r>
            <a:r>
              <a:rPr lang="en-GB" sz="1600" dirty="0">
                <a:solidFill>
                  <a:srgbClr val="660066"/>
                </a:solidFill>
                <a:latin typeface="Consolas" panose="020B0609020204030204" pitchFamily="49" charset="0"/>
              </a:rPr>
              <a:t>String</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4</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0</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Diseño</a:t>
            </a:r>
            <a:r>
              <a:rPr lang="en-GB" sz="1600" dirty="0">
                <a:solidFill>
                  <a:srgbClr val="0088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Lenguajes</a:t>
            </a:r>
            <a:r>
              <a:rPr lang="en-GB" sz="1600" dirty="0">
                <a:solidFill>
                  <a:srgbClr val="0088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2</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Teoría</a:t>
            </a:r>
            <a:r>
              <a:rPr lang="en-GB" sz="1600" dirty="0">
                <a:solidFill>
                  <a:srgbClr val="008800"/>
                </a:solidFill>
                <a:latin typeface="Consolas" panose="020B0609020204030204" pitchFamily="49" charset="0"/>
              </a:rPr>
              <a:t> de la </a:t>
            </a:r>
            <a:r>
              <a:rPr lang="en-GB" sz="1600" dirty="0" err="1">
                <a:solidFill>
                  <a:srgbClr val="008800"/>
                </a:solidFill>
                <a:latin typeface="Consolas" panose="020B0609020204030204" pitchFamily="49" charset="0"/>
              </a:rPr>
              <a:t>Computación</a:t>
            </a:r>
            <a:r>
              <a:rPr lang="en-GB" sz="1600" dirty="0">
                <a:solidFill>
                  <a:srgbClr val="0088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666600"/>
                </a:solidFill>
                <a:latin typeface="Consolas" panose="020B0609020204030204" pitchFamily="49" charset="0"/>
              </a:rPr>
              <a:t>[</a:t>
            </a:r>
            <a:r>
              <a:rPr lang="en-GB" sz="1600" dirty="0">
                <a:solidFill>
                  <a:srgbClr val="006666"/>
                </a:solidFill>
                <a:latin typeface="Consolas" panose="020B0609020204030204" pitchFamily="49" charset="0"/>
              </a:rPr>
              <a:t>3</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a:t>
            </a:r>
            <a:r>
              <a:rPr lang="en-GB" sz="1600" dirty="0" err="1">
                <a:solidFill>
                  <a:srgbClr val="008800"/>
                </a:solidFill>
                <a:latin typeface="Consolas" panose="020B0609020204030204" pitchFamily="49" charset="0"/>
              </a:rPr>
              <a:t>Algoritmos</a:t>
            </a:r>
            <a:r>
              <a:rPr lang="en-GB" sz="1600" dirty="0">
                <a:solidFill>
                  <a:srgbClr val="0088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for</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660066"/>
                </a:solidFill>
                <a:latin typeface="Consolas" panose="020B0609020204030204" pitchFamily="49" charset="0"/>
              </a:rPr>
              <a:t>String</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err="1">
                <a:solidFill>
                  <a:srgbClr val="000000"/>
                </a:solidFill>
                <a:latin typeface="Consolas" panose="020B0609020204030204" pitchFamily="49" charset="0"/>
              </a:rPr>
              <a:t>cursos</a:t>
            </a:r>
            <a:r>
              <a:rPr lang="en-GB" sz="1600" dirty="0">
                <a:solidFill>
                  <a:srgbClr val="0000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if</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p1</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agregarCurso</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curso</a:t>
            </a:r>
            <a:r>
              <a:rPr lang="en-GB" sz="1600" dirty="0">
                <a:solidFill>
                  <a:srgbClr val="666600"/>
                </a:solidFill>
                <a:latin typeface="Consolas" panose="020B0609020204030204" pitchFamily="49" charset="0"/>
              </a:rPr>
              <a:t>)) </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 </a:t>
            </a:r>
            <a:r>
              <a:rPr lang="en-GB" sz="1600" dirty="0" err="1">
                <a:solidFill>
                  <a:srgbClr val="008800"/>
                </a:solidFill>
                <a:latin typeface="Consolas" panose="020B0609020204030204" pitchFamily="49" charset="0"/>
              </a:rPr>
              <a:t>agregado</a:t>
            </a:r>
            <a:r>
              <a:rPr lang="en-GB" sz="1600" dirty="0">
                <a:solidFill>
                  <a:srgbClr val="008800"/>
                </a:solidFill>
                <a:latin typeface="Consolas" panose="020B0609020204030204" pitchFamily="49" charset="0"/>
              </a:rPr>
              <a:t>."</a:t>
            </a:r>
            <a:r>
              <a:rPr lang="en-GB" sz="1600" dirty="0">
                <a:solidFill>
                  <a:srgbClr val="666600"/>
                </a:solidFill>
                <a:latin typeface="Consolas" panose="020B0609020204030204" pitchFamily="49" charset="0"/>
              </a:rPr>
              <a:t>);</a:t>
            </a:r>
            <a:endParaRPr lang="en-GB" sz="1600" dirty="0"/>
          </a:p>
          <a:p>
            <a:r>
              <a:rPr lang="en-GB" sz="1600" dirty="0">
                <a:solidFill>
                  <a:srgbClr val="000088"/>
                </a:solidFill>
                <a:latin typeface="Consolas" panose="020B0609020204030204" pitchFamily="49" charset="0"/>
              </a:rPr>
              <a:t>      else</a:t>
            </a:r>
            <a:endParaRPr lang="en-GB" sz="1600" dirty="0"/>
          </a:p>
          <a:p>
            <a:r>
              <a:rPr lang="en-GB" sz="1600" dirty="0">
                <a:solidFill>
                  <a:srgbClr val="660066"/>
                </a:solidFill>
                <a:latin typeface="Consolas" panose="020B0609020204030204" pitchFamily="49" charset="0"/>
              </a:rPr>
              <a:t>        </a:t>
            </a:r>
            <a:r>
              <a:rPr lang="en-GB" sz="1600" dirty="0" err="1">
                <a:solidFill>
                  <a:srgbClr val="660066"/>
                </a:solidFill>
                <a:latin typeface="Consolas" panose="020B0609020204030204" pitchFamily="49" charset="0"/>
              </a:rPr>
              <a:t>System</a:t>
            </a:r>
            <a:r>
              <a:rPr lang="en-GB" sz="1600" dirty="0" err="1">
                <a:solidFill>
                  <a:srgbClr val="666600"/>
                </a:solidFill>
                <a:latin typeface="Consolas" panose="020B0609020204030204" pitchFamily="49" charset="0"/>
              </a:rPr>
              <a:t>.</a:t>
            </a:r>
            <a:r>
              <a:rPr lang="en-GB" sz="1600" dirty="0" err="1">
                <a:solidFill>
                  <a:srgbClr val="000088"/>
                </a:solidFill>
                <a:latin typeface="Consolas" panose="020B0609020204030204" pitchFamily="49" charset="0"/>
              </a:rPr>
              <a:t>out</a:t>
            </a:r>
            <a:r>
              <a:rPr lang="en-GB" sz="1600" dirty="0" err="1">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println</a:t>
            </a:r>
            <a:r>
              <a:rPr lang="en-GB" sz="1600" dirty="0">
                <a:solidFill>
                  <a:srgbClr val="666600"/>
                </a:solidFill>
                <a:latin typeface="Consolas" panose="020B0609020204030204" pitchFamily="49" charset="0"/>
              </a:rPr>
              <a:t>(</a:t>
            </a:r>
            <a:r>
              <a:rPr lang="en-GB" sz="1600" dirty="0" err="1">
                <a:solidFill>
                  <a:srgbClr val="000000"/>
                </a:solidFill>
                <a:latin typeface="Consolas" panose="020B0609020204030204" pitchFamily="49" charset="0"/>
              </a:rPr>
              <a:t>curso</a:t>
            </a:r>
            <a:r>
              <a:rPr lang="en-GB" sz="1600" dirty="0">
                <a:solidFill>
                  <a:srgbClr val="000000"/>
                </a:solidFill>
                <a:latin typeface="Consolas" panose="020B0609020204030204" pitchFamily="49" charset="0"/>
              </a:rPr>
              <a:t> </a:t>
            </a:r>
            <a:r>
              <a:rPr lang="en-GB" sz="1600" dirty="0">
                <a:solidFill>
                  <a:srgbClr val="666600"/>
                </a:solidFill>
                <a:latin typeface="Consolas" panose="020B0609020204030204" pitchFamily="49" charset="0"/>
              </a:rPr>
              <a:t>+</a:t>
            </a:r>
            <a:r>
              <a:rPr lang="en-GB" sz="1600" dirty="0">
                <a:solidFill>
                  <a:srgbClr val="000000"/>
                </a:solidFill>
                <a:latin typeface="Consolas" panose="020B0609020204030204" pitchFamily="49" charset="0"/>
              </a:rPr>
              <a:t> </a:t>
            </a:r>
            <a:r>
              <a:rPr lang="en-GB" sz="1600" dirty="0">
                <a:solidFill>
                  <a:srgbClr val="008800"/>
                </a:solidFill>
                <a:latin typeface="Consolas" panose="020B0609020204030204" pitchFamily="49" charset="0"/>
              </a:rPr>
              <a:t>" no </a:t>
            </a:r>
            <a:r>
              <a:rPr lang="en-GB" sz="1600" dirty="0" err="1">
                <a:solidFill>
                  <a:srgbClr val="008800"/>
                </a:solidFill>
                <a:latin typeface="Consolas" panose="020B0609020204030204" pitchFamily="49" charset="0"/>
              </a:rPr>
              <a:t>puede</a:t>
            </a:r>
            <a:r>
              <a:rPr lang="en-GB" sz="1600" dirty="0">
                <a:solidFill>
                  <a:srgbClr val="008800"/>
                </a:solidFill>
                <a:latin typeface="Consolas" panose="020B0609020204030204" pitchFamily="49" charset="0"/>
              </a:rPr>
              <a:t> </a:t>
            </a:r>
            <a:r>
              <a:rPr lang="en-GB" sz="1600" dirty="0" err="1">
                <a:solidFill>
                  <a:srgbClr val="008800"/>
                </a:solidFill>
                <a:latin typeface="Consolas" panose="020B0609020204030204" pitchFamily="49" charset="0"/>
              </a:rPr>
              <a:t>ser</a:t>
            </a:r>
            <a:r>
              <a:rPr lang="en-GB" sz="1600" dirty="0">
                <a:solidFill>
                  <a:srgbClr val="008800"/>
                </a:solidFill>
                <a:latin typeface="Consolas" panose="020B0609020204030204" pitchFamily="49" charset="0"/>
              </a:rPr>
              <a:t> </a:t>
            </a:r>
            <a:r>
              <a:rPr lang="en-GB" sz="1600" dirty="0" err="1">
                <a:solidFill>
                  <a:srgbClr val="008800"/>
                </a:solidFill>
                <a:latin typeface="Consolas" panose="020B0609020204030204" pitchFamily="49" charset="0"/>
              </a:rPr>
              <a:t>agregado</a:t>
            </a:r>
            <a:r>
              <a:rPr lang="en-GB" sz="1600" dirty="0">
                <a:solidFill>
                  <a:srgbClr val="008800"/>
                </a:solidFill>
                <a:latin typeface="Consolas" panose="020B0609020204030204" pitchFamily="49" charset="0"/>
              </a:rPr>
              <a:t>."</a:t>
            </a:r>
            <a:r>
              <a:rPr lang="en-GB" sz="1600" dirty="0">
                <a:solidFill>
                  <a:srgbClr val="666600"/>
                </a:solidFill>
                <a:latin typeface="Consolas" panose="020B0609020204030204" pitchFamily="49" charset="0"/>
              </a:rPr>
              <a:t>);</a:t>
            </a:r>
            <a:endParaRPr lang="en-GB" sz="1600" dirty="0"/>
          </a:p>
          <a:p>
            <a:r>
              <a:rPr lang="en-GB" sz="1600" dirty="0">
                <a:solidFill>
                  <a:srgbClr val="000000"/>
                </a:solidFill>
                <a:latin typeface="Consolas" panose="020B0609020204030204" pitchFamily="49" charset="0"/>
              </a:rPr>
              <a:t>  }</a:t>
            </a:r>
            <a:endParaRPr lang="en-GB" sz="1600" dirty="0"/>
          </a:p>
          <a:p>
            <a:r>
              <a:rPr lang="en-GB" sz="1600" dirty="0">
                <a:solidFill>
                  <a:srgbClr val="000000"/>
                </a:solidFill>
                <a:latin typeface="Consolas" panose="020B0609020204030204" pitchFamily="49" charset="0"/>
              </a:rPr>
              <a:t>}</a:t>
            </a:r>
            <a:endParaRPr lang="en-GB" sz="1600" dirty="0"/>
          </a:p>
          <a:p>
            <a:br>
              <a:rPr lang="en-GB" sz="1600" dirty="0"/>
            </a:br>
            <a:endParaRPr lang="en-GB" sz="1600" dirty="0"/>
          </a:p>
        </p:txBody>
      </p:sp>
      <p:sp>
        <p:nvSpPr>
          <p:cNvPr id="2" name="Título 1"/>
          <p:cNvSpPr>
            <a:spLocks noGrp="1"/>
          </p:cNvSpPr>
          <p:nvPr>
            <p:ph type="title"/>
          </p:nvPr>
        </p:nvSpPr>
        <p:spPr/>
        <p:txBody>
          <a:bodyPr/>
          <a:lstStyle/>
          <a:p>
            <a:r>
              <a:rPr lang="es-AR" b="1" dirty="0"/>
              <a:t>Herencia</a:t>
            </a:r>
            <a:br>
              <a:rPr lang="es-AR" dirty="0"/>
            </a:br>
            <a:r>
              <a:rPr lang="es-AR" sz="2800" i="1" dirty="0"/>
              <a:t>Clase de Prueba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230</a:t>
            </a:fld>
            <a:endParaRPr lang="es-AR" dirty="0"/>
          </a:p>
        </p:txBody>
      </p:sp>
    </p:spTree>
    <p:extLst>
      <p:ext uri="{BB962C8B-B14F-4D97-AF65-F5344CB8AC3E}">
        <p14:creationId xmlns:p14="http://schemas.microsoft.com/office/powerpoint/2010/main" val="2607714433"/>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747884"/>
            <a:ext cx="7886700" cy="1220315"/>
          </a:xfrm>
        </p:spPr>
        <p:txBody>
          <a:bodyPr/>
          <a:lstStyle/>
          <a:p>
            <a:pPr algn="l"/>
            <a:r>
              <a:rPr lang="es-AR" b="1" dirty="0"/>
              <a:t>Herencia</a:t>
            </a:r>
            <a:br>
              <a:rPr lang="es-AR" dirty="0"/>
            </a:b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231</a:t>
            </a:fld>
            <a:endParaRPr lang="es-AR" dirty="0"/>
          </a:p>
        </p:txBody>
      </p:sp>
      <p:sp>
        <p:nvSpPr>
          <p:cNvPr id="7" name="Marcador de número de diapositiva 4"/>
          <p:cNvSpPr txBox="1">
            <a:spLocks/>
          </p:cNvSpPr>
          <p:nvPr/>
        </p:nvSpPr>
        <p:spPr>
          <a:xfrm>
            <a:off x="7086568" y="6575424"/>
            <a:ext cx="2057400" cy="365125"/>
          </a:xfrm>
          <a:prstGeom prst="rect">
            <a:avLst/>
          </a:prstGeom>
        </p:spPr>
        <p:txBody>
          <a:bodyPr anchor="ctr"/>
          <a:lstStyle>
            <a:defPPr>
              <a:defRPr lang="es-ES_tradnl"/>
            </a:defPPr>
            <a:lvl1pPr marL="0" algn="r" defTabSz="914400" rtl="0" eaLnBrk="1" latinLnBrk="0" hangingPunct="1">
              <a:defRPr sz="1200" kern="1200">
                <a:solidFill>
                  <a:schemeClr val="bg1"/>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02D9E1-0DDA-174F-9155-A972C397A999}" type="slidenum">
              <a:rPr lang="es-AR" smtClean="0"/>
              <a:pPr/>
              <a:t>231</a:t>
            </a:fld>
            <a:endParaRPr lang="es-AR" dirty="0"/>
          </a:p>
        </p:txBody>
      </p:sp>
      <p:graphicFrame>
        <p:nvGraphicFramePr>
          <p:cNvPr id="8" name="Tabla 7"/>
          <p:cNvGraphicFramePr>
            <a:graphicFrameLocks noGrp="1"/>
          </p:cNvGraphicFramePr>
          <p:nvPr>
            <p:extLst>
              <p:ext uri="{D42A27DB-BD31-4B8C-83A1-F6EECF244321}">
                <p14:modId xmlns:p14="http://schemas.microsoft.com/office/powerpoint/2010/main" val="2852495908"/>
              </p:ext>
            </p:extLst>
          </p:nvPr>
        </p:nvGraphicFramePr>
        <p:xfrm>
          <a:off x="2380726" y="65403"/>
          <a:ext cx="3861681" cy="2438160"/>
        </p:xfrm>
        <a:graphic>
          <a:graphicData uri="http://schemas.openxmlformats.org/drawingml/2006/table">
            <a:tbl>
              <a:tblPr>
                <a:tableStyleId>{5C22544A-7EE6-4342-B048-85BDC9FD1C3A}</a:tableStyleId>
              </a:tblPr>
              <a:tblGrid>
                <a:gridCol w="3861681">
                  <a:extLst>
                    <a:ext uri="{9D8B030D-6E8A-4147-A177-3AD203B41FA5}">
                      <a16:colId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llena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boolean</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getColor</a:t>
                      </a:r>
                      <a:r>
                        <a:rPr lang="en-GB" sz="1400" baseline="0" dirty="0">
                          <a:latin typeface="Arial" panose="020B0604020202020204" pitchFamily="34" charset="0"/>
                          <a:cs typeface="Arial" panose="020B0604020202020204" pitchFamily="34" charset="0"/>
                        </a:rPr>
                        <a:t>() :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setColor</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endParaRPr lang="en-GB" sz="1400" baseline="0" dirty="0">
                        <a:latin typeface="Arial" panose="020B0604020202020204" pitchFamily="34" charset="0"/>
                        <a:cs typeface="Arial" panose="020B0604020202020204" pitchFamily="34" charset="0"/>
                      </a:endParaRP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setLlena</a:t>
                      </a:r>
                      <a:r>
                        <a:rPr lang="en-GB" sz="1400" baseline="0" dirty="0">
                          <a:latin typeface="Arial" panose="020B0604020202020204" pitchFamily="34" charset="0"/>
                          <a:cs typeface="Arial" panose="020B0604020202020204" pitchFamily="34" charset="0"/>
                        </a:rPr>
                        <a:t>(</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grpSp>
        <p:nvGrpSpPr>
          <p:cNvPr id="9" name="Grupo 8"/>
          <p:cNvGrpSpPr/>
          <p:nvPr/>
        </p:nvGrpSpPr>
        <p:grpSpPr>
          <a:xfrm>
            <a:off x="4166424" y="2507090"/>
            <a:ext cx="290286" cy="522781"/>
            <a:chOff x="-1886857" y="3661511"/>
            <a:chExt cx="290286" cy="414618"/>
          </a:xfrm>
        </p:grpSpPr>
        <p:sp>
          <p:nvSpPr>
            <p:cNvPr id="10" name="Triángulo isósceles 9"/>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1" name="Conector recto 10"/>
            <p:cNvCxnSpPr>
              <a:stCxn id="10" idx="3"/>
            </p:cNvCxnSpPr>
            <p:nvPr/>
          </p:nvCxnSpPr>
          <p:spPr>
            <a:xfrm>
              <a:off x="-1741714" y="3933371"/>
              <a:ext cx="0" cy="1427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2" name="Conector angular 11"/>
          <p:cNvCxnSpPr/>
          <p:nvPr/>
        </p:nvCxnSpPr>
        <p:spPr>
          <a:xfrm>
            <a:off x="4221160" y="3029871"/>
            <a:ext cx="3816000"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Conector angular 12"/>
          <p:cNvCxnSpPr/>
          <p:nvPr/>
        </p:nvCxnSpPr>
        <p:spPr>
          <a:xfrm flipH="1">
            <a:off x="112952" y="3029871"/>
            <a:ext cx="4104000"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4" name="Tabla 13"/>
          <p:cNvGraphicFramePr>
            <a:graphicFrameLocks noGrp="1"/>
          </p:cNvGraphicFramePr>
          <p:nvPr>
            <p:extLst>
              <p:ext uri="{D42A27DB-BD31-4B8C-83A1-F6EECF244321}">
                <p14:modId xmlns:p14="http://schemas.microsoft.com/office/powerpoint/2010/main" val="1429004676"/>
              </p:ext>
            </p:extLst>
          </p:nvPr>
        </p:nvGraphicFramePr>
        <p:xfrm>
          <a:off x="107491" y="3243902"/>
          <a:ext cx="3849911" cy="2849232"/>
        </p:xfrm>
        <a:graphic>
          <a:graphicData uri="http://schemas.openxmlformats.org/drawingml/2006/table">
            <a:tbl>
              <a:tblPr>
                <a:tableStyleId>{5C22544A-7EE6-4342-B048-85BDC9FD1C3A}</a:tableStyleId>
              </a:tblPr>
              <a:tblGrid>
                <a:gridCol w="3849911">
                  <a:extLst>
                    <a:ext uri="{9D8B030D-6E8A-4147-A177-3AD203B41FA5}">
                      <a16:colId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Circulo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48257">
                <a:tc>
                  <a:txBody>
                    <a:bodyPr/>
                    <a:lstStyle/>
                    <a:p>
                      <a:pPr marL="0" indent="0">
                        <a:buFontTx/>
                        <a:buNone/>
                      </a:pPr>
                      <a:r>
                        <a:rPr lang="en-GB" sz="1400" dirty="0">
                          <a:latin typeface="Arial" panose="020B0604020202020204" pitchFamily="34" charset="0"/>
                          <a:cs typeface="Arial" panose="020B0604020202020204" pitchFamily="34" charset="0"/>
                        </a:rPr>
                        <a:t>- radio: double</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pi : double</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getRadio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setRadio</a:t>
                      </a:r>
                      <a:r>
                        <a:rPr lang="en-GB" sz="1400" baseline="0" dirty="0">
                          <a:latin typeface="Arial" panose="020B0604020202020204" pitchFamily="34" charset="0"/>
                          <a:cs typeface="Arial" panose="020B0604020202020204" pitchFamily="34" charset="0"/>
                        </a:rPr>
                        <a:t>(radio: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getPerimetro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graphicFrame>
        <p:nvGraphicFramePr>
          <p:cNvPr id="15" name="Tabla 14"/>
          <p:cNvGraphicFramePr>
            <a:graphicFrameLocks noGrp="1"/>
          </p:cNvGraphicFramePr>
          <p:nvPr>
            <p:extLst>
              <p:ext uri="{D42A27DB-BD31-4B8C-83A1-F6EECF244321}">
                <p14:modId xmlns:p14="http://schemas.microsoft.com/office/powerpoint/2010/main" val="620363011"/>
              </p:ext>
            </p:extLst>
          </p:nvPr>
        </p:nvGraphicFramePr>
        <p:xfrm>
          <a:off x="4476502" y="3243902"/>
          <a:ext cx="4576541" cy="3275952"/>
        </p:xfrm>
        <a:graphic>
          <a:graphicData uri="http://schemas.openxmlformats.org/drawingml/2006/table">
            <a:tbl>
              <a:tblPr>
                <a:tableStyleId>{5C22544A-7EE6-4342-B048-85BDC9FD1C3A}</a:tableStyleId>
              </a:tblPr>
              <a:tblGrid>
                <a:gridCol w="4576541">
                  <a:extLst>
                    <a:ext uri="{9D8B030D-6E8A-4147-A177-3AD203B41FA5}">
                      <a16:colId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Rectangulo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48257">
                <a:tc>
                  <a:txBody>
                    <a:bodyPr/>
                    <a:lstStyle/>
                    <a:p>
                      <a:pPr marL="0" indent="0">
                        <a:buFontTx/>
                        <a:buNone/>
                      </a:pPr>
                      <a:r>
                        <a:rPr lang="en-GB" sz="1400" dirty="0">
                          <a:latin typeface="Arial" panose="020B0604020202020204" pitchFamily="34" charset="0"/>
                          <a:cs typeface="Arial" panose="020B0604020202020204" pitchFamily="34" charset="0"/>
                        </a:rPr>
                        <a:t>- largo: double</a:t>
                      </a:r>
                    </a:p>
                    <a:p>
                      <a:pPr marL="0" indent="0">
                        <a:buFontTx/>
                        <a:buNone/>
                      </a:pPr>
                      <a:r>
                        <a:rPr lang="en-GB" sz="1400" dirty="0">
                          <a:latin typeface="Arial" panose="020B0604020202020204" pitchFamily="34" charset="0"/>
                          <a:cs typeface="Arial" panose="020B0604020202020204" pitchFamily="34" charset="0"/>
                        </a:rPr>
                        <a:t>- ancho: double</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(largo:</a:t>
                      </a:r>
                      <a:r>
                        <a:rPr lang="en-GB" sz="1400" baseline="0" dirty="0">
                          <a:latin typeface="Arial" panose="020B0604020202020204" pitchFamily="34" charset="0"/>
                          <a:cs typeface="Arial" panose="020B0604020202020204" pitchFamily="34" charset="0"/>
                        </a:rPr>
                        <a:t> double, ancho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(largo:</a:t>
                      </a:r>
                      <a:r>
                        <a:rPr lang="en-GB" sz="1400" baseline="0" dirty="0">
                          <a:latin typeface="Arial" panose="020B0604020202020204" pitchFamily="34" charset="0"/>
                          <a:cs typeface="Arial" panose="020B0604020202020204" pitchFamily="34" charset="0"/>
                        </a:rPr>
                        <a:t> double, ancho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getLargo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setLargo</a:t>
                      </a:r>
                      <a:r>
                        <a:rPr lang="en-GB" sz="1400" baseline="0" dirty="0">
                          <a:latin typeface="Arial" panose="020B0604020202020204" pitchFamily="34" charset="0"/>
                          <a:cs typeface="Arial" panose="020B0604020202020204" pitchFamily="34" charset="0"/>
                        </a:rPr>
                        <a:t>(largo: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getAncho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setAncho</a:t>
                      </a:r>
                      <a:r>
                        <a:rPr lang="en-GB" sz="1400" baseline="0" dirty="0">
                          <a:latin typeface="Arial" panose="020B0604020202020204" pitchFamily="34" charset="0"/>
                          <a:cs typeface="Arial" panose="020B0604020202020204" pitchFamily="34" charset="0"/>
                        </a:rPr>
                        <a:t>(ancho: double): void</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getPerimetro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099481245"/>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Forma</a:t>
            </a:r>
          </a:p>
        </p:txBody>
      </p:sp>
      <p:sp>
        <p:nvSpPr>
          <p:cNvPr id="11" name="Marcador de contenido 10"/>
          <p:cNvSpPr>
            <a:spLocks noGrp="1"/>
          </p:cNvSpPr>
          <p:nvPr>
            <p:ph idx="1"/>
          </p:nvPr>
        </p:nvSpPr>
        <p:spPr/>
        <p:txBody>
          <a:bodyPr>
            <a:noAutofit/>
          </a:bodyPr>
          <a:lstStyle/>
          <a:p>
            <a:pPr marL="0" indent="0">
              <a:buNone/>
            </a:pP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class</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Forma</a:t>
            </a:r>
            <a:r>
              <a:rPr lang="es-AR" sz="2200" dirty="0">
                <a:solidFill>
                  <a:srgbClr val="0000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protected</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color;</a:t>
            </a:r>
            <a:endParaRPr lang="es-AR" sz="2200" dirty="0"/>
          </a:p>
          <a:p>
            <a:pPr marL="0" indent="0">
              <a:buNone/>
            </a:pPr>
            <a:r>
              <a:rPr lang="es-AR" sz="2200" dirty="0">
                <a:solidFill>
                  <a:srgbClr val="000088"/>
                </a:solidFill>
                <a:latin typeface="Consolas" panose="020B0609020204030204" pitchFamily="49" charset="0"/>
              </a:rPr>
              <a:t>  </a:t>
            </a:r>
            <a:r>
              <a:rPr lang="es-AR" sz="2200" dirty="0" err="1">
                <a:solidFill>
                  <a:srgbClr val="000088"/>
                </a:solidFill>
                <a:latin typeface="Consolas" panose="020B0609020204030204" pitchFamily="49" charset="0"/>
              </a:rPr>
              <a:t>protected</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boolean</a:t>
            </a:r>
            <a:r>
              <a:rPr lang="es-AR" sz="2200" dirty="0">
                <a:solidFill>
                  <a:srgbClr val="000000"/>
                </a:solidFill>
                <a:latin typeface="Consolas" panose="020B0609020204030204" pitchFamily="49" charset="0"/>
              </a:rPr>
              <a:t> llena;</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88"/>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Forma</a:t>
            </a:r>
            <a:r>
              <a:rPr lang="es-AR" sz="2200" dirty="0">
                <a:solidFill>
                  <a:srgbClr val="6666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color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verde</a:t>
            </a:r>
            <a:r>
              <a:rPr lang="es-AR" sz="2200" dirty="0">
                <a:solidFill>
                  <a:srgbClr val="6666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llena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0088"/>
                </a:solidFill>
                <a:latin typeface="Consolas" panose="020B0609020204030204" pitchFamily="49" charset="0"/>
              </a:rPr>
              <a:t>true;</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br>
              <a:rPr lang="es-AR" sz="2200" dirty="0"/>
            </a:br>
            <a:r>
              <a:rPr lang="es-AR" sz="2200" dirty="0">
                <a:solidFill>
                  <a:srgbClr val="000000"/>
                </a:solidFill>
                <a:latin typeface="Consolas" panose="020B0609020204030204" pitchFamily="49" charset="0"/>
              </a:rPr>
              <a:t>  </a:t>
            </a:r>
            <a:endParaRPr lang="es-AR" sz="22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232</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1018948606"/>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Forma</a:t>
            </a:r>
            <a:endParaRPr lang="es-AR" sz="3100" i="1" dirty="0"/>
          </a:p>
        </p:txBody>
      </p:sp>
      <p:sp>
        <p:nvSpPr>
          <p:cNvPr id="11" name="Marcador de contenido 10"/>
          <p:cNvSpPr>
            <a:spLocks noGrp="1"/>
          </p:cNvSpPr>
          <p:nvPr>
            <p:ph idx="1"/>
          </p:nvPr>
        </p:nvSpPr>
        <p:spPr/>
        <p:txBody>
          <a:bodyPr>
            <a:noAutofit/>
          </a:bodyPr>
          <a:lstStyle/>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Forma</a:t>
            </a:r>
            <a:r>
              <a:rPr lang="es-AR" sz="2200" dirty="0">
                <a:solidFill>
                  <a:srgbClr val="666600"/>
                </a:solidFill>
                <a:latin typeface="Consolas" panose="020B0609020204030204" pitchFamily="49" charset="0"/>
              </a:rPr>
              <a:t>(</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color</a:t>
            </a:r>
            <a:r>
              <a:rPr lang="es-AR" sz="2200" dirty="0" err="1">
                <a:solidFill>
                  <a:srgbClr val="666600"/>
                </a:solidFill>
                <a:latin typeface="Consolas" panose="020B0609020204030204" pitchFamily="49" charset="0"/>
              </a:rPr>
              <a:t>,</a:t>
            </a:r>
            <a:r>
              <a:rPr lang="es-AR" sz="2200" dirty="0" err="1">
                <a:solidFill>
                  <a:srgbClr val="000088"/>
                </a:solidFill>
                <a:latin typeface="Consolas" panose="020B0609020204030204" pitchFamily="49" charset="0"/>
              </a:rPr>
              <a:t>boolean</a:t>
            </a:r>
            <a:r>
              <a:rPr lang="es-AR" sz="2200" dirty="0">
                <a:solidFill>
                  <a:srgbClr val="000000"/>
                </a:solidFill>
                <a:latin typeface="Consolas" panose="020B0609020204030204" pitchFamily="49" charset="0"/>
              </a:rPr>
              <a:t> llena</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color</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color;</a:t>
            </a:r>
            <a:endParaRPr lang="es-AR" sz="2200" dirty="0"/>
          </a:p>
          <a:p>
            <a:pPr marL="0" indent="0">
              <a:buNone/>
            </a:pPr>
            <a:r>
              <a:rPr lang="es-AR" sz="2200" dirty="0">
                <a:solidFill>
                  <a:srgbClr val="000088"/>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llena</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llena;</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a:solidFill>
                  <a:srgbClr val="006666"/>
                </a:solidFill>
                <a:latin typeface="Consolas" panose="020B0609020204030204" pitchFamily="49" charset="0"/>
              </a:rPr>
              <a:t>@</a:t>
            </a:r>
            <a:r>
              <a:rPr lang="es-AR" sz="2200" dirty="0" err="1">
                <a:solidFill>
                  <a:srgbClr val="006666"/>
                </a:solidFill>
                <a:latin typeface="Consolas" panose="020B0609020204030204" pitchFamily="49" charset="0"/>
              </a:rPr>
              <a:t>Override</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toString</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return</a:t>
            </a:r>
            <a:r>
              <a:rPr lang="es-AR" sz="2200" dirty="0">
                <a:solidFill>
                  <a:srgbClr val="000000"/>
                </a:solidFill>
                <a:latin typeface="Consolas" panose="020B0609020204030204" pitchFamily="49" charset="0"/>
              </a:rPr>
              <a:t> </a:t>
            </a:r>
            <a:r>
              <a:rPr lang="es-AR" sz="2200" dirty="0">
                <a:solidFill>
                  <a:srgbClr val="008800"/>
                </a:solidFill>
                <a:latin typeface="Consolas" panose="020B0609020204030204" pitchFamily="49" charset="0"/>
              </a:rPr>
              <a:t>"Forma[color="</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color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88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endParaRPr lang="es-AR" sz="22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233</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1018948606"/>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Forma</a:t>
            </a:r>
            <a:endParaRPr lang="es-AR" sz="3100" i="1" dirty="0"/>
          </a:p>
        </p:txBody>
      </p:sp>
      <p:sp>
        <p:nvSpPr>
          <p:cNvPr id="11" name="Marcador de contenido 10"/>
          <p:cNvSpPr>
            <a:spLocks noGrp="1"/>
          </p:cNvSpPr>
          <p:nvPr>
            <p:ph idx="1"/>
          </p:nvPr>
        </p:nvSpPr>
        <p:spPr/>
        <p:txBody>
          <a:bodyPr>
            <a:noAutofit/>
          </a:bodyPr>
          <a:lstStyle/>
          <a:p>
            <a:pPr marL="0" indent="0">
              <a:buNone/>
            </a:pPr>
            <a:r>
              <a:rPr lang="es-AR" sz="1800" dirty="0">
                <a:solidFill>
                  <a:srgbClr val="660066"/>
                </a:solidFill>
                <a:latin typeface="Consolas" panose="020B0609020204030204" pitchFamily="49" charset="0"/>
              </a:rPr>
              <a:t>  </a:t>
            </a:r>
            <a:r>
              <a:rPr lang="es-AR" sz="1800" dirty="0" err="1">
                <a:solidFill>
                  <a:srgbClr val="660066"/>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void</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setColor</a:t>
            </a:r>
            <a:r>
              <a:rPr lang="es-AR" sz="1800" dirty="0">
                <a:solidFill>
                  <a:srgbClr val="666600"/>
                </a:solidFill>
                <a:latin typeface="Consolas" panose="020B0609020204030204" pitchFamily="49" charset="0"/>
              </a:rPr>
              <a:t>(</a:t>
            </a:r>
            <a:r>
              <a:rPr lang="es-AR" sz="1800" dirty="0" err="1">
                <a:solidFill>
                  <a:srgbClr val="660066"/>
                </a:solidFill>
                <a:latin typeface="Consolas" panose="020B0609020204030204" pitchFamily="49" charset="0"/>
              </a:rPr>
              <a:t>String</a:t>
            </a:r>
            <a:r>
              <a:rPr lang="es-AR" sz="1800" dirty="0">
                <a:solidFill>
                  <a:srgbClr val="000000"/>
                </a:solidFill>
                <a:latin typeface="Consolas" panose="020B0609020204030204" pitchFamily="49" charset="0"/>
              </a:rPr>
              <a:t> color</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this</a:t>
            </a:r>
            <a:r>
              <a:rPr lang="es-AR" sz="1800" dirty="0" err="1">
                <a:solidFill>
                  <a:srgbClr val="666600"/>
                </a:solidFill>
                <a:latin typeface="Consolas" panose="020B0609020204030204" pitchFamily="49" charset="0"/>
              </a:rPr>
              <a:t>.</a:t>
            </a:r>
            <a:r>
              <a:rPr lang="es-AR" sz="1800" dirty="0" err="1">
                <a:solidFill>
                  <a:srgbClr val="000000"/>
                </a:solidFill>
                <a:latin typeface="Consolas" panose="020B0609020204030204" pitchFamily="49" charset="0"/>
              </a:rPr>
              <a:t>color</a:t>
            </a:r>
            <a:r>
              <a:rPr lang="es-AR" sz="1800" dirty="0">
                <a:solidFill>
                  <a:srgbClr val="000000"/>
                </a:solidFill>
                <a:latin typeface="Consolas" panose="020B0609020204030204" pitchFamily="49" charset="0"/>
              </a:rPr>
              <a:t> </a:t>
            </a:r>
            <a:r>
              <a:rPr lang="es-AR" sz="1800" dirty="0">
                <a:solidFill>
                  <a:srgbClr val="666600"/>
                </a:solidFill>
                <a:latin typeface="Consolas" panose="020B0609020204030204" pitchFamily="49" charset="0"/>
              </a:rPr>
              <a:t>=</a:t>
            </a:r>
            <a:r>
              <a:rPr lang="es-AR" sz="1800" dirty="0">
                <a:solidFill>
                  <a:srgbClr val="000000"/>
                </a:solidFill>
                <a:latin typeface="Consolas" panose="020B0609020204030204" pitchFamily="49" charset="0"/>
              </a:rPr>
              <a:t> color;</a:t>
            </a:r>
            <a:endParaRPr lang="es-AR" sz="1800" dirty="0"/>
          </a:p>
          <a:p>
            <a:pPr marL="0" indent="0">
              <a:buNone/>
            </a:pPr>
            <a:r>
              <a:rPr lang="es-AR" sz="1800" dirty="0">
                <a:solidFill>
                  <a:srgbClr val="000000"/>
                </a:solidFill>
                <a:latin typeface="Consolas" panose="020B0609020204030204" pitchFamily="49" charset="0"/>
              </a:rPr>
              <a:t>  }</a:t>
            </a:r>
            <a:br>
              <a:rPr lang="es-AR" sz="1800" dirty="0"/>
            </a:br>
            <a:r>
              <a:rPr lang="es-AR" sz="1800" dirty="0"/>
              <a:t>    </a:t>
            </a:r>
            <a:r>
              <a:rPr lang="es-AR" sz="1800" dirty="0" err="1">
                <a:solidFill>
                  <a:srgbClr val="660066"/>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void</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getColor</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return</a:t>
            </a:r>
            <a:r>
              <a:rPr lang="es-AR" sz="1800" dirty="0">
                <a:solidFill>
                  <a:srgbClr val="000000"/>
                </a:solidFill>
                <a:latin typeface="Consolas" panose="020B0609020204030204" pitchFamily="49" charset="0"/>
              </a:rPr>
              <a:t> color;</a:t>
            </a:r>
            <a:endParaRPr lang="es-AR" sz="1800" dirty="0"/>
          </a:p>
          <a:p>
            <a:pPr marL="0" indent="0">
              <a:buNone/>
            </a:pPr>
            <a:r>
              <a:rPr lang="es-AR" sz="1800" dirty="0">
                <a:solidFill>
                  <a:srgbClr val="000000"/>
                </a:solidFill>
                <a:latin typeface="Consolas" panose="020B0609020204030204" pitchFamily="49" charset="0"/>
              </a:rPr>
              <a:t>  }</a:t>
            </a:r>
            <a:br>
              <a:rPr lang="es-AR" sz="1800" dirty="0"/>
            </a:br>
            <a:r>
              <a:rPr lang="es-AR" sz="1800" dirty="0"/>
              <a:t>    </a:t>
            </a:r>
            <a:r>
              <a:rPr lang="es-AR" sz="1800" dirty="0" err="1">
                <a:solidFill>
                  <a:srgbClr val="660066"/>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boolean</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getLlena</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return</a:t>
            </a:r>
            <a:r>
              <a:rPr lang="es-AR" sz="1800" dirty="0">
                <a:solidFill>
                  <a:srgbClr val="000000"/>
                </a:solidFill>
                <a:latin typeface="Consolas" panose="020B0609020204030204" pitchFamily="49" charset="0"/>
              </a:rPr>
              <a:t> llena;</a:t>
            </a:r>
            <a:endParaRPr lang="es-AR" sz="1800" dirty="0"/>
          </a:p>
          <a:p>
            <a:pPr marL="0" indent="0">
              <a:buNone/>
            </a:pPr>
            <a:r>
              <a:rPr lang="es-AR" sz="1800" dirty="0">
                <a:solidFill>
                  <a:srgbClr val="000000"/>
                </a:solidFill>
                <a:latin typeface="Consolas" panose="020B0609020204030204" pitchFamily="49" charset="0"/>
              </a:rPr>
              <a:t>  }</a:t>
            </a:r>
            <a:br>
              <a:rPr lang="es-AR" sz="1800" dirty="0"/>
            </a:br>
            <a:r>
              <a:rPr lang="es-AR" sz="1800" dirty="0"/>
              <a:t>    </a:t>
            </a:r>
            <a:r>
              <a:rPr lang="es-AR" sz="1800" dirty="0" err="1">
                <a:solidFill>
                  <a:srgbClr val="660066"/>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void</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serLlena</a:t>
            </a:r>
            <a:r>
              <a:rPr lang="es-AR" sz="1800" dirty="0">
                <a:solidFill>
                  <a:srgbClr val="666600"/>
                </a:solidFill>
                <a:latin typeface="Consolas" panose="020B0609020204030204" pitchFamily="49" charset="0"/>
              </a:rPr>
              <a:t>(</a:t>
            </a:r>
            <a:r>
              <a:rPr lang="es-AR" sz="1800" dirty="0" err="1">
                <a:solidFill>
                  <a:srgbClr val="000088"/>
                </a:solidFill>
                <a:latin typeface="Consolas" panose="020B0609020204030204" pitchFamily="49" charset="0"/>
              </a:rPr>
              <a:t>boolean</a:t>
            </a:r>
            <a:r>
              <a:rPr lang="es-AR" sz="1800" dirty="0">
                <a:solidFill>
                  <a:srgbClr val="000000"/>
                </a:solidFill>
                <a:latin typeface="Consolas" panose="020B0609020204030204" pitchFamily="49" charset="0"/>
              </a:rPr>
              <a:t> llena</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this</a:t>
            </a:r>
            <a:r>
              <a:rPr lang="es-AR" sz="1800" dirty="0" err="1">
                <a:solidFill>
                  <a:srgbClr val="666600"/>
                </a:solidFill>
                <a:latin typeface="Consolas" panose="020B0609020204030204" pitchFamily="49" charset="0"/>
              </a:rPr>
              <a:t>.</a:t>
            </a:r>
            <a:r>
              <a:rPr lang="es-AR" sz="1800" dirty="0" err="1">
                <a:solidFill>
                  <a:srgbClr val="000000"/>
                </a:solidFill>
                <a:latin typeface="Consolas" panose="020B0609020204030204" pitchFamily="49" charset="0"/>
              </a:rPr>
              <a:t>llena</a:t>
            </a:r>
            <a:r>
              <a:rPr lang="es-AR" sz="1800" dirty="0">
                <a:solidFill>
                  <a:srgbClr val="000000"/>
                </a:solidFill>
                <a:latin typeface="Consolas" panose="020B0609020204030204" pitchFamily="49" charset="0"/>
              </a:rPr>
              <a:t> </a:t>
            </a:r>
            <a:r>
              <a:rPr lang="es-AR" sz="1800" dirty="0">
                <a:solidFill>
                  <a:srgbClr val="666600"/>
                </a:solidFill>
                <a:latin typeface="Consolas" panose="020B0609020204030204" pitchFamily="49" charset="0"/>
              </a:rPr>
              <a:t>=</a:t>
            </a:r>
            <a:r>
              <a:rPr lang="es-AR" sz="1800" dirty="0">
                <a:solidFill>
                  <a:srgbClr val="000000"/>
                </a:solidFill>
                <a:latin typeface="Consolas" panose="020B0609020204030204" pitchFamily="49" charset="0"/>
              </a:rPr>
              <a:t> llena;</a:t>
            </a:r>
            <a:endParaRPr lang="es-AR" sz="1800" dirty="0"/>
          </a:p>
          <a:p>
            <a:pPr marL="0" indent="0">
              <a:buNone/>
            </a:pPr>
            <a:r>
              <a:rPr lang="es-AR" sz="1800" dirty="0">
                <a:solidFill>
                  <a:srgbClr val="000000"/>
                </a:solidFill>
                <a:latin typeface="Consolas" panose="020B0609020204030204" pitchFamily="49" charset="0"/>
              </a:rPr>
              <a:t>  }</a:t>
            </a:r>
          </a:p>
          <a:p>
            <a:pPr marL="0" indent="0">
              <a:buNone/>
            </a:pPr>
            <a:r>
              <a:rPr lang="es-AR" sz="1800" dirty="0">
                <a:solidFill>
                  <a:srgbClr val="000000"/>
                </a:solidFill>
                <a:latin typeface="Consolas" panose="020B0609020204030204" pitchFamily="49" charset="0"/>
              </a:rPr>
              <a:t>}</a:t>
            </a:r>
            <a:endParaRPr lang="es-AR" sz="18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234</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1018948606"/>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Circulo</a:t>
            </a:r>
          </a:p>
        </p:txBody>
      </p:sp>
      <p:sp>
        <p:nvSpPr>
          <p:cNvPr id="11" name="Marcador de contenido 10"/>
          <p:cNvSpPr>
            <a:spLocks noGrp="1"/>
          </p:cNvSpPr>
          <p:nvPr>
            <p:ph idx="1"/>
          </p:nvPr>
        </p:nvSpPr>
        <p:spPr>
          <a:xfrm>
            <a:off x="-1" y="2160000"/>
            <a:ext cx="9144001" cy="4351338"/>
          </a:xfrm>
        </p:spPr>
        <p:txBody>
          <a:bodyPr>
            <a:noAutofit/>
          </a:bodyPr>
          <a:lstStyle/>
          <a:p>
            <a:pPr marL="0" indent="0">
              <a:buNone/>
            </a:pPr>
            <a:r>
              <a:rPr lang="es-AR" sz="2100" dirty="0" err="1">
                <a:solidFill>
                  <a:srgbClr val="000088"/>
                </a:solidFill>
                <a:latin typeface="Consolas" panose="020B0609020204030204" pitchFamily="49" charset="0"/>
              </a:rPr>
              <a:t>public</a:t>
            </a: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class</a:t>
            </a:r>
            <a:r>
              <a:rPr lang="es-AR" sz="2100" dirty="0">
                <a:solidFill>
                  <a:srgbClr val="000000"/>
                </a:solidFill>
                <a:latin typeface="Consolas" panose="020B0609020204030204" pitchFamily="49" charset="0"/>
              </a:rPr>
              <a:t> </a:t>
            </a:r>
            <a:r>
              <a:rPr lang="es-AR" sz="2100" dirty="0">
                <a:solidFill>
                  <a:srgbClr val="660066"/>
                </a:solidFill>
                <a:latin typeface="Consolas" panose="020B0609020204030204" pitchFamily="49" charset="0"/>
              </a:rPr>
              <a:t>Circulo</a:t>
            </a: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extends</a:t>
            </a:r>
            <a:r>
              <a:rPr lang="es-AR" sz="2100" dirty="0">
                <a:solidFill>
                  <a:srgbClr val="000000"/>
                </a:solidFill>
                <a:latin typeface="Consolas" panose="020B0609020204030204" pitchFamily="49" charset="0"/>
              </a:rPr>
              <a:t> </a:t>
            </a:r>
            <a:r>
              <a:rPr lang="es-AR" sz="2100" dirty="0">
                <a:solidFill>
                  <a:srgbClr val="660066"/>
                </a:solidFill>
                <a:latin typeface="Consolas" panose="020B0609020204030204" pitchFamily="49" charset="0"/>
              </a:rPr>
              <a:t>Forma{</a:t>
            </a:r>
            <a:endParaRPr lang="es-AR" sz="2100" dirty="0"/>
          </a:p>
          <a:p>
            <a:pPr marL="0" indent="0">
              <a:buNone/>
            </a:pPr>
            <a:r>
              <a:rPr lang="es-AR" sz="2100" dirty="0">
                <a:solidFill>
                  <a:srgbClr val="000000"/>
                </a:solidFill>
                <a:latin typeface="Consolas" panose="020B0609020204030204" pitchFamily="49" charset="0"/>
              </a:rPr>
              <a:t> </a:t>
            </a:r>
            <a:endParaRPr lang="es-AR" sz="2100" dirty="0"/>
          </a:p>
          <a:p>
            <a:pPr marL="0" indent="0">
              <a:buNone/>
            </a:pPr>
            <a:r>
              <a:rPr lang="es-AR" sz="2100" dirty="0">
                <a:solidFill>
                  <a:srgbClr val="000088"/>
                </a:solidFill>
                <a:latin typeface="Consolas" panose="020B0609020204030204" pitchFamily="49" charset="0"/>
              </a:rPr>
              <a:t>  </a:t>
            </a:r>
            <a:r>
              <a:rPr lang="es-AR" sz="2100" dirty="0" err="1">
                <a:solidFill>
                  <a:srgbClr val="000088"/>
                </a:solidFill>
                <a:latin typeface="Consolas" panose="020B0609020204030204" pitchFamily="49" charset="0"/>
              </a:rPr>
              <a:t>private</a:t>
            </a: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double</a:t>
            </a:r>
            <a:r>
              <a:rPr lang="es-AR" sz="2100" dirty="0">
                <a:solidFill>
                  <a:srgbClr val="000000"/>
                </a:solidFill>
                <a:latin typeface="Consolas" panose="020B0609020204030204" pitchFamily="49" charset="0"/>
              </a:rPr>
              <a:t> radio;</a:t>
            </a:r>
            <a:endParaRPr lang="es-AR" sz="2100" dirty="0"/>
          </a:p>
          <a:p>
            <a:pPr marL="0" indent="0">
              <a:buNone/>
            </a:pPr>
            <a:r>
              <a:rPr lang="es-AR" sz="2100" dirty="0">
                <a:solidFill>
                  <a:srgbClr val="000088"/>
                </a:solidFill>
                <a:latin typeface="Consolas" panose="020B0609020204030204" pitchFamily="49" charset="0"/>
              </a:rPr>
              <a:t>  </a:t>
            </a:r>
            <a:r>
              <a:rPr lang="es-AR" sz="2100" dirty="0" err="1">
                <a:solidFill>
                  <a:srgbClr val="000088"/>
                </a:solidFill>
                <a:latin typeface="Consolas" panose="020B0609020204030204" pitchFamily="49" charset="0"/>
              </a:rPr>
              <a:t>private</a:t>
            </a: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double</a:t>
            </a:r>
            <a:r>
              <a:rPr lang="es-AR" sz="2100" dirty="0">
                <a:solidFill>
                  <a:srgbClr val="000000"/>
                </a:solidFill>
                <a:latin typeface="Consolas" panose="020B0609020204030204" pitchFamily="49" charset="0"/>
              </a:rPr>
              <a:t> pi </a:t>
            </a:r>
            <a:r>
              <a:rPr lang="es-AR" sz="2100" dirty="0">
                <a:solidFill>
                  <a:srgbClr val="666600"/>
                </a:solidFill>
                <a:latin typeface="Consolas" panose="020B0609020204030204" pitchFamily="49" charset="0"/>
              </a:rPr>
              <a:t>=</a:t>
            </a:r>
            <a:r>
              <a:rPr lang="es-AR" sz="2100" dirty="0">
                <a:solidFill>
                  <a:srgbClr val="000000"/>
                </a:solidFill>
                <a:latin typeface="Consolas" panose="020B0609020204030204" pitchFamily="49" charset="0"/>
              </a:rPr>
              <a:t> </a:t>
            </a:r>
            <a:r>
              <a:rPr lang="es-AR" sz="2100" dirty="0">
                <a:solidFill>
                  <a:srgbClr val="006666"/>
                </a:solidFill>
                <a:latin typeface="Consolas" panose="020B0609020204030204" pitchFamily="49" charset="0"/>
              </a:rPr>
              <a:t>3.14159;</a:t>
            </a:r>
            <a:endParaRPr lang="es-AR" sz="2100" dirty="0"/>
          </a:p>
          <a:p>
            <a:pPr marL="0" indent="0">
              <a:buNone/>
            </a:pPr>
            <a:br>
              <a:rPr lang="es-AR" sz="2100" dirty="0"/>
            </a:b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public</a:t>
            </a:r>
            <a:r>
              <a:rPr lang="es-AR" sz="2100" dirty="0">
                <a:solidFill>
                  <a:srgbClr val="000000"/>
                </a:solidFill>
                <a:latin typeface="Consolas" panose="020B0609020204030204" pitchFamily="49" charset="0"/>
              </a:rPr>
              <a:t> </a:t>
            </a:r>
            <a:r>
              <a:rPr lang="es-AR" sz="2100" dirty="0">
                <a:solidFill>
                  <a:srgbClr val="660066"/>
                </a:solidFill>
                <a:latin typeface="Consolas" panose="020B0609020204030204" pitchFamily="49" charset="0"/>
              </a:rPr>
              <a:t>Circulo</a:t>
            </a:r>
            <a:r>
              <a:rPr lang="es-AR" sz="2100" dirty="0">
                <a:solidFill>
                  <a:srgbClr val="666600"/>
                </a:solidFill>
                <a:latin typeface="Consolas" panose="020B0609020204030204" pitchFamily="49" charset="0"/>
              </a:rPr>
              <a:t>(</a:t>
            </a:r>
            <a:r>
              <a:rPr lang="es-AR" sz="2100" dirty="0" err="1">
                <a:solidFill>
                  <a:srgbClr val="000088"/>
                </a:solidFill>
                <a:latin typeface="Consolas" panose="020B0609020204030204" pitchFamily="49" charset="0"/>
              </a:rPr>
              <a:t>double</a:t>
            </a:r>
            <a:r>
              <a:rPr lang="es-AR" sz="2100" dirty="0">
                <a:solidFill>
                  <a:srgbClr val="000000"/>
                </a:solidFill>
                <a:latin typeface="Consolas" panose="020B0609020204030204" pitchFamily="49" charset="0"/>
              </a:rPr>
              <a:t> </a:t>
            </a:r>
            <a:r>
              <a:rPr lang="es-AR" sz="2100" dirty="0" err="1">
                <a:solidFill>
                  <a:srgbClr val="000000"/>
                </a:solidFill>
                <a:latin typeface="Consolas" panose="020B0609020204030204" pitchFamily="49" charset="0"/>
              </a:rPr>
              <a:t>radio</a:t>
            </a:r>
            <a:r>
              <a:rPr lang="es-AR" sz="2100" dirty="0" err="1">
                <a:solidFill>
                  <a:srgbClr val="666600"/>
                </a:solidFill>
                <a:latin typeface="Consolas" panose="020B0609020204030204" pitchFamily="49" charset="0"/>
              </a:rPr>
              <a:t>,</a:t>
            </a:r>
            <a:r>
              <a:rPr lang="es-AR" sz="2100" dirty="0" err="1">
                <a:solidFill>
                  <a:srgbClr val="660066"/>
                </a:solidFill>
                <a:latin typeface="Consolas" panose="020B0609020204030204" pitchFamily="49" charset="0"/>
              </a:rPr>
              <a:t>String</a:t>
            </a:r>
            <a:r>
              <a:rPr lang="es-AR" sz="2100" dirty="0">
                <a:solidFill>
                  <a:srgbClr val="000000"/>
                </a:solidFill>
                <a:latin typeface="Consolas" panose="020B0609020204030204" pitchFamily="49" charset="0"/>
              </a:rPr>
              <a:t> </a:t>
            </a:r>
            <a:r>
              <a:rPr lang="es-AR" sz="2100" dirty="0" err="1">
                <a:solidFill>
                  <a:srgbClr val="000000"/>
                </a:solidFill>
                <a:latin typeface="Consolas" panose="020B0609020204030204" pitchFamily="49" charset="0"/>
              </a:rPr>
              <a:t>color</a:t>
            </a:r>
            <a:r>
              <a:rPr lang="es-AR" sz="2100" dirty="0" err="1">
                <a:solidFill>
                  <a:srgbClr val="666600"/>
                </a:solidFill>
                <a:latin typeface="Consolas" panose="020B0609020204030204" pitchFamily="49" charset="0"/>
              </a:rPr>
              <a:t>,</a:t>
            </a:r>
            <a:r>
              <a:rPr lang="es-AR" sz="2100" dirty="0" err="1">
                <a:solidFill>
                  <a:srgbClr val="000088"/>
                </a:solidFill>
                <a:latin typeface="Consolas" panose="020B0609020204030204" pitchFamily="49" charset="0"/>
              </a:rPr>
              <a:t>boolean</a:t>
            </a:r>
            <a:r>
              <a:rPr lang="es-AR" sz="2100" dirty="0">
                <a:solidFill>
                  <a:srgbClr val="000000"/>
                </a:solidFill>
                <a:latin typeface="Consolas" panose="020B0609020204030204" pitchFamily="49" charset="0"/>
              </a:rPr>
              <a:t> llena</a:t>
            </a:r>
            <a:r>
              <a:rPr lang="es-AR" sz="2100" dirty="0">
                <a:solidFill>
                  <a:srgbClr val="666600"/>
                </a:solidFill>
                <a:latin typeface="Consolas" panose="020B0609020204030204" pitchFamily="49" charset="0"/>
              </a:rPr>
              <a:t>)</a:t>
            </a:r>
            <a:r>
              <a:rPr lang="es-AR" sz="2100" dirty="0">
                <a:solidFill>
                  <a:srgbClr val="000000"/>
                </a:solidFill>
                <a:latin typeface="Consolas" panose="020B0609020204030204" pitchFamily="49" charset="0"/>
              </a:rPr>
              <a:t> {</a:t>
            </a:r>
            <a:endParaRPr lang="es-AR" sz="2100" dirty="0"/>
          </a:p>
          <a:p>
            <a:pPr marL="0" indent="0">
              <a:buNone/>
            </a:pPr>
            <a:r>
              <a:rPr lang="es-AR" sz="2100" dirty="0">
                <a:solidFill>
                  <a:srgbClr val="000000"/>
                </a:solidFill>
                <a:latin typeface="Consolas" panose="020B0609020204030204" pitchFamily="49" charset="0"/>
              </a:rPr>
              <a:t>     </a:t>
            </a:r>
            <a:r>
              <a:rPr lang="es-AR" sz="2100" dirty="0" err="1">
                <a:solidFill>
                  <a:srgbClr val="000088"/>
                </a:solidFill>
                <a:latin typeface="Consolas" panose="020B0609020204030204" pitchFamily="49" charset="0"/>
              </a:rPr>
              <a:t>super</a:t>
            </a:r>
            <a:r>
              <a:rPr lang="es-AR" sz="2100" dirty="0">
                <a:solidFill>
                  <a:srgbClr val="666600"/>
                </a:solidFill>
                <a:latin typeface="Consolas" panose="020B0609020204030204" pitchFamily="49" charset="0"/>
              </a:rPr>
              <a:t>(</a:t>
            </a:r>
            <a:r>
              <a:rPr lang="es-AR" sz="2100" dirty="0" err="1">
                <a:solidFill>
                  <a:srgbClr val="000000"/>
                </a:solidFill>
                <a:latin typeface="Consolas" panose="020B0609020204030204" pitchFamily="49" charset="0"/>
              </a:rPr>
              <a:t>color</a:t>
            </a:r>
            <a:r>
              <a:rPr lang="es-AR" sz="2100" dirty="0" err="1">
                <a:solidFill>
                  <a:srgbClr val="666600"/>
                </a:solidFill>
                <a:latin typeface="Consolas" panose="020B0609020204030204" pitchFamily="49" charset="0"/>
              </a:rPr>
              <a:t>,</a:t>
            </a:r>
            <a:r>
              <a:rPr lang="es-AR" sz="2100" dirty="0" err="1">
                <a:solidFill>
                  <a:srgbClr val="000000"/>
                </a:solidFill>
                <a:latin typeface="Consolas" panose="020B0609020204030204" pitchFamily="49" charset="0"/>
              </a:rPr>
              <a:t>llena</a:t>
            </a:r>
            <a:r>
              <a:rPr lang="es-AR" sz="2100" dirty="0">
                <a:solidFill>
                  <a:srgbClr val="666600"/>
                </a:solidFill>
                <a:latin typeface="Consolas" panose="020B0609020204030204" pitchFamily="49" charset="0"/>
              </a:rPr>
              <a:t>);</a:t>
            </a:r>
            <a:endParaRPr lang="es-AR" sz="2100" dirty="0"/>
          </a:p>
          <a:p>
            <a:pPr marL="0" indent="0">
              <a:buNone/>
            </a:pPr>
            <a:r>
              <a:rPr lang="es-AR" sz="2100" dirty="0">
                <a:solidFill>
                  <a:srgbClr val="000088"/>
                </a:solidFill>
                <a:latin typeface="Consolas" panose="020B0609020204030204" pitchFamily="49" charset="0"/>
              </a:rPr>
              <a:t>     </a:t>
            </a:r>
            <a:r>
              <a:rPr lang="es-AR" sz="2100" dirty="0" err="1">
                <a:solidFill>
                  <a:srgbClr val="000088"/>
                </a:solidFill>
                <a:latin typeface="Consolas" panose="020B0609020204030204" pitchFamily="49" charset="0"/>
              </a:rPr>
              <a:t>this</a:t>
            </a:r>
            <a:r>
              <a:rPr lang="es-AR" sz="2100" dirty="0" err="1">
                <a:solidFill>
                  <a:srgbClr val="666600"/>
                </a:solidFill>
                <a:latin typeface="Consolas" panose="020B0609020204030204" pitchFamily="49" charset="0"/>
              </a:rPr>
              <a:t>.</a:t>
            </a:r>
            <a:r>
              <a:rPr lang="es-AR" sz="2100" dirty="0" err="1">
                <a:solidFill>
                  <a:srgbClr val="000000"/>
                </a:solidFill>
                <a:latin typeface="Consolas" panose="020B0609020204030204" pitchFamily="49" charset="0"/>
              </a:rPr>
              <a:t>radio</a:t>
            </a:r>
            <a:r>
              <a:rPr lang="es-AR" sz="2100" dirty="0">
                <a:solidFill>
                  <a:srgbClr val="000000"/>
                </a:solidFill>
                <a:latin typeface="Consolas" panose="020B0609020204030204" pitchFamily="49" charset="0"/>
              </a:rPr>
              <a:t> </a:t>
            </a:r>
            <a:r>
              <a:rPr lang="es-AR" sz="2100" dirty="0">
                <a:solidFill>
                  <a:srgbClr val="666600"/>
                </a:solidFill>
                <a:latin typeface="Consolas" panose="020B0609020204030204" pitchFamily="49" charset="0"/>
              </a:rPr>
              <a:t>=</a:t>
            </a:r>
            <a:r>
              <a:rPr lang="es-AR" sz="2100" dirty="0">
                <a:solidFill>
                  <a:srgbClr val="000000"/>
                </a:solidFill>
                <a:latin typeface="Consolas" panose="020B0609020204030204" pitchFamily="49" charset="0"/>
              </a:rPr>
              <a:t> radio;</a:t>
            </a:r>
            <a:endParaRPr lang="es-AR" sz="2100" dirty="0"/>
          </a:p>
          <a:p>
            <a:pPr marL="0" indent="0">
              <a:buNone/>
            </a:pPr>
            <a:r>
              <a:rPr lang="es-AR" sz="2100" dirty="0"/>
              <a:t>      </a:t>
            </a:r>
            <a:r>
              <a:rPr lang="es-AR" sz="2100" dirty="0">
                <a:solidFill>
                  <a:srgbClr val="000000"/>
                </a:solidFill>
                <a:latin typeface="Consolas" panose="020B0609020204030204" pitchFamily="49" charset="0"/>
              </a:rPr>
              <a:t>}</a:t>
            </a:r>
            <a:endParaRPr lang="es-AR" sz="2100" dirty="0"/>
          </a:p>
          <a:p>
            <a:pPr marL="0" indent="0">
              <a:buNone/>
            </a:pPr>
            <a:br>
              <a:rPr lang="es-AR" sz="2100" dirty="0"/>
            </a:br>
            <a:r>
              <a:rPr lang="es-AR" sz="2100" dirty="0">
                <a:solidFill>
                  <a:srgbClr val="000000"/>
                </a:solidFill>
                <a:latin typeface="Consolas" panose="020B0609020204030204" pitchFamily="49" charset="0"/>
              </a:rPr>
              <a:t> </a:t>
            </a:r>
            <a:endParaRPr lang="es-AR" sz="2100" dirty="0"/>
          </a:p>
          <a:p>
            <a:pPr marL="0" indent="0">
              <a:buNone/>
            </a:pPr>
            <a:endParaRPr lang="es-AR" sz="21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235</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1995664635"/>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Circulo</a:t>
            </a:r>
          </a:p>
        </p:txBody>
      </p:sp>
      <p:sp>
        <p:nvSpPr>
          <p:cNvPr id="11" name="Marcador de contenido 10"/>
          <p:cNvSpPr>
            <a:spLocks noGrp="1"/>
          </p:cNvSpPr>
          <p:nvPr>
            <p:ph idx="1"/>
          </p:nvPr>
        </p:nvSpPr>
        <p:spPr>
          <a:xfrm>
            <a:off x="-1" y="2160000"/>
            <a:ext cx="9144001" cy="4351338"/>
          </a:xfrm>
        </p:spPr>
        <p:txBody>
          <a:bodyPr>
            <a:noAutofit/>
          </a:bodyPr>
          <a:lstStyle/>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Circulo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radio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88"/>
                </a:solidFill>
                <a:latin typeface="Consolas" panose="020B0609020204030204" pitchFamily="49" charset="0"/>
              </a:rPr>
              <a:t>   super</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this</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radio</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radio;</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Circulo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a:solidFill>
                  <a:srgbClr val="000088"/>
                </a:solidFill>
                <a:latin typeface="Consolas" panose="020B0609020204030204" pitchFamily="49" charset="0"/>
              </a:rPr>
              <a:t>super</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this</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radio</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006666"/>
                </a:solidFill>
                <a:latin typeface="Consolas" panose="020B0609020204030204" pitchFamily="49" charset="0"/>
              </a:rPr>
              <a:t>1;</a:t>
            </a:r>
            <a:endParaRPr lang="es-AR" sz="2000" dirty="0"/>
          </a:p>
          <a:p>
            <a:pPr marL="0" indent="0">
              <a:buNone/>
            </a:pPr>
            <a:r>
              <a:rPr lang="es-AR" sz="2000" dirty="0">
                <a:solidFill>
                  <a:srgbClr val="000000"/>
                </a:solidFill>
                <a:latin typeface="Consolas" panose="020B0609020204030204" pitchFamily="49" charset="0"/>
              </a:rPr>
              <a:t> }</a:t>
            </a:r>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getRadio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radio;</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236</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1995664635"/>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Circulo</a:t>
            </a:r>
          </a:p>
        </p:txBody>
      </p:sp>
      <p:sp>
        <p:nvSpPr>
          <p:cNvPr id="11" name="Marcador de contenido 10"/>
          <p:cNvSpPr>
            <a:spLocks noGrp="1"/>
          </p:cNvSpPr>
          <p:nvPr>
            <p:ph idx="1"/>
          </p:nvPr>
        </p:nvSpPr>
        <p:spPr>
          <a:xfrm>
            <a:off x="-1" y="2160000"/>
            <a:ext cx="9144001" cy="4351338"/>
          </a:xfrm>
        </p:spPr>
        <p:txBody>
          <a:bodyPr>
            <a:noAutofit/>
          </a:bodyPr>
          <a:lstStyle/>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"Un círculo de </a:t>
            </a:r>
            <a:r>
              <a:rPr lang="es-AR" sz="2000" dirty="0" err="1">
                <a:solidFill>
                  <a:srgbClr val="008800"/>
                </a:solidFill>
                <a:latin typeface="Consolas" panose="020B0609020204030204" pitchFamily="49" charset="0"/>
              </a:rPr>
              <a:t>radio"+radio</a:t>
            </a:r>
            <a:r>
              <a:rPr lang="es-AR" sz="2000" dirty="0">
                <a:solidFill>
                  <a:srgbClr val="008800"/>
                </a:solidFill>
                <a:latin typeface="Consolas" panose="020B0609020204030204" pitchFamily="49" charset="0"/>
              </a:rPr>
              <a:t>+", el cual es una sub-clase de "</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br>
              <a:rPr lang="es-AR" sz="2000" dirty="0"/>
            </a:br>
            <a:r>
              <a:rPr lang="es-AR" sz="2000" dirty="0"/>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getArea</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pi</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radio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radio;</a:t>
            </a:r>
            <a:endParaRPr lang="es-AR" sz="2000" dirty="0"/>
          </a:p>
          <a:p>
            <a:pPr marL="0" indent="0">
              <a:buNone/>
            </a:pPr>
            <a:r>
              <a:rPr lang="es-AR" sz="2000" dirty="0">
                <a:solidFill>
                  <a:srgbClr val="000000"/>
                </a:solidFill>
                <a:latin typeface="Consolas" panose="020B0609020204030204" pitchFamily="49" charset="0"/>
              </a:rPr>
              <a:t> }</a:t>
            </a:r>
            <a:br>
              <a:rPr lang="es-AR" sz="2000" dirty="0"/>
            </a:br>
            <a:r>
              <a:rPr lang="es-AR" sz="2000" dirty="0"/>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getPerimetro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a:t>
            </a:r>
            <a:r>
              <a:rPr lang="es-AR" sz="2000" dirty="0">
                <a:solidFill>
                  <a:srgbClr val="006666"/>
                </a:solidFill>
                <a:latin typeface="Consolas" panose="020B0609020204030204" pitchFamily="49" charset="0"/>
              </a:rPr>
              <a:t>2</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pi</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radio;</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a:t>
            </a:r>
            <a:endParaRPr lang="es-AR" sz="2000" dirty="0"/>
          </a:p>
          <a:p>
            <a:pPr marL="0" indent="0">
              <a:buNone/>
            </a:pPr>
            <a:endParaRPr lang="es-AR" sz="21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237</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1995664635"/>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a:t>
            </a:r>
            <a:r>
              <a:rPr lang="es-AR" sz="2800" i="1" dirty="0" err="1"/>
              <a:t>Rectangulo</a:t>
            </a:r>
            <a:endParaRPr lang="es-AR" sz="3100" i="1" dirty="0"/>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class</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Rectangulo</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extends</a:t>
            </a:r>
            <a:r>
              <a:rPr lang="es-AR" sz="2200" dirty="0">
                <a:solidFill>
                  <a:srgbClr val="000000"/>
                </a:solidFill>
                <a:latin typeface="Consolas" panose="020B0609020204030204" pitchFamily="49" charset="0"/>
              </a:rPr>
              <a:t> </a:t>
            </a:r>
            <a:r>
              <a:rPr lang="es-AR" sz="2200" dirty="0">
                <a:solidFill>
                  <a:srgbClr val="660066"/>
                </a:solidFill>
                <a:latin typeface="Consolas" panose="020B0609020204030204" pitchFamily="49" charset="0"/>
              </a:rPr>
              <a:t>Forma{</a:t>
            </a:r>
            <a:endParaRPr lang="es-AR" sz="2200" dirty="0"/>
          </a:p>
          <a:p>
            <a:pPr marL="0" indent="0">
              <a:buNone/>
            </a:pPr>
            <a:br>
              <a:rPr lang="es-AR" sz="2200" dirty="0"/>
            </a:b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private</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double</a:t>
            </a:r>
            <a:r>
              <a:rPr lang="es-AR" sz="2200" dirty="0">
                <a:solidFill>
                  <a:srgbClr val="000088"/>
                </a:solidFill>
                <a:latin typeface="Consolas" panose="020B0609020204030204" pitchFamily="49" charset="0"/>
              </a:rPr>
              <a:t> </a:t>
            </a:r>
            <a:r>
              <a:rPr lang="es-AR" sz="2200" dirty="0">
                <a:solidFill>
                  <a:srgbClr val="000000"/>
                </a:solidFill>
                <a:latin typeface="Consolas" panose="020B0609020204030204" pitchFamily="49" charset="0"/>
              </a:rPr>
              <a:t>largo;</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private</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double</a:t>
            </a:r>
            <a:r>
              <a:rPr lang="es-AR" sz="2200" dirty="0">
                <a:solidFill>
                  <a:srgbClr val="000088"/>
                </a:solidFill>
                <a:latin typeface="Consolas" panose="020B0609020204030204" pitchFamily="49" charset="0"/>
              </a:rPr>
              <a:t> </a:t>
            </a:r>
            <a:r>
              <a:rPr lang="es-AR" sz="2200" dirty="0">
                <a:solidFill>
                  <a:srgbClr val="000000"/>
                </a:solidFill>
                <a:latin typeface="Consolas" panose="020B0609020204030204" pitchFamily="49" charset="0"/>
              </a:rPr>
              <a:t>ancho;</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Rectangulo</a:t>
            </a:r>
            <a:r>
              <a:rPr lang="es-AR" sz="2200" dirty="0">
                <a:solidFill>
                  <a:srgbClr val="660066"/>
                </a:solidFill>
                <a:latin typeface="Consolas" panose="020B0609020204030204" pitchFamily="49" charset="0"/>
              </a:rPr>
              <a:t>(</a:t>
            </a:r>
            <a:r>
              <a:rPr lang="es-AR" sz="2200" dirty="0" err="1">
                <a:solidFill>
                  <a:srgbClr val="000088"/>
                </a:solidFill>
                <a:latin typeface="Consolas" panose="020B0609020204030204" pitchFamily="49" charset="0"/>
              </a:rPr>
              <a:t>double</a:t>
            </a:r>
            <a:r>
              <a:rPr lang="es-AR" sz="2200" dirty="0">
                <a:solidFill>
                  <a:srgbClr val="000088"/>
                </a:solidFill>
                <a:latin typeface="Consolas" panose="020B0609020204030204" pitchFamily="49" charset="0"/>
              </a:rPr>
              <a:t> </a:t>
            </a:r>
            <a:r>
              <a:rPr lang="es-AR" sz="2200" dirty="0">
                <a:solidFill>
                  <a:srgbClr val="000000"/>
                </a:solidFill>
                <a:latin typeface="Consolas" panose="020B0609020204030204" pitchFamily="49" charset="0"/>
              </a:rPr>
              <a:t>largo</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double</a:t>
            </a:r>
            <a:r>
              <a:rPr lang="es-AR" sz="2200" dirty="0">
                <a:solidFill>
                  <a:srgbClr val="000088"/>
                </a:solidFill>
                <a:latin typeface="Consolas" panose="020B0609020204030204" pitchFamily="49" charset="0"/>
              </a:rPr>
              <a:t> </a:t>
            </a:r>
            <a:r>
              <a:rPr lang="es-AR" sz="2200" dirty="0" err="1">
                <a:solidFill>
                  <a:srgbClr val="000000"/>
                </a:solidFill>
                <a:latin typeface="Consolas" panose="020B0609020204030204" pitchFamily="49" charset="0"/>
              </a:rPr>
              <a:t>ancho</a:t>
            </a:r>
            <a:r>
              <a:rPr lang="es-AR" sz="2200" dirty="0" err="1">
                <a:solidFill>
                  <a:srgbClr val="666600"/>
                </a:solidFill>
                <a:latin typeface="Consolas" panose="020B0609020204030204" pitchFamily="49" charset="0"/>
              </a:rPr>
              <a:t>,</a:t>
            </a:r>
            <a:r>
              <a:rPr lang="es-AR" sz="2200" dirty="0" err="1">
                <a:solidFill>
                  <a:srgbClr val="660066"/>
                </a:solidFill>
                <a:latin typeface="Consolas" panose="020B0609020204030204" pitchFamily="49" charset="0"/>
              </a:rPr>
              <a:t>String</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color</a:t>
            </a:r>
            <a:r>
              <a:rPr lang="es-AR" sz="2200" dirty="0" err="1">
                <a:solidFill>
                  <a:srgbClr val="666600"/>
                </a:solidFill>
                <a:latin typeface="Consolas" panose="020B0609020204030204" pitchFamily="49" charset="0"/>
              </a:rPr>
              <a:t>,</a:t>
            </a:r>
            <a:r>
              <a:rPr lang="es-AR" sz="2200" dirty="0" err="1">
                <a:solidFill>
                  <a:srgbClr val="000088"/>
                </a:solidFill>
                <a:latin typeface="Consolas" panose="020B0609020204030204" pitchFamily="49" charset="0"/>
              </a:rPr>
              <a:t>boolean</a:t>
            </a:r>
            <a:r>
              <a:rPr lang="es-AR" sz="2200" dirty="0">
                <a:solidFill>
                  <a:srgbClr val="000000"/>
                </a:solidFill>
                <a:latin typeface="Consolas" panose="020B0609020204030204" pitchFamily="49" charset="0"/>
              </a:rPr>
              <a:t> llena</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super</a:t>
            </a:r>
            <a:r>
              <a:rPr lang="es-AR" sz="2200" dirty="0">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color</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llena</a:t>
            </a:r>
            <a:r>
              <a:rPr lang="es-AR" sz="2200" dirty="0">
                <a:solidFill>
                  <a:srgbClr val="6666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largo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largo;</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ancho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ancho;</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br>
              <a:rPr lang="es-AR" sz="2200" dirty="0"/>
            </a:br>
            <a:r>
              <a:rPr lang="es-AR" sz="2200" dirty="0">
                <a:solidFill>
                  <a:srgbClr val="000000"/>
                </a:solidFill>
                <a:latin typeface="Consolas" panose="020B0609020204030204" pitchFamily="49" charset="0"/>
              </a:rPr>
              <a:t>  </a:t>
            </a:r>
            <a:endParaRPr lang="es-AR" sz="22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238</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37039428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p:txBody>
          <a:bodyPr/>
          <a:lstStyle/>
          <a:p>
            <a:r>
              <a:rPr lang="es-ES_tradnl" b="1" dirty="0"/>
              <a:t>Matrices</a:t>
            </a:r>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23</a:t>
            </a:fld>
            <a:endParaRPr lang="es-ES_tradnl" dirty="0"/>
          </a:p>
        </p:txBody>
      </p:sp>
      <p:pic>
        <p:nvPicPr>
          <p:cNvPr id="8" name="Shape 281" descr="arreglo-22.png"/>
          <p:cNvPicPr preferRelativeResize="0"/>
          <p:nvPr/>
        </p:nvPicPr>
        <p:blipFill>
          <a:blip r:embed="rId2">
            <a:alphaModFix/>
          </a:blip>
          <a:stretch>
            <a:fillRect/>
          </a:stretch>
        </p:blipFill>
        <p:spPr>
          <a:xfrm>
            <a:off x="5120640" y="3839734"/>
            <a:ext cx="3474720" cy="2629009"/>
          </a:xfrm>
          <a:prstGeom prst="rect">
            <a:avLst/>
          </a:prstGeom>
          <a:noFill/>
          <a:ln>
            <a:noFill/>
          </a:ln>
        </p:spPr>
      </p:pic>
      <p:sp>
        <p:nvSpPr>
          <p:cNvPr id="2" name="Rectángulo 1"/>
          <p:cNvSpPr/>
          <p:nvPr/>
        </p:nvSpPr>
        <p:spPr>
          <a:xfrm>
            <a:off x="628650" y="2122270"/>
            <a:ext cx="3728906" cy="332014"/>
          </a:xfrm>
          <a:prstGeom prst="rect">
            <a:avLst/>
          </a:prstGeom>
        </p:spPr>
        <p:txBody>
          <a:bodyPr wrap="none">
            <a:spAutoFit/>
          </a:bodyPr>
          <a:lstStyle/>
          <a:p>
            <a:pPr>
              <a:lnSpc>
                <a:spcPct val="115000"/>
              </a:lnSpc>
            </a:pPr>
            <a:r>
              <a:rPr lang="es-AR" sz="1400" dirty="0" err="1">
                <a:latin typeface="Courier New" panose="02070309020205020404" pitchFamily="49" charset="0"/>
                <a:cs typeface="Courier New" panose="02070309020205020404" pitchFamily="49" charset="0"/>
              </a:rPr>
              <a:t>int</a:t>
            </a:r>
            <a:r>
              <a:rPr lang="es-AR" sz="1400" dirty="0">
                <a:latin typeface="Courier New" panose="02070309020205020404" pitchFamily="49" charset="0"/>
                <a:cs typeface="Courier New" panose="02070309020205020404" pitchFamily="49" charset="0"/>
              </a:rPr>
              <a:t>[][] notas = new notas[12][3];</a:t>
            </a:r>
          </a:p>
        </p:txBody>
      </p:sp>
      <p:sp>
        <p:nvSpPr>
          <p:cNvPr id="3" name="Rectángulo 2"/>
          <p:cNvSpPr/>
          <p:nvPr/>
        </p:nvSpPr>
        <p:spPr>
          <a:xfrm>
            <a:off x="628650" y="2563632"/>
            <a:ext cx="8073390" cy="2074414"/>
          </a:xfrm>
          <a:prstGeom prst="rect">
            <a:avLst/>
          </a:prstGeom>
        </p:spPr>
        <p:txBody>
          <a:bodyPr wrap="square">
            <a:spAutoFit/>
          </a:bodyPr>
          <a:lstStyle/>
          <a:p>
            <a:pPr lvl="0">
              <a:lnSpc>
                <a:spcPct val="120000"/>
              </a:lnSpc>
              <a:spcBef>
                <a:spcPts val="0"/>
              </a:spcBef>
              <a:buNone/>
            </a:pPr>
            <a:r>
              <a:rPr lang="es-AR" sz="1400" dirty="0" err="1">
                <a:latin typeface="Courier New" panose="02070309020205020404" pitchFamily="49" charset="0"/>
                <a:cs typeface="Courier New" panose="02070309020205020404" pitchFamily="49" charset="0"/>
              </a:rPr>
              <a:t>for</a:t>
            </a: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int</a:t>
            </a:r>
            <a:r>
              <a:rPr lang="es-AR" sz="1400" dirty="0">
                <a:latin typeface="Courier New" panose="02070309020205020404" pitchFamily="49" charset="0"/>
                <a:cs typeface="Courier New" panose="02070309020205020404" pitchFamily="49" charset="0"/>
              </a:rPr>
              <a:t> i = 0; i&lt;</a:t>
            </a:r>
            <a:r>
              <a:rPr lang="es-AR" sz="1400" dirty="0" err="1">
                <a:latin typeface="Courier New" panose="02070309020205020404" pitchFamily="49" charset="0"/>
                <a:cs typeface="Courier New" panose="02070309020205020404" pitchFamily="49" charset="0"/>
              </a:rPr>
              <a:t>notas.length</a:t>
            </a:r>
            <a:r>
              <a:rPr lang="es-AR" sz="1400" dirty="0">
                <a:latin typeface="Courier New" panose="02070309020205020404" pitchFamily="49" charset="0"/>
                <a:cs typeface="Courier New" panose="02070309020205020404" pitchFamily="49" charset="0"/>
              </a:rPr>
              <a:t>; i++) {</a:t>
            </a:r>
          </a:p>
          <a:p>
            <a:pPr marL="457200" lvl="2" indent="0">
              <a:lnSpc>
                <a:spcPct val="100000"/>
              </a:lnSpc>
              <a:spcBef>
                <a:spcPts val="0"/>
              </a:spcBef>
              <a:buNone/>
            </a:pP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for</a:t>
            </a: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int</a:t>
            </a:r>
            <a:r>
              <a:rPr lang="es-AR" sz="1400" dirty="0">
                <a:latin typeface="Courier New" panose="02070309020205020404" pitchFamily="49" charset="0"/>
                <a:cs typeface="Courier New" panose="02070309020205020404" pitchFamily="49" charset="0"/>
              </a:rPr>
              <a:t> j=0;j&lt;notas[i].</a:t>
            </a:r>
            <a:r>
              <a:rPr lang="es-AR" sz="1400" dirty="0" err="1">
                <a:latin typeface="Courier New" panose="02070309020205020404" pitchFamily="49" charset="0"/>
                <a:cs typeface="Courier New" panose="02070309020205020404" pitchFamily="49" charset="0"/>
              </a:rPr>
              <a:t>length</a:t>
            </a: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j++</a:t>
            </a:r>
            <a:r>
              <a:rPr lang="es-AR" sz="1400" dirty="0">
                <a:latin typeface="Courier New" panose="02070309020205020404" pitchFamily="49" charset="0"/>
                <a:cs typeface="Courier New" panose="02070309020205020404" pitchFamily="49" charset="0"/>
              </a:rPr>
              <a:t>) {</a:t>
            </a:r>
          </a:p>
          <a:p>
            <a:pPr marL="457200" lvl="2" indent="0">
              <a:lnSpc>
                <a:spcPct val="100000"/>
              </a:lnSpc>
              <a:spcBef>
                <a:spcPts val="0"/>
              </a:spcBef>
              <a:buNone/>
            </a:pP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if</a:t>
            </a:r>
            <a:r>
              <a:rPr lang="es-AR" sz="1400" dirty="0">
                <a:latin typeface="Courier New" panose="02070309020205020404" pitchFamily="49" charset="0"/>
                <a:cs typeface="Courier New" panose="02070309020205020404" pitchFamily="49" charset="0"/>
              </a:rPr>
              <a:t> (notas[i][j]&lt;6)</a:t>
            </a:r>
          </a:p>
          <a:p>
            <a:pPr marL="457200" lvl="2" indent="0">
              <a:lnSpc>
                <a:spcPct val="100000"/>
              </a:lnSpc>
              <a:spcBef>
                <a:spcPts val="0"/>
              </a:spcBef>
              <a:buNone/>
            </a:pPr>
            <a:r>
              <a:rPr lang="es-AR" sz="1400" dirty="0">
                <a:latin typeface="Courier New" panose="02070309020205020404" pitchFamily="49" charset="0"/>
                <a:cs typeface="Courier New" panose="02070309020205020404" pitchFamily="49" charset="0"/>
              </a:rPr>
              <a:t>			</a:t>
            </a:r>
            <a:r>
              <a:rPr lang="es-AR" sz="1400" dirty="0" err="1">
                <a:latin typeface="Courier New" panose="02070309020205020404" pitchFamily="49" charset="0"/>
                <a:cs typeface="Courier New" panose="02070309020205020404" pitchFamily="49" charset="0"/>
              </a:rPr>
              <a:t>System.out.println</a:t>
            </a:r>
            <a:r>
              <a:rPr lang="es-AR" sz="1400" dirty="0">
                <a:latin typeface="Courier New" panose="02070309020205020404" pitchFamily="49" charset="0"/>
                <a:cs typeface="Courier New" panose="02070309020205020404" pitchFamily="49" charset="0"/>
              </a:rPr>
              <a:t>(“Fila ”+i+” Columna “+j);</a:t>
            </a:r>
          </a:p>
          <a:p>
            <a:pPr marL="457200" lvl="2" indent="0">
              <a:lnSpc>
                <a:spcPct val="100000"/>
              </a:lnSpc>
              <a:spcBef>
                <a:spcPts val="0"/>
              </a:spcBef>
              <a:buNone/>
            </a:pPr>
            <a:r>
              <a:rPr lang="es-US" sz="1400" dirty="0">
                <a:latin typeface="Courier New" panose="02070309020205020404" pitchFamily="49" charset="0"/>
                <a:cs typeface="Courier New" panose="02070309020205020404" pitchFamily="49" charset="0"/>
              </a:rPr>
              <a:t>}</a:t>
            </a:r>
          </a:p>
          <a:p>
            <a:pPr marL="0" lvl="2" indent="0">
              <a:lnSpc>
                <a:spcPct val="100000"/>
              </a:lnSpc>
              <a:spcBef>
                <a:spcPts val="0"/>
              </a:spcBef>
              <a:buNone/>
            </a:pPr>
            <a:r>
              <a:rPr lang="es-US" sz="1400" dirty="0">
                <a:latin typeface="Courier New" panose="02070309020205020404" pitchFamily="49" charset="0"/>
                <a:cs typeface="Courier New" panose="02070309020205020404" pitchFamily="49" charset="0"/>
              </a:rPr>
              <a:t>}</a:t>
            </a:r>
          </a:p>
          <a:p>
            <a:pPr marL="0" lvl="2" indent="0">
              <a:lnSpc>
                <a:spcPct val="100000"/>
              </a:lnSpc>
              <a:spcBef>
                <a:spcPts val="0"/>
              </a:spcBef>
              <a:buNone/>
            </a:pPr>
            <a:endParaRPr lang="es-US" sz="1400" dirty="0">
              <a:latin typeface="Courier New" panose="02070309020205020404" pitchFamily="49" charset="0"/>
              <a:cs typeface="Courier New" panose="02070309020205020404" pitchFamily="49" charset="0"/>
            </a:endParaRPr>
          </a:p>
          <a:p>
            <a:pPr marL="0" lvl="2"/>
            <a:r>
              <a:rPr lang="es-AR" sz="1400" dirty="0" err="1">
                <a:latin typeface="Courier New" panose="02070309020205020404" pitchFamily="49" charset="0"/>
                <a:ea typeface="Arial" charset="0"/>
                <a:cs typeface="Courier New" panose="02070309020205020404" pitchFamily="49" charset="0"/>
              </a:rPr>
              <a:t>System.out.println</a:t>
            </a:r>
            <a:r>
              <a:rPr lang="es-AR" sz="1400" dirty="0">
                <a:latin typeface="Courier New" panose="02070309020205020404" pitchFamily="49" charset="0"/>
                <a:ea typeface="Arial" charset="0"/>
                <a:cs typeface="Courier New" panose="02070309020205020404" pitchFamily="49" charset="0"/>
              </a:rPr>
              <a:t>(notas[0][1]);</a:t>
            </a:r>
          </a:p>
          <a:p>
            <a:pPr marL="0" lvl="2" indent="0">
              <a:lnSpc>
                <a:spcPct val="100000"/>
              </a:lnSpc>
              <a:spcBef>
                <a:spcPts val="0"/>
              </a:spcBef>
              <a:buNone/>
            </a:pPr>
            <a:endParaRPr lang="es-US"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754267829"/>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a:t>
            </a:r>
            <a:r>
              <a:rPr lang="es-AR" sz="2800" i="1" dirty="0" err="1"/>
              <a:t>Rectangulo</a:t>
            </a:r>
            <a:endParaRPr lang="es-AR" sz="3100" i="1" dirty="0"/>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Rectangulo</a:t>
            </a:r>
            <a:r>
              <a:rPr lang="es-AR" sz="2200" dirty="0">
                <a:solidFill>
                  <a:srgbClr val="666600"/>
                </a:solidFill>
                <a:latin typeface="Consolas" panose="020B0609020204030204" pitchFamily="49" charset="0"/>
              </a:rPr>
              <a:t>(</a:t>
            </a:r>
            <a:r>
              <a:rPr lang="es-AR" sz="2200" dirty="0" err="1">
                <a:solidFill>
                  <a:srgbClr val="000088"/>
                </a:solidFill>
                <a:latin typeface="Consolas" panose="020B0609020204030204" pitchFamily="49" charset="0"/>
              </a:rPr>
              <a:t>double</a:t>
            </a:r>
            <a:r>
              <a:rPr lang="es-AR" sz="2200" dirty="0">
                <a:solidFill>
                  <a:srgbClr val="000000"/>
                </a:solidFill>
                <a:latin typeface="Consolas" panose="020B0609020204030204" pitchFamily="49" charset="0"/>
              </a:rPr>
              <a:t> largo</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double</a:t>
            </a:r>
            <a:r>
              <a:rPr lang="es-AR" sz="2200" dirty="0">
                <a:solidFill>
                  <a:srgbClr val="000088"/>
                </a:solidFill>
                <a:latin typeface="Consolas" panose="020B0609020204030204" pitchFamily="49" charset="0"/>
              </a:rPr>
              <a:t> </a:t>
            </a:r>
            <a:r>
              <a:rPr lang="es-AR" sz="2200" dirty="0">
                <a:solidFill>
                  <a:srgbClr val="000000"/>
                </a:solidFill>
                <a:latin typeface="Consolas" panose="020B0609020204030204" pitchFamily="49" charset="0"/>
              </a:rPr>
              <a:t>ancho</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a:solidFill>
                  <a:srgbClr val="000088"/>
                </a:solidFill>
                <a:latin typeface="Consolas" panose="020B0609020204030204" pitchFamily="49" charset="0"/>
              </a:rPr>
              <a:t>super</a:t>
            </a:r>
            <a:r>
              <a:rPr lang="es-AR" sz="2200" dirty="0">
                <a:solidFill>
                  <a:srgbClr val="6666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largo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largo;</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ancho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ancho;</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88"/>
                </a:solidFill>
                <a:latin typeface="Consolas" panose="020B0609020204030204" pitchFamily="49" charset="0"/>
              </a:rPr>
              <a:t>  </a:t>
            </a:r>
            <a:r>
              <a:rPr lang="es-AR" sz="2200" dirty="0" err="1">
                <a:solidFill>
                  <a:srgbClr val="000088"/>
                </a:solidFill>
                <a:latin typeface="Consolas" panose="020B0609020204030204" pitchFamily="49" charset="0"/>
              </a:rPr>
              <a:t>public</a:t>
            </a:r>
            <a:r>
              <a:rPr lang="es-AR" sz="2200" dirty="0">
                <a:solidFill>
                  <a:srgbClr val="000000"/>
                </a:solidFill>
                <a:latin typeface="Consolas" panose="020B0609020204030204" pitchFamily="49" charset="0"/>
              </a:rPr>
              <a:t> </a:t>
            </a:r>
            <a:r>
              <a:rPr lang="es-AR" sz="2200" dirty="0" err="1">
                <a:solidFill>
                  <a:srgbClr val="660066"/>
                </a:solidFill>
                <a:latin typeface="Consolas" panose="020B0609020204030204" pitchFamily="49" charset="0"/>
              </a:rPr>
              <a:t>Rectangulo</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r>
              <a:rPr lang="es-AR" sz="2200" dirty="0">
                <a:solidFill>
                  <a:srgbClr val="000088"/>
                </a:solidFill>
                <a:latin typeface="Consolas" panose="020B0609020204030204" pitchFamily="49" charset="0"/>
              </a:rPr>
              <a:t>super</a:t>
            </a:r>
            <a:r>
              <a:rPr lang="es-AR" sz="2200" dirty="0">
                <a:solidFill>
                  <a:srgbClr val="666600"/>
                </a:solidFill>
                <a:latin typeface="Consolas" panose="020B0609020204030204" pitchFamily="49" charset="0"/>
              </a:rPr>
              <a:t>();</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largo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6666"/>
                </a:solidFill>
                <a:latin typeface="Consolas" panose="020B0609020204030204" pitchFamily="49" charset="0"/>
              </a:rPr>
              <a:t>1;</a:t>
            </a:r>
            <a:endParaRPr lang="es-AR" sz="2200" dirty="0"/>
          </a:p>
          <a:p>
            <a:pPr marL="0" indent="0">
              <a:buNone/>
            </a:pPr>
            <a:r>
              <a:rPr lang="es-AR" sz="2200" dirty="0">
                <a:solidFill>
                  <a:srgbClr val="000000"/>
                </a:solidFill>
                <a:latin typeface="Consolas" panose="020B0609020204030204" pitchFamily="49" charset="0"/>
              </a:rPr>
              <a:t>     </a:t>
            </a:r>
            <a:r>
              <a:rPr lang="es-AR" sz="2200" dirty="0" err="1">
                <a:solidFill>
                  <a:srgbClr val="000088"/>
                </a:solidFill>
                <a:latin typeface="Consolas" panose="020B0609020204030204" pitchFamily="49" charset="0"/>
              </a:rPr>
              <a:t>this</a:t>
            </a:r>
            <a:r>
              <a:rPr lang="es-AR" sz="2200" dirty="0" err="1">
                <a:solidFill>
                  <a:srgbClr val="666600"/>
                </a:solidFill>
                <a:latin typeface="Consolas" panose="020B0609020204030204" pitchFamily="49" charset="0"/>
              </a:rPr>
              <a:t>.</a:t>
            </a:r>
            <a:r>
              <a:rPr lang="es-AR" sz="2200" dirty="0" err="1">
                <a:solidFill>
                  <a:srgbClr val="000000"/>
                </a:solidFill>
                <a:latin typeface="Consolas" panose="020B0609020204030204" pitchFamily="49" charset="0"/>
              </a:rPr>
              <a:t>ancho</a:t>
            </a:r>
            <a:r>
              <a:rPr lang="es-AR" sz="2200" dirty="0">
                <a:solidFill>
                  <a:srgbClr val="000000"/>
                </a:solidFill>
                <a:latin typeface="Consolas" panose="020B0609020204030204" pitchFamily="49" charset="0"/>
              </a:rPr>
              <a:t> </a:t>
            </a:r>
            <a:r>
              <a:rPr lang="es-AR" sz="2200" dirty="0">
                <a:solidFill>
                  <a:srgbClr val="666600"/>
                </a:solidFill>
                <a:latin typeface="Consolas" panose="020B0609020204030204" pitchFamily="49" charset="0"/>
              </a:rPr>
              <a:t>=</a:t>
            </a:r>
            <a:r>
              <a:rPr lang="es-AR" sz="2200" dirty="0">
                <a:solidFill>
                  <a:srgbClr val="000000"/>
                </a:solidFill>
                <a:latin typeface="Consolas" panose="020B0609020204030204" pitchFamily="49" charset="0"/>
              </a:rPr>
              <a:t> </a:t>
            </a:r>
            <a:r>
              <a:rPr lang="es-AR" sz="2200" dirty="0">
                <a:solidFill>
                  <a:srgbClr val="006666"/>
                </a:solidFill>
                <a:latin typeface="Consolas" panose="020B0609020204030204" pitchFamily="49" charset="0"/>
              </a:rPr>
              <a:t>1;</a:t>
            </a:r>
            <a:endParaRPr lang="es-AR" sz="2200" dirty="0"/>
          </a:p>
          <a:p>
            <a:pPr marL="0" indent="0">
              <a:buNone/>
            </a:pPr>
            <a:r>
              <a:rPr lang="es-AR" sz="2200" dirty="0">
                <a:solidFill>
                  <a:srgbClr val="000000"/>
                </a:solidFill>
                <a:latin typeface="Consolas" panose="020B0609020204030204" pitchFamily="49" charset="0"/>
              </a:rPr>
              <a:t>  }</a:t>
            </a:r>
            <a:endParaRPr lang="es-AR" sz="2200" dirty="0"/>
          </a:p>
          <a:p>
            <a:pPr marL="0" indent="0">
              <a:buNone/>
            </a:pPr>
            <a:r>
              <a:rPr lang="es-AR" sz="2200" dirty="0">
                <a:solidFill>
                  <a:srgbClr val="000000"/>
                </a:solidFill>
                <a:latin typeface="Consolas" panose="020B0609020204030204" pitchFamily="49" charset="0"/>
              </a:rPr>
              <a:t> </a:t>
            </a:r>
            <a:endParaRPr lang="es-AR" sz="22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239</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3703942876"/>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a:t>
            </a:r>
            <a:r>
              <a:rPr lang="es-AR" sz="2800" i="1" dirty="0" err="1"/>
              <a:t>Rectangulo</a:t>
            </a:r>
            <a:endParaRPr lang="es-AR" sz="3100" i="1" dirty="0"/>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“Un </a:t>
            </a:r>
            <a:r>
              <a:rPr lang="es-AR" sz="2000" dirty="0" err="1">
                <a:solidFill>
                  <a:srgbClr val="008800"/>
                </a:solidFill>
                <a:latin typeface="Consolas" panose="020B0609020204030204" pitchFamily="49" charset="0"/>
              </a:rPr>
              <a:t>Rectangulo</a:t>
            </a:r>
            <a:r>
              <a:rPr lang="es-AR" sz="2000" dirty="0">
                <a:solidFill>
                  <a:srgbClr val="008800"/>
                </a:solidFill>
                <a:latin typeface="Consolas" panose="020B0609020204030204" pitchFamily="49" charset="0"/>
              </a:rPr>
              <a:t> de largo "</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largo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“y ancho "</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ancho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 que es una sub-clase de "</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getArea</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largo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ancho;</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getPerimetro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largo</a:t>
            </a:r>
            <a:r>
              <a:rPr lang="es-AR" sz="2000" dirty="0">
                <a:solidFill>
                  <a:srgbClr val="666600"/>
                </a:solidFill>
                <a:latin typeface="Consolas" panose="020B0609020204030204" pitchFamily="49" charset="0"/>
              </a:rPr>
              <a:t>*</a:t>
            </a:r>
            <a:r>
              <a:rPr lang="es-AR" sz="2000" dirty="0">
                <a:solidFill>
                  <a:srgbClr val="006666"/>
                </a:solidFill>
                <a:latin typeface="Consolas" panose="020B0609020204030204" pitchFamily="49" charset="0"/>
              </a:rPr>
              <a:t>2</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ancho</a:t>
            </a:r>
            <a:r>
              <a:rPr lang="es-AR" sz="2000" dirty="0">
                <a:solidFill>
                  <a:srgbClr val="666600"/>
                </a:solidFill>
                <a:latin typeface="Consolas" panose="020B0609020204030204" pitchFamily="49" charset="0"/>
              </a:rPr>
              <a:t>*</a:t>
            </a:r>
            <a:r>
              <a:rPr lang="es-AR" sz="2000" dirty="0">
                <a:solidFill>
                  <a:srgbClr val="006666"/>
                </a:solidFill>
                <a:latin typeface="Consolas" panose="020B0609020204030204" pitchFamily="49" charset="0"/>
              </a:rPr>
              <a:t>2;</a:t>
            </a:r>
            <a:endParaRPr lang="es-AR" sz="2000" dirty="0"/>
          </a:p>
          <a:p>
            <a:pPr marL="0" indent="0">
              <a:buNone/>
            </a:pPr>
            <a:r>
              <a:rPr lang="es-AR" sz="2000" dirty="0">
                <a:solidFill>
                  <a:srgbClr val="000000"/>
                </a:solidFill>
                <a:latin typeface="Consolas" panose="020B0609020204030204" pitchFamily="49" charset="0"/>
              </a:rPr>
              <a:t>}</a:t>
            </a:r>
            <a:endParaRPr lang="es-AR" sz="2000" dirty="0"/>
          </a:p>
          <a:p>
            <a:pPr marL="0" indent="0">
              <a:buNone/>
            </a:pPr>
            <a:br>
              <a:rPr lang="es-AR" sz="2000" dirty="0"/>
            </a:br>
            <a:endParaRPr lang="es-AR" sz="2000" dirty="0"/>
          </a:p>
          <a:p>
            <a:pPr marL="0" indent="0">
              <a:buNone/>
            </a:pPr>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240</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3703942876"/>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a:t>
            </a:r>
            <a:r>
              <a:rPr lang="es-AR" sz="2800" i="1" dirty="0" err="1"/>
              <a:t>Rectangulo</a:t>
            </a:r>
            <a:endParaRPr lang="es-AR" sz="2800" i="1" dirty="0"/>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void</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setLargo</a:t>
            </a:r>
            <a:r>
              <a:rPr lang="es-AR" sz="1800" dirty="0">
                <a:solidFill>
                  <a:srgbClr val="666600"/>
                </a:solidFill>
                <a:latin typeface="Consolas" panose="020B0609020204030204" pitchFamily="49" charset="0"/>
              </a:rPr>
              <a:t>(</a:t>
            </a:r>
            <a:r>
              <a:rPr lang="es-AR" sz="1800" dirty="0" err="1">
                <a:solidFill>
                  <a:srgbClr val="000088"/>
                </a:solidFill>
                <a:latin typeface="Consolas" panose="020B0609020204030204" pitchFamily="49" charset="0"/>
              </a:rPr>
              <a:t>double</a:t>
            </a:r>
            <a:r>
              <a:rPr lang="es-AR" sz="1800" dirty="0">
                <a:solidFill>
                  <a:srgbClr val="000000"/>
                </a:solidFill>
                <a:latin typeface="Consolas" panose="020B0609020204030204" pitchFamily="49" charset="0"/>
              </a:rPr>
              <a:t> largo</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this</a:t>
            </a:r>
            <a:r>
              <a:rPr lang="es-AR" sz="1800" dirty="0" err="1">
                <a:solidFill>
                  <a:srgbClr val="666600"/>
                </a:solidFill>
                <a:latin typeface="Consolas" panose="020B0609020204030204" pitchFamily="49" charset="0"/>
              </a:rPr>
              <a:t>.</a:t>
            </a:r>
            <a:r>
              <a:rPr lang="es-AR" sz="1800" dirty="0" err="1">
                <a:solidFill>
                  <a:srgbClr val="000000"/>
                </a:solidFill>
                <a:latin typeface="Consolas" panose="020B0609020204030204" pitchFamily="49" charset="0"/>
              </a:rPr>
              <a:t>largo</a:t>
            </a:r>
            <a:r>
              <a:rPr lang="es-AR" sz="1800" dirty="0">
                <a:solidFill>
                  <a:srgbClr val="000000"/>
                </a:solidFill>
                <a:latin typeface="Consolas" panose="020B0609020204030204" pitchFamily="49" charset="0"/>
              </a:rPr>
              <a:t> </a:t>
            </a:r>
            <a:r>
              <a:rPr lang="es-AR" sz="1800" dirty="0">
                <a:solidFill>
                  <a:srgbClr val="666600"/>
                </a:solidFill>
                <a:latin typeface="Consolas" panose="020B0609020204030204" pitchFamily="49" charset="0"/>
              </a:rPr>
              <a:t>=</a:t>
            </a:r>
            <a:r>
              <a:rPr lang="es-AR" sz="1800" dirty="0">
                <a:solidFill>
                  <a:srgbClr val="000000"/>
                </a:solidFill>
                <a:latin typeface="Consolas" panose="020B0609020204030204" pitchFamily="49" charset="0"/>
              </a:rPr>
              <a:t> largo;</a:t>
            </a:r>
            <a:endParaRPr lang="es-AR" sz="1800" dirty="0"/>
          </a:p>
          <a:p>
            <a:pPr marL="0" indent="0">
              <a:buNone/>
            </a:pPr>
            <a:r>
              <a:rPr lang="es-AR" sz="1800" dirty="0">
                <a:solidFill>
                  <a:srgbClr val="000000"/>
                </a:solidFill>
                <a:latin typeface="Consolas" panose="020B0609020204030204" pitchFamily="49" charset="0"/>
              </a:rPr>
              <a:t>  }</a:t>
            </a:r>
            <a:br>
              <a:rPr lang="es-AR" sz="1800" dirty="0"/>
            </a:br>
            <a:r>
              <a:rPr lang="es-AR" sz="1800" dirty="0"/>
              <a:t>    </a:t>
            </a:r>
            <a:r>
              <a:rPr lang="es-AR" sz="1800" dirty="0" err="1">
                <a:solidFill>
                  <a:srgbClr val="000088"/>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double</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getLargo</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return</a:t>
            </a:r>
            <a:r>
              <a:rPr lang="es-AR" sz="1800" dirty="0">
                <a:solidFill>
                  <a:srgbClr val="000000"/>
                </a:solidFill>
                <a:latin typeface="Consolas" panose="020B0609020204030204" pitchFamily="49" charset="0"/>
              </a:rPr>
              <a:t> largo;</a:t>
            </a:r>
          </a:p>
          <a:p>
            <a:pPr marL="0" indent="0">
              <a:buNone/>
            </a:pPr>
            <a:r>
              <a:rPr lang="es-AR" sz="1800" dirty="0">
                <a:solidFill>
                  <a:srgbClr val="000000"/>
                </a:solidFill>
                <a:latin typeface="Consolas" panose="020B0609020204030204" pitchFamily="49" charset="0"/>
              </a:rPr>
              <a:t>  }</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void</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setAncho</a:t>
            </a:r>
            <a:r>
              <a:rPr lang="es-AR" sz="1800" dirty="0">
                <a:solidFill>
                  <a:srgbClr val="666600"/>
                </a:solidFill>
                <a:latin typeface="Consolas" panose="020B0609020204030204" pitchFamily="49" charset="0"/>
              </a:rPr>
              <a:t>(</a:t>
            </a:r>
            <a:r>
              <a:rPr lang="es-AR" sz="1800" dirty="0" err="1">
                <a:solidFill>
                  <a:srgbClr val="000088"/>
                </a:solidFill>
                <a:latin typeface="Consolas" panose="020B0609020204030204" pitchFamily="49" charset="0"/>
              </a:rPr>
              <a:t>double</a:t>
            </a:r>
            <a:r>
              <a:rPr lang="es-AR" sz="1800" dirty="0">
                <a:solidFill>
                  <a:srgbClr val="000000"/>
                </a:solidFill>
                <a:latin typeface="Consolas" panose="020B0609020204030204" pitchFamily="49" charset="0"/>
              </a:rPr>
              <a:t> ancho</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this</a:t>
            </a:r>
            <a:r>
              <a:rPr lang="es-AR" sz="1800" dirty="0" err="1">
                <a:solidFill>
                  <a:srgbClr val="666600"/>
                </a:solidFill>
                <a:latin typeface="Consolas" panose="020B0609020204030204" pitchFamily="49" charset="0"/>
              </a:rPr>
              <a:t>.</a:t>
            </a:r>
            <a:r>
              <a:rPr lang="es-AR" sz="1800" dirty="0" err="1">
                <a:solidFill>
                  <a:srgbClr val="000000"/>
                </a:solidFill>
                <a:latin typeface="Consolas" panose="020B0609020204030204" pitchFamily="49" charset="0"/>
              </a:rPr>
              <a:t>ancho</a:t>
            </a:r>
            <a:r>
              <a:rPr lang="es-AR" sz="1800" dirty="0">
                <a:solidFill>
                  <a:srgbClr val="000000"/>
                </a:solidFill>
                <a:latin typeface="Consolas" panose="020B0609020204030204" pitchFamily="49" charset="0"/>
              </a:rPr>
              <a:t> </a:t>
            </a:r>
            <a:r>
              <a:rPr lang="es-AR" sz="1800" dirty="0">
                <a:solidFill>
                  <a:srgbClr val="666600"/>
                </a:solidFill>
                <a:latin typeface="Consolas" panose="020B0609020204030204" pitchFamily="49" charset="0"/>
              </a:rPr>
              <a:t>=</a:t>
            </a:r>
            <a:r>
              <a:rPr lang="es-AR" sz="1800" dirty="0">
                <a:solidFill>
                  <a:srgbClr val="000000"/>
                </a:solidFill>
                <a:latin typeface="Consolas" panose="020B0609020204030204" pitchFamily="49" charset="0"/>
              </a:rPr>
              <a:t> ancho;</a:t>
            </a:r>
            <a:endParaRPr lang="es-AR" sz="1800" dirty="0"/>
          </a:p>
          <a:p>
            <a:pPr marL="0" indent="0">
              <a:buNone/>
            </a:pPr>
            <a:r>
              <a:rPr lang="es-AR" sz="1800" dirty="0">
                <a:solidFill>
                  <a:srgbClr val="000000"/>
                </a:solidFill>
                <a:latin typeface="Consolas" panose="020B0609020204030204" pitchFamily="49" charset="0"/>
              </a:rPr>
              <a:t>  }</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public</a:t>
            </a:r>
            <a:r>
              <a:rPr lang="es-AR" sz="1800" dirty="0">
                <a:solidFill>
                  <a:srgbClr val="000000"/>
                </a:solidFill>
                <a:latin typeface="Consolas" panose="020B0609020204030204" pitchFamily="49" charset="0"/>
              </a:rPr>
              <a:t> </a:t>
            </a:r>
            <a:r>
              <a:rPr lang="es-AR" sz="1800" dirty="0" err="1">
                <a:solidFill>
                  <a:srgbClr val="000088"/>
                </a:solidFill>
                <a:latin typeface="Consolas" panose="020B0609020204030204" pitchFamily="49" charset="0"/>
              </a:rPr>
              <a:t>double</a:t>
            </a:r>
            <a:r>
              <a:rPr lang="es-AR" sz="1800" dirty="0">
                <a:solidFill>
                  <a:srgbClr val="000000"/>
                </a:solidFill>
                <a:latin typeface="Consolas" panose="020B0609020204030204" pitchFamily="49" charset="0"/>
              </a:rPr>
              <a:t> </a:t>
            </a:r>
            <a:r>
              <a:rPr lang="es-AR" sz="1800" dirty="0" err="1">
                <a:solidFill>
                  <a:srgbClr val="000000"/>
                </a:solidFill>
                <a:latin typeface="Consolas" panose="020B0609020204030204" pitchFamily="49" charset="0"/>
              </a:rPr>
              <a:t>getAncho</a:t>
            </a:r>
            <a:r>
              <a:rPr lang="es-AR" sz="1800" dirty="0">
                <a:solidFill>
                  <a:srgbClr val="666600"/>
                </a:solidFill>
                <a:latin typeface="Consolas" panose="020B0609020204030204" pitchFamily="49" charset="0"/>
              </a:rPr>
              <a:t>(){</a:t>
            </a:r>
            <a:endParaRPr lang="es-AR" sz="1800" dirty="0"/>
          </a:p>
          <a:p>
            <a:pPr marL="0" indent="0">
              <a:buNone/>
            </a:pPr>
            <a:r>
              <a:rPr lang="es-AR" sz="1800" dirty="0">
                <a:solidFill>
                  <a:srgbClr val="000088"/>
                </a:solidFill>
                <a:latin typeface="Consolas" panose="020B0609020204030204" pitchFamily="49" charset="0"/>
              </a:rPr>
              <a:t>    </a:t>
            </a:r>
            <a:r>
              <a:rPr lang="es-AR" sz="1800" dirty="0" err="1">
                <a:solidFill>
                  <a:srgbClr val="000088"/>
                </a:solidFill>
                <a:latin typeface="Consolas" panose="020B0609020204030204" pitchFamily="49" charset="0"/>
              </a:rPr>
              <a:t>return</a:t>
            </a:r>
            <a:r>
              <a:rPr lang="es-AR" sz="1800" dirty="0">
                <a:solidFill>
                  <a:srgbClr val="000000"/>
                </a:solidFill>
                <a:latin typeface="Consolas" panose="020B0609020204030204" pitchFamily="49" charset="0"/>
              </a:rPr>
              <a:t> ancho;</a:t>
            </a:r>
            <a:endParaRPr lang="es-AR" sz="1800" dirty="0"/>
          </a:p>
          <a:p>
            <a:pPr marL="0" indent="0">
              <a:buNone/>
            </a:pPr>
            <a:r>
              <a:rPr lang="es-AR" sz="1800" dirty="0">
                <a:solidFill>
                  <a:srgbClr val="000000"/>
                </a:solidFill>
                <a:latin typeface="Consolas" panose="020B0609020204030204" pitchFamily="49" charset="0"/>
              </a:rPr>
              <a:t>  }}</a:t>
            </a:r>
            <a:endParaRPr lang="es-AR" sz="18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241</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3703942876"/>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Cuadrado</a:t>
            </a:r>
            <a:endParaRPr lang="es-AR" sz="3100" i="1" dirty="0"/>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class</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Cuadrado</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extends</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Forma{</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Cuadrado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lado</a:t>
            </a:r>
            <a:r>
              <a:rPr lang="es-AR" sz="2000" dirty="0" err="1">
                <a:solidFill>
                  <a:srgbClr val="666600"/>
                </a:solidFill>
                <a:latin typeface="Consolas" panose="020B0609020204030204" pitchFamily="49" charset="0"/>
              </a:rPr>
              <a:t>,</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color</a:t>
            </a:r>
            <a:r>
              <a:rPr lang="es-AR" sz="2000" dirty="0" err="1">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boolean</a:t>
            </a:r>
            <a:r>
              <a:rPr lang="es-AR" sz="2000" dirty="0">
                <a:solidFill>
                  <a:srgbClr val="000000"/>
                </a:solidFill>
                <a:latin typeface="Consolas" panose="020B0609020204030204" pitchFamily="49" charset="0"/>
              </a:rPr>
              <a:t> llena</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lado</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lado</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color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llena</a:t>
            </a:r>
            <a:r>
              <a:rPr lang="es-AR" sz="2000" dirty="0">
                <a:solidFill>
                  <a:srgbClr val="666600"/>
                </a:solidFill>
                <a:latin typeface="Consolas" panose="020B0609020204030204" pitchFamily="49" charset="0"/>
              </a:rPr>
              <a:t>);</a:t>
            </a:r>
            <a:br>
              <a:rPr lang="es-AR" sz="2000" dirty="0"/>
            </a:br>
            <a:r>
              <a:rPr lang="es-AR" sz="2000" dirty="0">
                <a:solidFill>
                  <a:srgbClr val="000000"/>
                </a:solidFill>
                <a:latin typeface="Consolas" panose="020B0609020204030204" pitchFamily="49" charset="0"/>
              </a:rPr>
              <a:t> }</a:t>
            </a:r>
            <a:br>
              <a:rPr lang="es-AR" sz="2000" dirty="0"/>
            </a:b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Cuadrado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lado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lado</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Cuadrado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a:solidFill>
                  <a:srgbClr val="000088"/>
                </a:solidFill>
                <a:latin typeface="Consolas" panose="020B0609020204030204" pitchFamily="49" charset="0"/>
              </a:rPr>
              <a:t>super</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242</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1357364542"/>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Cuadrado</a:t>
            </a:r>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“Un Cuadrado de lado ”+</a:t>
            </a:r>
            <a:r>
              <a:rPr lang="es-AR" sz="2000" dirty="0" err="1">
                <a:solidFill>
                  <a:srgbClr val="008800"/>
                </a:solidFill>
                <a:latin typeface="Consolas" panose="020B0609020204030204" pitchFamily="49" charset="0"/>
              </a:rPr>
              <a:t>getLado</a:t>
            </a:r>
            <a:r>
              <a:rPr lang="es-AR" sz="2000" dirty="0">
                <a:solidFill>
                  <a:srgbClr val="008800"/>
                </a:solidFill>
                <a:latin typeface="Consolas" panose="020B0609020204030204" pitchFamily="49" charset="0"/>
              </a:rPr>
              <a:t>()+” que es una sub-clase de: ["</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toString</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0088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void</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setLargo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setLargo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setAncho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lado);</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endParaRPr lang="es-AR" sz="2000" dirty="0"/>
          </a:p>
          <a:p>
            <a:pPr marL="0" indent="0">
              <a:buNone/>
            </a:pPr>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243</a:t>
            </a:fld>
            <a:endParaRPr lang="es-AR" dirty="0"/>
          </a:p>
        </p:txBody>
      </p:sp>
      <p:cxnSp>
        <p:nvCxnSpPr>
          <p:cNvPr id="6" name="Conector recto de flecha 5"/>
          <p:cNvCxnSpPr/>
          <p:nvPr/>
        </p:nvCxnSpPr>
        <p:spPr>
          <a:xfrm>
            <a:off x="8149001" y="6420756"/>
            <a:ext cx="601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758902" y="5912050"/>
            <a:ext cx="1381578"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Continúa…</a:t>
            </a:r>
          </a:p>
        </p:txBody>
      </p:sp>
    </p:spTree>
    <p:extLst>
      <p:ext uri="{BB962C8B-B14F-4D97-AF65-F5344CB8AC3E}">
        <p14:creationId xmlns:p14="http://schemas.microsoft.com/office/powerpoint/2010/main" val="1357364542"/>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a:t>
            </a:r>
            <a:br>
              <a:rPr lang="es-AR" dirty="0"/>
            </a:br>
            <a:r>
              <a:rPr lang="es-AR" sz="2800" i="1" dirty="0"/>
              <a:t>Clase Cuadrado</a:t>
            </a:r>
          </a:p>
        </p:txBody>
      </p:sp>
      <p:sp>
        <p:nvSpPr>
          <p:cNvPr id="11" name="Marcador de contenido 10"/>
          <p:cNvSpPr>
            <a:spLocks noGrp="1"/>
          </p:cNvSpPr>
          <p:nvPr>
            <p:ph idx="1"/>
          </p:nvPr>
        </p:nvSpPr>
        <p:spPr>
          <a:xfrm>
            <a:off x="0" y="2160000"/>
            <a:ext cx="9140480" cy="4351338"/>
          </a:xfrm>
        </p:spPr>
        <p:txBody>
          <a:bodyPr>
            <a:noAutofit/>
          </a:bodyPr>
          <a:lstStyle/>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void</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setLado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setLargo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br>
              <a:rPr lang="es-AR" sz="2000" dirty="0"/>
            </a:br>
            <a:r>
              <a:rPr lang="es-AR" sz="2000" dirty="0"/>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void</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setAncho</a:t>
            </a:r>
            <a:r>
              <a:rPr lang="es-AR" sz="2000" dirty="0">
                <a:solidFill>
                  <a:srgbClr val="666600"/>
                </a:solidFill>
                <a:latin typeface="Consolas" panose="020B0609020204030204" pitchFamily="49" charset="0"/>
              </a:rPr>
              <a:t>(</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setLargo</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endParaRPr lang="es-AR" sz="2000" dirty="0"/>
          </a:p>
          <a:p>
            <a:pPr marL="0" indent="0">
              <a:buNone/>
            </a:pPr>
            <a:endParaRPr lang="es-AR" sz="1200" dirty="0">
              <a:solidFill>
                <a:srgbClr val="000088"/>
              </a:solidFill>
              <a:latin typeface="Consolas" panose="020B0609020204030204" pitchFamily="49" charset="0"/>
            </a:endParaRPr>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double</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getLado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return</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super</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getLargo</a:t>
            </a:r>
            <a:r>
              <a:rPr lang="es-AR" sz="2000" dirty="0">
                <a:solidFill>
                  <a:srgbClr val="666600"/>
                </a:solidFill>
                <a:latin typeface="Consolas" panose="020B0609020204030204" pitchFamily="49" charset="0"/>
              </a:rPr>
              <a:t>();</a:t>
            </a:r>
            <a:endParaRPr lang="es-AR" sz="2000" dirty="0"/>
          </a:p>
          <a:p>
            <a:pPr marL="0" indent="0">
              <a:buNone/>
            </a:pPr>
            <a:r>
              <a:rPr lang="es-AR" sz="2000" dirty="0">
                <a:solidFill>
                  <a:srgbClr val="000000"/>
                </a:solidFill>
                <a:latin typeface="Consolas" panose="020B0609020204030204" pitchFamily="49" charset="0"/>
              </a:rPr>
              <a:t>  }</a:t>
            </a:r>
            <a:br>
              <a:rPr lang="es-AR" sz="2000" dirty="0"/>
            </a:br>
            <a:r>
              <a:rPr lang="es-AR" sz="2000" dirty="0">
                <a:solidFill>
                  <a:srgbClr val="000000"/>
                </a:solidFill>
                <a:latin typeface="Consolas" panose="020B0609020204030204" pitchFamily="49" charset="0"/>
              </a:rPr>
              <a:t>}</a:t>
            </a:r>
            <a:endParaRPr lang="es-AR" sz="2000" dirty="0"/>
          </a:p>
          <a:p>
            <a:pPr marL="0" indent="0">
              <a:buNone/>
            </a:pPr>
            <a:endParaRPr lang="es-AR" sz="20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244</a:t>
            </a:fld>
            <a:endParaRPr lang="es-AR" dirty="0"/>
          </a:p>
        </p:txBody>
      </p:sp>
    </p:spTree>
    <p:extLst>
      <p:ext uri="{BB962C8B-B14F-4D97-AF65-F5344CB8AC3E}">
        <p14:creationId xmlns:p14="http://schemas.microsoft.com/office/powerpoint/2010/main" val="1357364542"/>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245</a:t>
            </a:fld>
            <a:endParaRPr lang="es-AR" dirty="0"/>
          </a:p>
        </p:txBody>
      </p:sp>
      <p:sp>
        <p:nvSpPr>
          <p:cNvPr id="7" name="Título 1"/>
          <p:cNvSpPr>
            <a:spLocks noGrp="1"/>
          </p:cNvSpPr>
          <p:nvPr>
            <p:ph type="title"/>
          </p:nvPr>
        </p:nvSpPr>
        <p:spPr/>
        <p:txBody>
          <a:bodyPr/>
          <a:lstStyle/>
          <a:p>
            <a:r>
              <a:rPr lang="es-AR" b="1" dirty="0"/>
              <a:t>Herencia</a:t>
            </a:r>
            <a:br>
              <a:rPr lang="es-AR" dirty="0"/>
            </a:br>
            <a:r>
              <a:rPr lang="es-AR" sz="2800" i="1" dirty="0"/>
              <a:t>Clase de Prueba</a:t>
            </a:r>
          </a:p>
        </p:txBody>
      </p:sp>
      <p:sp>
        <p:nvSpPr>
          <p:cNvPr id="2" name="Rectángulo 1"/>
          <p:cNvSpPr/>
          <p:nvPr/>
        </p:nvSpPr>
        <p:spPr>
          <a:xfrm>
            <a:off x="0" y="2051109"/>
            <a:ext cx="8881684" cy="4524315"/>
          </a:xfrm>
          <a:prstGeom prst="rect">
            <a:avLst/>
          </a:prstGeom>
        </p:spPr>
        <p:txBody>
          <a:bodyPr wrap="square">
            <a:spAutoFit/>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a:t>
            </a:r>
            <a:r>
              <a:rPr lang="en-GB" dirty="0" err="1">
                <a:solidFill>
                  <a:srgbClr val="660066"/>
                </a:solidFill>
                <a:latin typeface="Consolas" panose="020B0609020204030204" pitchFamily="49" charset="0"/>
              </a:rPr>
              <a:t>TestForma</a:t>
            </a:r>
            <a:r>
              <a:rPr lang="en-GB" dirty="0">
                <a:solidFill>
                  <a:srgbClr val="660066"/>
                </a:solidFill>
                <a:latin typeface="Consolas" panose="020B0609020204030204" pitchFamily="49" charset="0"/>
              </a:rPr>
              <a:t>{</a:t>
            </a:r>
            <a:endParaRPr lang="en-GB" dirty="0"/>
          </a:p>
          <a:p>
            <a:r>
              <a:rPr lang="en-GB" dirty="0">
                <a:solidFill>
                  <a:srgbClr val="000088"/>
                </a:solidFill>
                <a:latin typeface="Consolas" panose="020B0609020204030204" pitchFamily="49" charset="0"/>
              </a:rPr>
              <a:t>  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static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main</a:t>
            </a:r>
            <a:r>
              <a:rPr lang="en-GB" dirty="0">
                <a:solidFill>
                  <a:srgbClr val="666600"/>
                </a:solidFill>
                <a:latin typeface="Consolas" panose="020B0609020204030204" pitchFamily="49" charset="0"/>
              </a:rPr>
              <a:t>(</a:t>
            </a:r>
            <a:r>
              <a:rPr lang="en-GB" dirty="0">
                <a:solidFill>
                  <a:srgbClr val="660066"/>
                </a:solidFill>
                <a:latin typeface="Consolas" panose="020B0609020204030204" pitchFamily="49" charset="0"/>
              </a:rPr>
              <a:t>String</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args</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Rectangulo</a:t>
            </a:r>
            <a:r>
              <a:rPr lang="en-GB" dirty="0">
                <a:solidFill>
                  <a:srgbClr val="000000"/>
                </a:solidFill>
                <a:latin typeface="Consolas" panose="020B0609020204030204" pitchFamily="49" charset="0"/>
              </a:rPr>
              <a:t> f1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new</a:t>
            </a:r>
            <a:r>
              <a:rPr lang="en-GB" dirty="0">
                <a:solidFill>
                  <a:srgbClr val="000000"/>
                </a:solidFill>
                <a:latin typeface="Consolas" panose="020B0609020204030204" pitchFamily="49" charset="0"/>
              </a:rPr>
              <a:t> </a:t>
            </a:r>
            <a:r>
              <a:rPr lang="en-GB" dirty="0" err="1">
                <a:solidFill>
                  <a:srgbClr val="660066"/>
                </a:solidFill>
                <a:latin typeface="Consolas" panose="020B0609020204030204" pitchFamily="49" charset="0"/>
              </a:rPr>
              <a:t>Rectangulo</a:t>
            </a:r>
            <a:r>
              <a:rPr lang="en-GB" dirty="0">
                <a:solidFill>
                  <a:srgbClr val="666600"/>
                </a:solidFill>
                <a:latin typeface="Consolas" panose="020B0609020204030204" pitchFamily="49" charset="0"/>
              </a:rPr>
              <a:t>(</a:t>
            </a:r>
            <a:r>
              <a:rPr lang="en-GB" dirty="0">
                <a:solidFill>
                  <a:srgbClr val="006666"/>
                </a:solidFill>
                <a:latin typeface="Consolas" panose="020B0609020204030204" pitchFamily="49" charset="0"/>
              </a:rPr>
              <a:t>4</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6666"/>
                </a:solidFill>
                <a:latin typeface="Consolas" panose="020B0609020204030204" pitchFamily="49" charset="0"/>
              </a:rPr>
              <a:t>5</a:t>
            </a:r>
            <a:r>
              <a:rPr lang="en-GB" dirty="0">
                <a:solidFill>
                  <a:srgbClr val="666600"/>
                </a:solidFill>
                <a:latin typeface="Consolas" panose="020B0609020204030204" pitchFamily="49" charset="0"/>
              </a:rPr>
              <a:t>,</a:t>
            </a:r>
            <a:r>
              <a:rPr lang="en-GB" dirty="0">
                <a:solidFill>
                  <a:srgbClr val="008800"/>
                </a:solidFill>
                <a:latin typeface="Consolas" panose="020B0609020204030204" pitchFamily="49" charset="0"/>
              </a:rPr>
              <a:t>"rojo"</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true</a:t>
            </a:r>
            <a:r>
              <a:rPr lang="en-GB" dirty="0">
                <a:solidFill>
                  <a:srgbClr val="6666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f1</a:t>
            </a:r>
            <a:r>
              <a:rPr lang="en-GB" dirty="0">
                <a:solidFill>
                  <a:srgbClr val="6666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8800"/>
                </a:solidFill>
                <a:latin typeface="Consolas" panose="020B0609020204030204" pitchFamily="49" charset="0"/>
              </a:rPr>
              <a:t>"El area </a:t>
            </a:r>
            <a:r>
              <a:rPr lang="en-GB" dirty="0" err="1">
                <a:solidFill>
                  <a:srgbClr val="008800"/>
                </a:solidFill>
                <a:latin typeface="Consolas" panose="020B0609020204030204" pitchFamily="49" charset="0"/>
              </a:rPr>
              <a:t>es</a:t>
            </a:r>
            <a:r>
              <a:rPr lang="en-GB" dirty="0">
                <a:solidFill>
                  <a:srgbClr val="008800"/>
                </a:solidFill>
                <a:latin typeface="Consolas" panose="020B0609020204030204" pitchFamily="49" charset="0"/>
              </a:rPr>
              <a:t> "</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f1</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getArea</a:t>
            </a:r>
            <a:r>
              <a:rPr lang="en-GB" dirty="0">
                <a:solidFill>
                  <a:srgbClr val="666600"/>
                </a:solidFill>
                <a:latin typeface="Consolas" panose="020B0609020204030204" pitchFamily="49" charset="0"/>
              </a:rPr>
              <a:t>()); </a:t>
            </a:r>
            <a:endParaRPr lang="en-GB" dirty="0"/>
          </a:p>
          <a:p>
            <a:br>
              <a:rPr lang="en-GB" dirty="0"/>
            </a:br>
            <a:r>
              <a:rPr lang="en-GB" dirty="0"/>
              <a:t>          </a:t>
            </a:r>
            <a:r>
              <a:rPr lang="en-GB" dirty="0" err="1">
                <a:solidFill>
                  <a:srgbClr val="660066"/>
                </a:solidFill>
                <a:latin typeface="Consolas" panose="020B0609020204030204" pitchFamily="49" charset="0"/>
              </a:rPr>
              <a:t>Circulo</a:t>
            </a:r>
            <a:r>
              <a:rPr lang="en-GB" dirty="0">
                <a:solidFill>
                  <a:srgbClr val="000000"/>
                </a:solidFill>
                <a:latin typeface="Consolas" panose="020B0609020204030204" pitchFamily="49" charset="0"/>
              </a:rPr>
              <a:t> f2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new</a:t>
            </a:r>
            <a:r>
              <a:rPr lang="en-GB" dirty="0">
                <a:solidFill>
                  <a:srgbClr val="000000"/>
                </a:solidFill>
                <a:latin typeface="Consolas" panose="020B0609020204030204" pitchFamily="49" charset="0"/>
              </a:rPr>
              <a:t> </a:t>
            </a:r>
            <a:r>
              <a:rPr lang="en-GB" dirty="0" err="1">
                <a:solidFill>
                  <a:srgbClr val="660066"/>
                </a:solidFill>
                <a:latin typeface="Consolas" panose="020B0609020204030204" pitchFamily="49" charset="0"/>
              </a:rPr>
              <a:t>Circulo</a:t>
            </a:r>
            <a:r>
              <a:rPr lang="en-GB" dirty="0">
                <a:solidFill>
                  <a:srgbClr val="666600"/>
                </a:solidFill>
                <a:latin typeface="Consolas" panose="020B0609020204030204" pitchFamily="49" charset="0"/>
              </a:rPr>
              <a:t>(</a:t>
            </a:r>
            <a:r>
              <a:rPr lang="en-GB" dirty="0">
                <a:solidFill>
                  <a:srgbClr val="006666"/>
                </a:solidFill>
                <a:latin typeface="Consolas" panose="020B0609020204030204" pitchFamily="49" charset="0"/>
              </a:rPr>
              <a:t>4</a:t>
            </a:r>
            <a:r>
              <a:rPr lang="en-GB" dirty="0">
                <a:solidFill>
                  <a:srgbClr val="666600"/>
                </a:solidFill>
                <a:latin typeface="Consolas" panose="020B0609020204030204" pitchFamily="49" charset="0"/>
              </a:rPr>
              <a:t>,</a:t>
            </a:r>
            <a:r>
              <a:rPr lang="en-GB" dirty="0">
                <a:solidFill>
                  <a:srgbClr val="008800"/>
                </a:solidFill>
                <a:latin typeface="Consolas" panose="020B0609020204030204" pitchFamily="49" charset="0"/>
              </a:rPr>
              <a:t>"azul"</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false</a:t>
            </a:r>
            <a:r>
              <a:rPr lang="en-GB" dirty="0">
                <a:solidFill>
                  <a:srgbClr val="6666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f2</a:t>
            </a:r>
            <a:r>
              <a:rPr lang="en-GB" dirty="0">
                <a:solidFill>
                  <a:srgbClr val="6666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8800"/>
                </a:solidFill>
                <a:latin typeface="Consolas" panose="020B0609020204030204" pitchFamily="49" charset="0"/>
              </a:rPr>
              <a:t>"El area </a:t>
            </a:r>
            <a:r>
              <a:rPr lang="en-GB" dirty="0" err="1">
                <a:solidFill>
                  <a:srgbClr val="008800"/>
                </a:solidFill>
                <a:latin typeface="Consolas" panose="020B0609020204030204" pitchFamily="49" charset="0"/>
              </a:rPr>
              <a:t>es</a:t>
            </a:r>
            <a:r>
              <a:rPr lang="en-GB" dirty="0">
                <a:solidFill>
                  <a:srgbClr val="008800"/>
                </a:solidFill>
                <a:latin typeface="Consolas" panose="020B0609020204030204" pitchFamily="49" charset="0"/>
              </a:rPr>
              <a:t> "</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f2</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getArea</a:t>
            </a:r>
            <a:r>
              <a:rPr lang="en-GB" dirty="0">
                <a:solidFill>
                  <a:srgbClr val="666600"/>
                </a:solidFill>
                <a:latin typeface="Consolas" panose="020B0609020204030204" pitchFamily="49" charset="0"/>
              </a:rPr>
              <a:t>()); </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Cuadrado</a:t>
            </a:r>
            <a:r>
              <a:rPr lang="en-GB" dirty="0">
                <a:solidFill>
                  <a:srgbClr val="000000"/>
                </a:solidFill>
                <a:latin typeface="Consolas" panose="020B0609020204030204" pitchFamily="49" charset="0"/>
              </a:rPr>
              <a:t> f3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new</a:t>
            </a:r>
            <a:r>
              <a:rPr lang="en-GB" dirty="0">
                <a:solidFill>
                  <a:srgbClr val="000000"/>
                </a:solidFill>
                <a:latin typeface="Consolas" panose="020B0609020204030204" pitchFamily="49" charset="0"/>
              </a:rPr>
              <a:t> </a:t>
            </a:r>
            <a:r>
              <a:rPr lang="en-GB" dirty="0" err="1">
                <a:solidFill>
                  <a:srgbClr val="660066"/>
                </a:solidFill>
                <a:latin typeface="Consolas" panose="020B0609020204030204" pitchFamily="49" charset="0"/>
              </a:rPr>
              <a:t>Cuadrado</a:t>
            </a:r>
            <a:r>
              <a:rPr lang="en-GB" dirty="0">
                <a:solidFill>
                  <a:srgbClr val="666600"/>
                </a:solidFill>
                <a:latin typeface="Consolas" panose="020B0609020204030204" pitchFamily="49" charset="0"/>
              </a:rPr>
              <a:t>();</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f3</a:t>
            </a:r>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    f3</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setLado</a:t>
            </a:r>
            <a:r>
              <a:rPr lang="en-GB" dirty="0">
                <a:solidFill>
                  <a:srgbClr val="666600"/>
                </a:solidFill>
                <a:latin typeface="Consolas" panose="020B0609020204030204" pitchFamily="49" charset="0"/>
              </a:rPr>
              <a:t>(</a:t>
            </a:r>
            <a:r>
              <a:rPr lang="en-GB" dirty="0">
                <a:solidFill>
                  <a:srgbClr val="006666"/>
                </a:solidFill>
                <a:latin typeface="Consolas" panose="020B0609020204030204" pitchFamily="49" charset="0"/>
              </a:rPr>
              <a:t>3</a:t>
            </a:r>
            <a:r>
              <a:rPr lang="en-GB" dirty="0">
                <a:solidFill>
                  <a:srgbClr val="666600"/>
                </a:solidFill>
                <a:latin typeface="Consolas" panose="020B0609020204030204" pitchFamily="49" charset="0"/>
              </a:rPr>
              <a:t>);</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f3</a:t>
            </a:r>
            <a:r>
              <a:rPr lang="en-GB" dirty="0">
                <a:solidFill>
                  <a:srgbClr val="666600"/>
                </a:solidFill>
                <a:latin typeface="Consolas" panose="020B0609020204030204" pitchFamily="49" charset="0"/>
              </a:rPr>
              <a:t>);</a:t>
            </a:r>
            <a:endParaRPr lang="en-GB" dirty="0"/>
          </a:p>
          <a:p>
            <a:r>
              <a:rPr lang="en-GB" dirty="0">
                <a:solidFill>
                  <a:srgbClr val="660066"/>
                </a:solidFill>
                <a:latin typeface="Consolas" panose="020B0609020204030204" pitchFamily="49" charset="0"/>
              </a:rPr>
              <a:t>    </a:t>
            </a:r>
            <a:r>
              <a:rPr lang="en-GB" dirty="0" err="1">
                <a:solidFill>
                  <a:srgbClr val="660066"/>
                </a:solidFill>
                <a:latin typeface="Consolas" panose="020B0609020204030204" pitchFamily="49" charset="0"/>
              </a:rPr>
              <a:t>System</a:t>
            </a:r>
            <a:r>
              <a:rPr lang="en-GB" dirty="0" err="1">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out</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println</a:t>
            </a:r>
            <a:r>
              <a:rPr lang="en-GB" dirty="0">
                <a:solidFill>
                  <a:srgbClr val="666600"/>
                </a:solidFill>
                <a:latin typeface="Consolas" panose="020B0609020204030204" pitchFamily="49" charset="0"/>
              </a:rPr>
              <a:t>(</a:t>
            </a:r>
            <a:r>
              <a:rPr lang="en-GB" dirty="0">
                <a:solidFill>
                  <a:srgbClr val="008800"/>
                </a:solidFill>
                <a:latin typeface="Consolas" panose="020B0609020204030204" pitchFamily="49" charset="0"/>
              </a:rPr>
              <a:t>"El area </a:t>
            </a:r>
            <a:r>
              <a:rPr lang="en-GB" dirty="0" err="1">
                <a:solidFill>
                  <a:srgbClr val="008800"/>
                </a:solidFill>
                <a:latin typeface="Consolas" panose="020B0609020204030204" pitchFamily="49" charset="0"/>
              </a:rPr>
              <a:t>es</a:t>
            </a:r>
            <a:r>
              <a:rPr lang="en-GB" dirty="0">
                <a:solidFill>
                  <a:srgbClr val="008800"/>
                </a:solidFill>
                <a:latin typeface="Consolas" panose="020B0609020204030204" pitchFamily="49" charset="0"/>
              </a:rPr>
              <a:t> "</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f3</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getArea</a:t>
            </a:r>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  }</a:t>
            </a:r>
            <a:endParaRPr lang="en-GB" dirty="0"/>
          </a:p>
          <a:p>
            <a:r>
              <a:rPr lang="en-GB" dirty="0">
                <a:solidFill>
                  <a:srgbClr val="000000"/>
                </a:solidFill>
                <a:latin typeface="Consolas" panose="020B0609020204030204" pitchFamily="49" charset="0"/>
              </a:rPr>
              <a:t>}</a:t>
            </a:r>
            <a:endParaRPr lang="en-GB" dirty="0"/>
          </a:p>
        </p:txBody>
      </p:sp>
    </p:spTree>
    <p:extLst>
      <p:ext uri="{BB962C8B-B14F-4D97-AF65-F5344CB8AC3E}">
        <p14:creationId xmlns:p14="http://schemas.microsoft.com/office/powerpoint/2010/main" val="24430703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rmAutofit/>
          </a:bodyPr>
          <a:lstStyle/>
          <a:p>
            <a:r>
              <a:rPr lang="es-AR" sz="4000" dirty="0"/>
              <a:t>Programación Orientada a Objetos</a:t>
            </a:r>
          </a:p>
        </p:txBody>
      </p:sp>
      <p:sp>
        <p:nvSpPr>
          <p:cNvPr id="5" name="Subtítulo 4"/>
          <p:cNvSpPr>
            <a:spLocks noGrp="1"/>
          </p:cNvSpPr>
          <p:nvPr>
            <p:ph type="subTitle" idx="1"/>
          </p:nvPr>
        </p:nvSpPr>
        <p:spPr/>
        <p:txBody>
          <a:bodyPr/>
          <a:lstStyle/>
          <a:p>
            <a:r>
              <a:rPr lang="es-AR" dirty="0"/>
              <a:t>Paquetes – </a:t>
            </a:r>
            <a:r>
              <a:rPr lang="es-AR" dirty="0" err="1"/>
              <a:t>this</a:t>
            </a:r>
            <a:r>
              <a:rPr lang="es-AR" dirty="0"/>
              <a:t> - herencia</a:t>
            </a:r>
          </a:p>
        </p:txBody>
      </p:sp>
    </p:spTree>
    <p:extLst>
      <p:ext uri="{BB962C8B-B14F-4D97-AF65-F5344CB8AC3E}">
        <p14:creationId xmlns:p14="http://schemas.microsoft.com/office/powerpoint/2010/main" val="19733352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Temas</a:t>
            </a:r>
          </a:p>
        </p:txBody>
      </p:sp>
      <p:sp>
        <p:nvSpPr>
          <p:cNvPr id="3" name="Marcador de contenido 2"/>
          <p:cNvSpPr>
            <a:spLocks noGrp="1"/>
          </p:cNvSpPr>
          <p:nvPr>
            <p:ph idx="1"/>
          </p:nvPr>
        </p:nvSpPr>
        <p:spPr/>
        <p:txBody>
          <a:bodyPr/>
          <a:lstStyle/>
          <a:p>
            <a:r>
              <a:rPr lang="es-AR" dirty="0"/>
              <a:t>Paquetes</a:t>
            </a:r>
          </a:p>
          <a:p>
            <a:pPr lvl="1"/>
            <a:r>
              <a:rPr lang="es-AR" dirty="0"/>
              <a:t>Declaración y Uso.</a:t>
            </a:r>
          </a:p>
          <a:p>
            <a:pPr lvl="1"/>
            <a:r>
              <a:rPr lang="es-AR" dirty="0"/>
              <a:t>Palabra Clave </a:t>
            </a:r>
            <a:r>
              <a:rPr lang="es-AR" dirty="0" err="1">
                <a:latin typeface="Consolas" panose="020B0609020204030204" pitchFamily="49" charset="0"/>
              </a:rPr>
              <a:t>import</a:t>
            </a:r>
            <a:r>
              <a:rPr lang="es-AR" dirty="0"/>
              <a:t>.</a:t>
            </a:r>
          </a:p>
          <a:p>
            <a:endParaRPr lang="es-AR" dirty="0"/>
          </a:p>
          <a:p>
            <a:r>
              <a:rPr lang="es-AR" dirty="0"/>
              <a:t>Palabra Clave </a:t>
            </a:r>
            <a:r>
              <a:rPr lang="es-AR" dirty="0">
                <a:latin typeface="Consolas" panose="020B0609020204030204" pitchFamily="49" charset="0"/>
              </a:rPr>
              <a:t>this</a:t>
            </a:r>
            <a:r>
              <a:rPr lang="es-AR" dirty="0"/>
              <a:t>.</a:t>
            </a:r>
          </a:p>
          <a:p>
            <a:endParaRPr lang="es-AR" dirty="0"/>
          </a:p>
          <a:p>
            <a:r>
              <a:rPr lang="es-AR" dirty="0"/>
              <a:t>Herencia.</a:t>
            </a:r>
          </a:p>
        </p:txBody>
      </p:sp>
      <p:sp>
        <p:nvSpPr>
          <p:cNvPr id="4" name="Marcador de pie de página 3"/>
          <p:cNvSpPr>
            <a:spLocks noGrp="1"/>
          </p:cNvSpPr>
          <p:nvPr>
            <p:ph type="ftr" sz="quarter" idx="11"/>
          </p:nvPr>
        </p:nvSpPr>
        <p:spPr/>
        <p:txBody>
          <a:bodyPr/>
          <a:lstStyle/>
          <a:p>
            <a:pPr algn="l"/>
            <a:r>
              <a:rPr lang="es-AR" dirty="0">
                <a:solidFill>
                  <a:schemeClr val="bg1"/>
                </a:solidFill>
              </a:rPr>
              <a:t>Módulo 2: Programación Orientada a Objetos</a:t>
            </a:r>
            <a:endParaRPr lang="es-AR" dirty="0"/>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25</a:t>
            </a:fld>
            <a:endParaRPr lang="es-AR" dirty="0"/>
          </a:p>
        </p:txBody>
      </p:sp>
    </p:spTree>
    <p:extLst>
      <p:ext uri="{BB962C8B-B14F-4D97-AF65-F5344CB8AC3E}">
        <p14:creationId xmlns:p14="http://schemas.microsoft.com/office/powerpoint/2010/main" val="9534333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GB" b="1" dirty="0" err="1"/>
              <a:t>Atención</a:t>
            </a:r>
            <a:r>
              <a:rPr lang="en-GB" b="1" dirty="0"/>
              <a:t>!!</a:t>
            </a:r>
          </a:p>
        </p:txBody>
      </p:sp>
      <p:sp>
        <p:nvSpPr>
          <p:cNvPr id="3" name="Marcador de contenido 2"/>
          <p:cNvSpPr>
            <a:spLocks noGrp="1"/>
          </p:cNvSpPr>
          <p:nvPr>
            <p:ph idx="1"/>
          </p:nvPr>
        </p:nvSpPr>
        <p:spPr/>
        <p:txBody>
          <a:bodyPr/>
          <a:lstStyle/>
          <a:p>
            <a:pPr marL="0" indent="0" algn="ctr">
              <a:buNone/>
            </a:pPr>
            <a:r>
              <a:rPr lang="en-GB" b="1" dirty="0" err="1"/>
              <a:t>Prestá</a:t>
            </a:r>
            <a:r>
              <a:rPr lang="en-GB" b="1" dirty="0"/>
              <a:t> </a:t>
            </a:r>
            <a:r>
              <a:rPr lang="en-GB" b="1" dirty="0" err="1"/>
              <a:t>atención</a:t>
            </a:r>
            <a:r>
              <a:rPr lang="en-GB" b="1" dirty="0"/>
              <a:t> </a:t>
            </a:r>
            <a:r>
              <a:rPr lang="en-GB" b="1" dirty="0" err="1"/>
              <a:t>cuando</a:t>
            </a:r>
            <a:r>
              <a:rPr lang="en-GB" b="1" dirty="0"/>
              <a:t> </a:t>
            </a:r>
            <a:r>
              <a:rPr lang="en-GB" b="1" dirty="0" err="1"/>
              <a:t>veas</a:t>
            </a:r>
            <a:r>
              <a:rPr lang="en-GB" b="1" dirty="0"/>
              <a:t> </a:t>
            </a:r>
            <a:r>
              <a:rPr lang="en-GB" b="1" dirty="0" err="1"/>
              <a:t>los</a:t>
            </a:r>
            <a:r>
              <a:rPr lang="en-GB" b="1" dirty="0"/>
              <a:t> </a:t>
            </a:r>
            <a:r>
              <a:rPr lang="en-GB" b="1" dirty="0" err="1"/>
              <a:t>siguientes</a:t>
            </a:r>
            <a:r>
              <a:rPr lang="en-GB" b="1" dirty="0"/>
              <a:t> </a:t>
            </a:r>
            <a:r>
              <a:rPr lang="en-GB" b="1" dirty="0" err="1"/>
              <a:t>símbolos</a:t>
            </a:r>
            <a:r>
              <a:rPr lang="en-GB" b="1" dirty="0"/>
              <a:t>!</a:t>
            </a:r>
          </a:p>
        </p:txBody>
      </p:sp>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26</a:t>
            </a:fld>
            <a:endParaRPr lang="es-ES_tradnl"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7486" y="3447857"/>
            <a:ext cx="911317" cy="1044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ttps://upload.wikimedia.org/wikipedia/commons/thumb/c/c4/Ambox_blue_question.svg/2000px-Ambox_blue_question.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1144" y="5153733"/>
            <a:ext cx="1044000" cy="1044000"/>
          </a:xfrm>
          <a:prstGeom prst="rect">
            <a:avLst/>
          </a:prstGeom>
          <a:noFill/>
          <a:extLst>
            <a:ext uri="{909E8E84-426E-40DD-AFC4-6F175D3DCCD1}">
              <a14:hiddenFill xmlns:a14="http://schemas.microsoft.com/office/drawing/2010/main">
                <a:solidFill>
                  <a:srgbClr val="FFFFFF"/>
                </a:solidFill>
              </a14:hiddenFill>
            </a:ext>
          </a:extLst>
        </p:spPr>
      </p:pic>
      <p:sp>
        <p:nvSpPr>
          <p:cNvPr id="8" name="CuadroTexto 7"/>
          <p:cNvSpPr txBox="1"/>
          <p:nvPr/>
        </p:nvSpPr>
        <p:spPr>
          <a:xfrm>
            <a:off x="2475914" y="3492803"/>
            <a:ext cx="5613009" cy="954107"/>
          </a:xfrm>
          <a:prstGeom prst="rect">
            <a:avLst/>
          </a:prstGeom>
          <a:noFill/>
        </p:spPr>
        <p:txBody>
          <a:bodyPr wrap="square" rtlCol="0">
            <a:spAutoFit/>
          </a:bodyPr>
          <a:lstStyle/>
          <a:p>
            <a:pPr algn="ctr"/>
            <a:r>
              <a:rPr lang="en-GB" sz="2800" dirty="0" err="1">
                <a:latin typeface="Arial" panose="020B0604020202020204" pitchFamily="34" charset="0"/>
                <a:cs typeface="Arial" panose="020B0604020202020204" pitchFamily="34" charset="0"/>
              </a:rPr>
              <a:t>Te</a:t>
            </a:r>
            <a:r>
              <a:rPr lang="en-GB" sz="2800" dirty="0">
                <a:latin typeface="Arial" panose="020B0604020202020204" pitchFamily="34" charset="0"/>
                <a:cs typeface="Arial" panose="020B0604020202020204" pitchFamily="34" charset="0"/>
              </a:rPr>
              <a:t> </a:t>
            </a:r>
            <a:r>
              <a:rPr lang="en-GB" sz="2800" dirty="0" err="1">
                <a:latin typeface="Arial" panose="020B0604020202020204" pitchFamily="34" charset="0"/>
                <a:cs typeface="Arial" panose="020B0604020202020204" pitchFamily="34" charset="0"/>
              </a:rPr>
              <a:t>indica</a:t>
            </a:r>
            <a:r>
              <a:rPr lang="en-GB" sz="2800" dirty="0">
                <a:latin typeface="Arial" panose="020B0604020202020204" pitchFamily="34" charset="0"/>
                <a:cs typeface="Arial" panose="020B0604020202020204" pitchFamily="34" charset="0"/>
              </a:rPr>
              <a:t> un </a:t>
            </a:r>
            <a:r>
              <a:rPr lang="en-GB" sz="2800" b="1" dirty="0" err="1">
                <a:latin typeface="Arial" panose="020B0604020202020204" pitchFamily="34" charset="0"/>
                <a:cs typeface="Arial" panose="020B0604020202020204" pitchFamily="34" charset="0"/>
              </a:rPr>
              <a:t>concepto</a:t>
            </a:r>
            <a:r>
              <a:rPr lang="en-GB" sz="2800" dirty="0">
                <a:latin typeface="Arial" panose="020B0604020202020204" pitchFamily="34" charset="0"/>
                <a:cs typeface="Arial" panose="020B0604020202020204" pitchFamily="34" charset="0"/>
              </a:rPr>
              <a:t> </a:t>
            </a:r>
            <a:r>
              <a:rPr lang="en-GB" sz="2800" dirty="0" err="1">
                <a:latin typeface="Arial" panose="020B0604020202020204" pitchFamily="34" charset="0"/>
                <a:cs typeface="Arial" panose="020B0604020202020204" pitchFamily="34" charset="0"/>
              </a:rPr>
              <a:t>importante</a:t>
            </a:r>
            <a:r>
              <a:rPr lang="en-GB" sz="2800" dirty="0">
                <a:latin typeface="Arial" panose="020B0604020202020204" pitchFamily="34" charset="0"/>
                <a:cs typeface="Arial" panose="020B0604020202020204" pitchFamily="34" charset="0"/>
              </a:rPr>
              <a:t> para </a:t>
            </a:r>
            <a:r>
              <a:rPr lang="en-GB" sz="2800" b="1" dirty="0" err="1">
                <a:latin typeface="Arial" panose="020B0604020202020204" pitchFamily="34" charset="0"/>
                <a:cs typeface="Arial" panose="020B0604020202020204" pitchFamily="34" charset="0"/>
              </a:rPr>
              <a:t>aprender</a:t>
            </a:r>
            <a:r>
              <a:rPr lang="en-GB" sz="2800" dirty="0">
                <a:latin typeface="Arial" panose="020B0604020202020204" pitchFamily="34" charset="0"/>
                <a:cs typeface="Arial" panose="020B0604020202020204" pitchFamily="34" charset="0"/>
              </a:rPr>
              <a:t>!!</a:t>
            </a:r>
          </a:p>
        </p:txBody>
      </p:sp>
      <p:sp>
        <p:nvSpPr>
          <p:cNvPr id="9" name="CuadroTexto 8"/>
          <p:cNvSpPr txBox="1"/>
          <p:nvPr/>
        </p:nvSpPr>
        <p:spPr>
          <a:xfrm>
            <a:off x="2475914" y="4983235"/>
            <a:ext cx="6161649" cy="1384995"/>
          </a:xfrm>
          <a:prstGeom prst="rect">
            <a:avLst/>
          </a:prstGeom>
          <a:noFill/>
        </p:spPr>
        <p:txBody>
          <a:bodyPr wrap="square" rtlCol="0">
            <a:spAutoFit/>
          </a:bodyPr>
          <a:lstStyle/>
          <a:p>
            <a:pPr algn="ctr"/>
            <a:r>
              <a:rPr lang="es-419" sz="2800" dirty="0">
                <a:latin typeface="Arial" panose="020B0604020202020204" pitchFamily="34" charset="0"/>
                <a:cs typeface="Arial" panose="020B0604020202020204" pitchFamily="34" charset="0"/>
              </a:rPr>
              <a:t>Es tu turno!</a:t>
            </a:r>
          </a:p>
          <a:p>
            <a:pPr algn="ctr"/>
            <a:r>
              <a:rPr lang="es-419" sz="2800" dirty="0">
                <a:latin typeface="Arial" panose="020B0604020202020204" pitchFamily="34" charset="0"/>
                <a:cs typeface="Arial" panose="020B0604020202020204" pitchFamily="34" charset="0"/>
              </a:rPr>
              <a:t>Te indica un </a:t>
            </a:r>
            <a:r>
              <a:rPr lang="es-419" sz="2800" b="1" dirty="0">
                <a:latin typeface="Arial" panose="020B0604020202020204" pitchFamily="34" charset="0"/>
                <a:cs typeface="Arial" panose="020B0604020202020204" pitchFamily="34" charset="0"/>
              </a:rPr>
              <a:t>ejercicio</a:t>
            </a:r>
            <a:r>
              <a:rPr lang="es-419" sz="2800" dirty="0">
                <a:latin typeface="Arial" panose="020B0604020202020204" pitchFamily="34" charset="0"/>
                <a:cs typeface="Arial" panose="020B0604020202020204" pitchFamily="34" charset="0"/>
              </a:rPr>
              <a:t> que </a:t>
            </a:r>
            <a:r>
              <a:rPr lang="es-419" sz="2800" dirty="0" err="1">
                <a:latin typeface="Arial" panose="020B0604020202020204" pitchFamily="34" charset="0"/>
                <a:cs typeface="Arial" panose="020B0604020202020204" pitchFamily="34" charset="0"/>
              </a:rPr>
              <a:t>tenés</a:t>
            </a:r>
            <a:r>
              <a:rPr lang="es-419" sz="2800" dirty="0">
                <a:latin typeface="Arial" panose="020B0604020202020204" pitchFamily="34" charset="0"/>
                <a:cs typeface="Arial" panose="020B0604020202020204" pitchFamily="34" charset="0"/>
              </a:rPr>
              <a:t> que </a:t>
            </a:r>
            <a:r>
              <a:rPr lang="es-419" sz="2800" b="1" dirty="0">
                <a:latin typeface="Arial" panose="020B0604020202020204" pitchFamily="34" charset="0"/>
                <a:cs typeface="Arial" panose="020B0604020202020204" pitchFamily="34" charset="0"/>
              </a:rPr>
              <a:t>resolver</a:t>
            </a:r>
            <a:r>
              <a:rPr lang="es-419" sz="2800" dirty="0">
                <a:latin typeface="Arial" panose="020B0604020202020204" pitchFamily="34" charset="0"/>
                <a:cs typeface="Arial" panose="020B0604020202020204" pitchFamily="34" charset="0"/>
              </a:rPr>
              <a:t>! Código a la obra!</a:t>
            </a:r>
          </a:p>
        </p:txBody>
      </p:sp>
    </p:spTree>
    <p:extLst>
      <p:ext uri="{BB962C8B-B14F-4D97-AF65-F5344CB8AC3E}">
        <p14:creationId xmlns:p14="http://schemas.microsoft.com/office/powerpoint/2010/main" val="26002328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son los paquetes?</a:t>
            </a:r>
          </a:p>
        </p:txBody>
      </p:sp>
      <p:sp>
        <p:nvSpPr>
          <p:cNvPr id="3" name="Marcador de contenido 2"/>
          <p:cNvSpPr>
            <a:spLocks noGrp="1"/>
          </p:cNvSpPr>
          <p:nvPr>
            <p:ph idx="1"/>
          </p:nvPr>
        </p:nvSpPr>
        <p:spPr/>
        <p:txBody>
          <a:bodyPr>
            <a:normAutofit/>
          </a:bodyPr>
          <a:lstStyle/>
          <a:p>
            <a:pPr marL="0" indent="-511194">
              <a:buSzPct val="100000"/>
            </a:pPr>
            <a:r>
              <a:rPr lang="es-AR" sz="3340" dirty="0"/>
              <a:t>Existen clases que:</a:t>
            </a:r>
          </a:p>
          <a:p>
            <a:pPr marL="0" indent="-511194">
              <a:buSzPct val="100000"/>
            </a:pPr>
            <a:endParaRPr lang="es-AR" sz="3340" dirty="0"/>
          </a:p>
          <a:p>
            <a:pPr marL="457200" lvl="3" indent="175696">
              <a:buSzPct val="100000"/>
            </a:pPr>
            <a:r>
              <a:rPr lang="es-AR" sz="2540" dirty="0"/>
              <a:t>Están definidas y vienen con la distribución de Java.</a:t>
            </a:r>
          </a:p>
          <a:p>
            <a:pPr marL="457200" lvl="3" indent="175696">
              <a:buSzPct val="100000"/>
            </a:pPr>
            <a:r>
              <a:rPr lang="es-AR" sz="2540" dirty="0"/>
              <a:t>Están definidas por terceras partes.</a:t>
            </a:r>
          </a:p>
          <a:p>
            <a:pPr marL="457200" lvl="3" indent="175696">
              <a:buSzPct val="100000"/>
            </a:pPr>
            <a:r>
              <a:rPr lang="es-AR" sz="2540" dirty="0"/>
              <a:t>Fueron definidas por nosotros.</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27</a:t>
            </a:fld>
            <a:endParaRPr lang="es-AR" dirty="0"/>
          </a:p>
        </p:txBody>
      </p:sp>
    </p:spTree>
    <p:extLst>
      <p:ext uri="{BB962C8B-B14F-4D97-AF65-F5344CB8AC3E}">
        <p14:creationId xmlns:p14="http://schemas.microsoft.com/office/powerpoint/2010/main" val="36362787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son los paquetes?</a:t>
            </a:r>
          </a:p>
        </p:txBody>
      </p:sp>
      <p:sp>
        <p:nvSpPr>
          <p:cNvPr id="3" name="Marcador de contenido 2"/>
          <p:cNvSpPr>
            <a:spLocks noGrp="1"/>
          </p:cNvSpPr>
          <p:nvPr>
            <p:ph idx="1"/>
          </p:nvPr>
        </p:nvSpPr>
        <p:spPr/>
        <p:txBody>
          <a:bodyPr>
            <a:normAutofit/>
          </a:bodyPr>
          <a:lstStyle/>
          <a:p>
            <a:pPr marL="0" indent="-511194">
              <a:buSzPct val="100000"/>
            </a:pPr>
            <a:r>
              <a:rPr lang="es-AR" sz="3340" dirty="0"/>
              <a:t>Existen clases que:</a:t>
            </a:r>
          </a:p>
          <a:p>
            <a:pPr marL="0" indent="-511194">
              <a:buSzPct val="100000"/>
            </a:pPr>
            <a:endParaRPr lang="es-AR" sz="3340" dirty="0"/>
          </a:p>
          <a:p>
            <a:pPr marL="457200" lvl="3" indent="175696">
              <a:buSzPct val="100000"/>
            </a:pPr>
            <a:r>
              <a:rPr lang="es-AR" sz="2540" dirty="0"/>
              <a:t>Están definidas y vienen con la distribución de Java.</a:t>
            </a:r>
          </a:p>
          <a:p>
            <a:pPr marL="457200" lvl="3" indent="175696">
              <a:buSzPct val="100000"/>
            </a:pPr>
            <a:r>
              <a:rPr lang="es-AR" sz="2540" dirty="0"/>
              <a:t>Están definidas por terceras partes.</a:t>
            </a:r>
          </a:p>
          <a:p>
            <a:pPr marL="457200" lvl="3" indent="175696">
              <a:buSzPct val="100000"/>
            </a:pPr>
            <a:r>
              <a:rPr lang="es-AR" sz="2540" dirty="0"/>
              <a:t>Fueron definidas por nosotros.</a:t>
            </a:r>
          </a:p>
          <a:p>
            <a:endParaRPr lang="es-AR" dirty="0"/>
          </a:p>
          <a:p>
            <a:pPr marL="0" indent="0" algn="ctr">
              <a:buNone/>
            </a:pPr>
            <a:r>
              <a:rPr lang="es-AR" b="1" dirty="0">
                <a:solidFill>
                  <a:srgbClr val="FF0000"/>
                </a:solidFill>
              </a:rPr>
              <a:t>Las clases hay que agruparlas!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28</a:t>
            </a:fld>
            <a:endParaRPr lang="es-AR" dirty="0"/>
          </a:p>
        </p:txBody>
      </p:sp>
    </p:spTree>
    <p:extLst>
      <p:ext uri="{BB962C8B-B14F-4D97-AF65-F5344CB8AC3E}">
        <p14:creationId xmlns:p14="http://schemas.microsoft.com/office/powerpoint/2010/main" val="5520098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EFED8C-0914-48E7-9C06-5BF8CF7BA5F3}"/>
              </a:ext>
            </a:extLst>
          </p:cNvPr>
          <p:cNvSpPr>
            <a:spLocks noGrp="1"/>
          </p:cNvSpPr>
          <p:nvPr>
            <p:ph type="title"/>
          </p:nvPr>
        </p:nvSpPr>
        <p:spPr/>
        <p:txBody>
          <a:bodyPr/>
          <a:lstStyle/>
          <a:p>
            <a:r>
              <a:rPr lang="es-ES" b="1" dirty="0"/>
              <a:t>Lenguaje Java</a:t>
            </a:r>
          </a:p>
        </p:txBody>
      </p:sp>
      <p:sp>
        <p:nvSpPr>
          <p:cNvPr id="3" name="Marcador de contenido 2">
            <a:extLst>
              <a:ext uri="{FF2B5EF4-FFF2-40B4-BE49-F238E27FC236}">
                <a16:creationId xmlns:a16="http://schemas.microsoft.com/office/drawing/2014/main" id="{F66FEC94-37D6-4748-831B-CC002D085EA0}"/>
              </a:ext>
            </a:extLst>
          </p:cNvPr>
          <p:cNvSpPr>
            <a:spLocks noGrp="1"/>
          </p:cNvSpPr>
          <p:nvPr>
            <p:ph idx="1"/>
          </p:nvPr>
        </p:nvSpPr>
        <p:spPr/>
        <p:txBody>
          <a:bodyPr>
            <a:normAutofit fontScale="92500" lnSpcReduction="20000"/>
          </a:bodyPr>
          <a:lstStyle/>
          <a:p>
            <a:r>
              <a:rPr lang="es-ES" dirty="0"/>
              <a:t>Las sentencias/instrucciones se finalizan con ;</a:t>
            </a:r>
          </a:p>
          <a:p>
            <a:r>
              <a:rPr lang="es-ES" dirty="0"/>
              <a:t>Los métodos nos permiten crear “Sub Algoritmos” y modularizar nuestra aplicación (veremos otras ventajas en el curso)</a:t>
            </a:r>
          </a:p>
          <a:p>
            <a:r>
              <a:rPr lang="es-ES" dirty="0"/>
              <a:t>Las variables se declaran y tienen un tipo de dato</a:t>
            </a:r>
          </a:p>
          <a:p>
            <a:r>
              <a:rPr lang="es-ES" dirty="0"/>
              <a:t>Para programar en Java, es necesario crear y manipular Objetos (¡más adelante!)</a:t>
            </a:r>
          </a:p>
          <a:p>
            <a:r>
              <a:rPr lang="es-ES" dirty="0"/>
              <a:t>Se usa { } para delimitar bloques de sentencias en lugar de, por ejemplo, </a:t>
            </a:r>
            <a:r>
              <a:rPr lang="es-ES" dirty="0" err="1"/>
              <a:t>SubAlgoritmo-FinSubAlgoritmo</a:t>
            </a:r>
            <a:endParaRPr lang="es-ES" dirty="0"/>
          </a:p>
          <a:p>
            <a:r>
              <a:rPr lang="es-ES" dirty="0"/>
              <a:t>En casos donde haya una sola operación/sentencia, se puede obviar el uso de {}</a:t>
            </a:r>
          </a:p>
        </p:txBody>
      </p:sp>
      <p:sp>
        <p:nvSpPr>
          <p:cNvPr id="4" name="Marcador de pie de página 3">
            <a:extLst>
              <a:ext uri="{FF2B5EF4-FFF2-40B4-BE49-F238E27FC236}">
                <a16:creationId xmlns:a16="http://schemas.microsoft.com/office/drawing/2014/main" id="{F9D9651A-0A41-44E8-85B1-AB6FED67A932}"/>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id="{D94C6C0A-E8F5-49E7-A48E-8D56AF7D2ED1}"/>
              </a:ext>
            </a:extLst>
          </p:cNvPr>
          <p:cNvSpPr>
            <a:spLocks noGrp="1"/>
          </p:cNvSpPr>
          <p:nvPr>
            <p:ph type="sldNum" sz="quarter" idx="12"/>
          </p:nvPr>
        </p:nvSpPr>
        <p:spPr/>
        <p:txBody>
          <a:bodyPr/>
          <a:lstStyle/>
          <a:p>
            <a:fld id="{D802D9E1-0DDA-174F-9155-A972C397A999}" type="slidenum">
              <a:rPr lang="es-ES_tradnl" smtClean="0"/>
              <a:pPr/>
              <a:t>2</a:t>
            </a:fld>
            <a:endParaRPr lang="es-ES_tradnl" dirty="0"/>
          </a:p>
        </p:txBody>
      </p:sp>
    </p:spTree>
    <p:extLst>
      <p:ext uri="{BB962C8B-B14F-4D97-AF65-F5344CB8AC3E}">
        <p14:creationId xmlns:p14="http://schemas.microsoft.com/office/powerpoint/2010/main" val="17712135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son los paquetes?</a:t>
            </a:r>
          </a:p>
        </p:txBody>
      </p:sp>
      <p:sp>
        <p:nvSpPr>
          <p:cNvPr id="3" name="Marcador de contenido 2"/>
          <p:cNvSpPr>
            <a:spLocks noGrp="1"/>
          </p:cNvSpPr>
          <p:nvPr>
            <p:ph idx="1"/>
          </p:nvPr>
        </p:nvSpPr>
        <p:spPr/>
        <p:txBody>
          <a:bodyPr>
            <a:normAutofit/>
          </a:bodyPr>
          <a:lstStyle/>
          <a:p>
            <a:r>
              <a:rPr lang="es-AR" dirty="0"/>
              <a:t>Un </a:t>
            </a:r>
            <a:r>
              <a:rPr lang="es-AR" b="1" dirty="0"/>
              <a:t>paquete</a:t>
            </a:r>
            <a:r>
              <a:rPr lang="es-AR" dirty="0"/>
              <a:t> es un grupo de tipos asociados que provee:</a:t>
            </a:r>
          </a:p>
          <a:p>
            <a:pPr lvl="1"/>
            <a:r>
              <a:rPr lang="es-AR" dirty="0"/>
              <a:t>Protección de acceso.</a:t>
            </a:r>
          </a:p>
          <a:p>
            <a:pPr lvl="1"/>
            <a:r>
              <a:rPr lang="es-AR" dirty="0"/>
              <a:t>Espacio de nombres.</a:t>
            </a:r>
          </a:p>
          <a:p>
            <a:endParaRPr lang="es-AR" dirty="0"/>
          </a:p>
          <a:p>
            <a:r>
              <a:rPr lang="es-AR" dirty="0"/>
              <a:t>Tipos se puede referir a:</a:t>
            </a:r>
          </a:p>
          <a:p>
            <a:pPr lvl="1"/>
            <a:r>
              <a:rPr lang="es-AR" b="1" dirty="0"/>
              <a:t>Clases.</a:t>
            </a:r>
          </a:p>
          <a:p>
            <a:pPr lvl="1"/>
            <a:r>
              <a:rPr lang="es-AR" b="1" dirty="0"/>
              <a:t>Interfaces.</a:t>
            </a:r>
          </a:p>
          <a:p>
            <a:pPr lvl="1"/>
            <a:r>
              <a:rPr lang="es-AR" dirty="0"/>
              <a:t>Enumeraciones.</a:t>
            </a:r>
          </a:p>
          <a:p>
            <a:pPr lvl="1"/>
            <a:r>
              <a:rPr lang="es-AR" dirty="0"/>
              <a:t>Anotaciones.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29</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104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son los paquetes?</a:t>
            </a:r>
            <a:br>
              <a:rPr lang="es-AR" dirty="0"/>
            </a:br>
            <a:r>
              <a:rPr lang="es-AR" sz="2800" i="1" dirty="0"/>
              <a:t>Ejemplos Paquetes Pre-definidos en Java</a:t>
            </a:r>
          </a:p>
        </p:txBody>
      </p:sp>
      <p:sp>
        <p:nvSpPr>
          <p:cNvPr id="3" name="Marcador de contenido 2"/>
          <p:cNvSpPr>
            <a:spLocks noGrp="1"/>
          </p:cNvSpPr>
          <p:nvPr>
            <p:ph idx="1"/>
          </p:nvPr>
        </p:nvSpPr>
        <p:spPr/>
        <p:txBody>
          <a:bodyPr>
            <a:normAutofit/>
          </a:bodyPr>
          <a:lstStyle/>
          <a:p>
            <a:r>
              <a:rPr lang="es-AR" dirty="0" err="1">
                <a:latin typeface="Consolas" panose="020B0609020204030204" pitchFamily="49" charset="0"/>
              </a:rPr>
              <a:t>java.lang</a:t>
            </a:r>
            <a:endParaRPr lang="es-AR" dirty="0">
              <a:latin typeface="Consolas" panose="020B0609020204030204" pitchFamily="49" charset="0"/>
            </a:endParaRPr>
          </a:p>
          <a:p>
            <a:pPr lvl="1"/>
            <a:r>
              <a:rPr lang="es-AR" dirty="0"/>
              <a:t>Contiene todas las clases elementales.</a:t>
            </a:r>
          </a:p>
          <a:p>
            <a:endParaRPr lang="es-AR" dirty="0"/>
          </a:p>
          <a:p>
            <a:r>
              <a:rPr lang="es-AR" dirty="0">
                <a:latin typeface="Consolas" panose="020B0609020204030204" pitchFamily="49" charset="0"/>
              </a:rPr>
              <a:t>java.io</a:t>
            </a:r>
          </a:p>
          <a:p>
            <a:pPr lvl="1"/>
            <a:r>
              <a:rPr lang="es-AR" dirty="0"/>
              <a:t>Contiene todas las clases de entrada y salida.</a:t>
            </a:r>
          </a:p>
          <a:p>
            <a:pPr lvl="1"/>
            <a:endParaRPr lang="es-AR" dirty="0"/>
          </a:p>
          <a:p>
            <a:r>
              <a:rPr lang="es-AR" dirty="0" err="1">
                <a:latin typeface="Consolas" panose="020B0609020204030204" pitchFamily="49" charset="0"/>
              </a:rPr>
              <a:t>java.util</a:t>
            </a:r>
            <a:endParaRPr lang="es-AR" dirty="0">
              <a:latin typeface="Consolas" panose="020B0609020204030204" pitchFamily="49" charset="0"/>
            </a:endParaRPr>
          </a:p>
          <a:p>
            <a:pPr lvl="1"/>
            <a:r>
              <a:rPr lang="es-AR" dirty="0"/>
              <a:t>Colecciones</a:t>
            </a:r>
          </a:p>
          <a:p>
            <a:endParaRPr lang="es-AR" dirty="0"/>
          </a:p>
          <a:p>
            <a:pPr lvl="1"/>
            <a:endParaRPr lang="es-AR" dirty="0"/>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30</a:t>
            </a:fld>
            <a:endParaRPr lang="es-AR" dirty="0"/>
          </a:p>
        </p:txBody>
      </p:sp>
    </p:spTree>
    <p:extLst>
      <p:ext uri="{BB962C8B-B14F-4D97-AF65-F5344CB8AC3E}">
        <p14:creationId xmlns:p14="http://schemas.microsoft.com/office/powerpoint/2010/main" val="28283933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¿Por qué Usar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31</a:t>
            </a:fld>
            <a:endParaRPr lang="es-AR" dirty="0"/>
          </a:p>
        </p:txBody>
      </p:sp>
      <p:sp>
        <p:nvSpPr>
          <p:cNvPr id="6" name="Marcador de contenido 5"/>
          <p:cNvSpPr>
            <a:spLocks noGrp="1"/>
          </p:cNvSpPr>
          <p:nvPr>
            <p:ph idx="1"/>
          </p:nvPr>
        </p:nvSpPr>
        <p:spPr>
          <a:xfrm>
            <a:off x="628650" y="2160000"/>
            <a:ext cx="7886700" cy="4317079"/>
          </a:xfrm>
          <a:prstGeom prst="rect">
            <a:avLst/>
          </a:prstGeom>
        </p:spPr>
        <p:txBody>
          <a:bodyPr>
            <a:spAutoFit/>
          </a:bodyPr>
          <a:lstStyle/>
          <a:p>
            <a:r>
              <a:rPr lang="es-AR" dirty="0">
                <a:latin typeface="Arial" panose="020B0604020202020204" pitchFamily="34" charset="0"/>
              </a:rPr>
              <a:t>Agrupan las clases con características comunes.</a:t>
            </a:r>
          </a:p>
          <a:p>
            <a:pPr lvl="1"/>
            <a:r>
              <a:rPr lang="es-AR" dirty="0">
                <a:latin typeface="Arial" panose="020B0604020202020204" pitchFamily="34" charset="0"/>
              </a:rPr>
              <a:t>Es fácil determinar qué clases se encuentran relacionadas.</a:t>
            </a:r>
          </a:p>
          <a:p>
            <a:pPr lvl="1"/>
            <a:r>
              <a:rPr lang="es-AR" dirty="0">
                <a:latin typeface="Arial" panose="020B0604020202020204" pitchFamily="34" charset="0"/>
              </a:rPr>
              <a:t>Ayuda con la mantenibilidad del código.</a:t>
            </a:r>
          </a:p>
          <a:p>
            <a:r>
              <a:rPr lang="es-AR" dirty="0">
                <a:latin typeface="Arial" panose="020B0604020202020204" pitchFamily="34" charset="0"/>
              </a:rPr>
              <a:t>Promueve principios como encapsulamiento y modularidad.</a:t>
            </a:r>
          </a:p>
          <a:p>
            <a:r>
              <a:rPr lang="es-AR" dirty="0">
                <a:latin typeface="Arial" panose="020B0604020202020204" pitchFamily="34" charset="0"/>
              </a:rPr>
              <a:t>Mayor seguridad al existir niveles de accesos.</a:t>
            </a:r>
          </a:p>
          <a:p>
            <a:r>
              <a:rPr lang="es-AR" dirty="0">
                <a:latin typeface="Arial" panose="020B0604020202020204" pitchFamily="34" charset="0"/>
              </a:rPr>
              <a:t>Evita la colisión de clases que tengan el mismo nombre.</a:t>
            </a:r>
          </a:p>
        </p:txBody>
      </p:sp>
      <p:pic>
        <p:nvPicPr>
          <p:cNvPr id="9"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17154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Paquetes</a:t>
            </a:r>
          </a:p>
        </p:txBody>
      </p:sp>
      <p:sp>
        <p:nvSpPr>
          <p:cNvPr id="3" name="Marcador de contenido 2"/>
          <p:cNvSpPr>
            <a:spLocks noGrp="1"/>
          </p:cNvSpPr>
          <p:nvPr>
            <p:ph idx="1"/>
          </p:nvPr>
        </p:nvSpPr>
        <p:spPr/>
        <p:txBody>
          <a:bodyPr/>
          <a:lstStyle/>
          <a:p>
            <a:r>
              <a:rPr lang="es-AR" dirty="0"/>
              <a:t>Se debe elegir un nombre para el paquete y colocar la sentencia </a:t>
            </a:r>
            <a:r>
              <a:rPr lang="es-AR" dirty="0" err="1">
                <a:latin typeface="Consolas" panose="020B0609020204030204" pitchFamily="49" charset="0"/>
              </a:rPr>
              <a:t>package</a:t>
            </a:r>
            <a:r>
              <a:rPr lang="es-AR" dirty="0"/>
              <a:t> al inicio de todos los tipos que se quieran incluir en dicho paquete.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32</a:t>
            </a:fld>
            <a:endParaRPr lang="es-AR" dirty="0"/>
          </a:p>
        </p:txBody>
      </p:sp>
      <p:sp>
        <p:nvSpPr>
          <p:cNvPr id="8" name="Cerrar llave 7"/>
          <p:cNvSpPr/>
          <p:nvPr/>
        </p:nvSpPr>
        <p:spPr>
          <a:xfrm rot="5400000">
            <a:off x="6391585" y="3776945"/>
            <a:ext cx="232008" cy="2867195"/>
          </a:xfrm>
          <a:prstGeom prst="rightBrace">
            <a:avLst/>
          </a:prstGeom>
          <a:noFill/>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solidFill>
                <a:srgbClr val="FF0000"/>
              </a:solidFill>
            </a:endParaRPr>
          </a:p>
        </p:txBody>
      </p:sp>
      <p:sp>
        <p:nvSpPr>
          <p:cNvPr id="9" name="CuadroTexto 8"/>
          <p:cNvSpPr txBox="1"/>
          <p:nvPr/>
        </p:nvSpPr>
        <p:spPr>
          <a:xfrm>
            <a:off x="5174089" y="5474079"/>
            <a:ext cx="2667000" cy="369332"/>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En caso de existir!</a:t>
            </a:r>
          </a:p>
        </p:txBody>
      </p:sp>
      <p:pic>
        <p:nvPicPr>
          <p:cNvPr id="10"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ángulo 10"/>
          <p:cNvSpPr/>
          <p:nvPr/>
        </p:nvSpPr>
        <p:spPr>
          <a:xfrm>
            <a:off x="0" y="4412263"/>
            <a:ext cx="9143968" cy="461665"/>
          </a:xfrm>
          <a:prstGeom prst="rect">
            <a:avLst/>
          </a:prstGeom>
        </p:spPr>
        <p:txBody>
          <a:bodyPr wrap="square">
            <a:spAutoFit/>
          </a:bodyPr>
          <a:lstStyle/>
          <a:p>
            <a:pPr algn="ctr"/>
            <a:r>
              <a:rPr lang="es-AR" sz="2400" dirty="0" err="1">
                <a:solidFill>
                  <a:srgbClr val="000088"/>
                </a:solidFill>
                <a:latin typeface="Consolas" panose="020B0609020204030204" pitchFamily="49" charset="0"/>
              </a:rPr>
              <a:t>package</a:t>
            </a:r>
            <a:r>
              <a:rPr lang="es-AR" sz="2400" dirty="0">
                <a:solidFill>
                  <a:srgbClr val="000000"/>
                </a:solidFill>
                <a:latin typeface="Consolas" panose="020B0609020204030204" pitchFamily="49" charset="0"/>
              </a:rPr>
              <a:t> </a:t>
            </a:r>
            <a:r>
              <a:rPr lang="es-AR" sz="2400" dirty="0">
                <a:solidFill>
                  <a:srgbClr val="008800"/>
                </a:solidFill>
                <a:latin typeface="Consolas" panose="020B0609020204030204" pitchFamily="49" charset="0"/>
              </a:rPr>
              <a:t>&lt;</a:t>
            </a:r>
            <a:r>
              <a:rPr lang="es-AR" sz="2400" dirty="0" err="1">
                <a:solidFill>
                  <a:srgbClr val="008800"/>
                </a:solidFill>
                <a:latin typeface="Consolas" panose="020B0609020204030204" pitchFamily="49" charset="0"/>
              </a:rPr>
              <a:t>nombrePaquete</a:t>
            </a:r>
            <a:r>
              <a:rPr lang="es-AR" sz="2400" dirty="0">
                <a:solidFill>
                  <a:srgbClr val="008800"/>
                </a:solidFill>
                <a:latin typeface="Consolas" panose="020B0609020204030204" pitchFamily="49" charset="0"/>
              </a:rPr>
              <a:t>&gt;</a:t>
            </a:r>
            <a:r>
              <a:rPr lang="es-AR" sz="2400" dirty="0">
                <a:solidFill>
                  <a:srgbClr val="666600"/>
                </a:solidFill>
                <a:latin typeface="Consolas" panose="020B0609020204030204" pitchFamily="49" charset="0"/>
              </a:rPr>
              <a:t>[.&lt;</a:t>
            </a:r>
            <a:r>
              <a:rPr lang="es-AR" sz="2400" dirty="0" err="1">
                <a:solidFill>
                  <a:srgbClr val="000000"/>
                </a:solidFill>
                <a:latin typeface="Consolas" panose="020B0609020204030204" pitchFamily="49" charset="0"/>
              </a:rPr>
              <a:t>nombreSubPaquete</a:t>
            </a:r>
            <a:r>
              <a:rPr lang="es-AR" sz="2400" dirty="0">
                <a:solidFill>
                  <a:srgbClr val="666600"/>
                </a:solidFill>
                <a:latin typeface="Consolas" panose="020B0609020204030204" pitchFamily="49" charset="0"/>
              </a:rPr>
              <a:t>&gt;];</a:t>
            </a:r>
            <a:endParaRPr lang="es-AR" sz="2400" dirty="0"/>
          </a:p>
        </p:txBody>
      </p:sp>
    </p:spTree>
    <p:extLst>
      <p:ext uri="{BB962C8B-B14F-4D97-AF65-F5344CB8AC3E}">
        <p14:creationId xmlns:p14="http://schemas.microsoft.com/office/powerpoint/2010/main" val="41903728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Paquetes</a:t>
            </a:r>
          </a:p>
        </p:txBody>
      </p:sp>
      <p:sp>
        <p:nvSpPr>
          <p:cNvPr id="3" name="Marcador de contenido 2"/>
          <p:cNvSpPr>
            <a:spLocks noGrp="1"/>
          </p:cNvSpPr>
          <p:nvPr>
            <p:ph idx="1"/>
          </p:nvPr>
        </p:nvSpPr>
        <p:spPr/>
        <p:txBody>
          <a:bodyPr>
            <a:normAutofit lnSpcReduction="10000"/>
          </a:bodyPr>
          <a:lstStyle/>
          <a:p>
            <a:r>
              <a:rPr lang="es-AR" b="1" dirty="0"/>
              <a:t>DEBE</a:t>
            </a:r>
            <a:r>
              <a:rPr lang="es-AR" dirty="0"/>
              <a:t> ser la primera línea del archivo fuente.</a:t>
            </a:r>
          </a:p>
          <a:p>
            <a:endParaRPr lang="es-AR" dirty="0"/>
          </a:p>
          <a:p>
            <a:r>
              <a:rPr lang="es-AR" dirty="0"/>
              <a:t>Una </a:t>
            </a:r>
            <a:r>
              <a:rPr lang="es-AR" b="1" dirty="0"/>
              <a:t>ÚNICA</a:t>
            </a:r>
            <a:r>
              <a:rPr lang="es-AR" dirty="0"/>
              <a:t> declaración por archivo fuente.</a:t>
            </a:r>
          </a:p>
          <a:p>
            <a:endParaRPr lang="es-AR" dirty="0"/>
          </a:p>
          <a:p>
            <a:r>
              <a:rPr lang="es-AR" dirty="0"/>
              <a:t>La declaración aplica a </a:t>
            </a:r>
            <a:r>
              <a:rPr lang="es-AR" b="1" dirty="0"/>
              <a:t>TODOS</a:t>
            </a:r>
            <a:r>
              <a:rPr lang="es-AR" dirty="0"/>
              <a:t> los tipos en el archivo.</a:t>
            </a:r>
          </a:p>
          <a:p>
            <a:endParaRPr lang="es-AR" dirty="0"/>
          </a:p>
          <a:p>
            <a:r>
              <a:rPr lang="es-AR" dirty="0"/>
              <a:t>Si no se usa la </a:t>
            </a:r>
            <a:r>
              <a:rPr lang="es-AR" dirty="0" err="1"/>
              <a:t>declación</a:t>
            </a:r>
            <a:r>
              <a:rPr lang="es-AR" dirty="0"/>
              <a:t>, entonces los tipos serán colocados en el paquete sin nombre, el paquete </a:t>
            </a:r>
            <a:r>
              <a:rPr lang="es-AR" b="1" dirty="0"/>
              <a:t>default</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33</a:t>
            </a:fld>
            <a:endParaRPr lang="es-AR" dirty="0"/>
          </a:p>
        </p:txBody>
      </p:sp>
    </p:spTree>
    <p:extLst>
      <p:ext uri="{BB962C8B-B14F-4D97-AF65-F5344CB8AC3E}">
        <p14:creationId xmlns:p14="http://schemas.microsoft.com/office/powerpoint/2010/main" val="19981147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ángulo 20"/>
          <p:cNvSpPr/>
          <p:nvPr/>
        </p:nvSpPr>
        <p:spPr>
          <a:xfrm>
            <a:off x="1403491" y="4554693"/>
            <a:ext cx="5587509" cy="1754326"/>
          </a:xfrm>
          <a:prstGeom prst="rect">
            <a:avLst/>
          </a:prstGeom>
        </p:spPr>
        <p:txBody>
          <a:bodyPr wrap="square">
            <a:spAutoFit/>
          </a:bodyPr>
          <a:lstStyle/>
          <a:p>
            <a:r>
              <a:rPr lang="es-AR" dirty="0" err="1">
                <a:solidFill>
                  <a:srgbClr val="000088"/>
                </a:solidFill>
                <a:latin typeface="Consolas" panose="020B0609020204030204" pitchFamily="49" charset="0"/>
              </a:rPr>
              <a:t>package</a:t>
            </a:r>
            <a:r>
              <a:rPr lang="es-AR" dirty="0">
                <a:solidFill>
                  <a:srgbClr val="000000"/>
                </a:solidFill>
                <a:latin typeface="Consolas" panose="020B0609020204030204" pitchFamily="49" charset="0"/>
              </a:rPr>
              <a:t> animales;</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abstract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comer</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abstract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hacerRuido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Declaración de Paquetes</a:t>
            </a:r>
          </a:p>
        </p:txBody>
      </p:sp>
      <p:sp>
        <p:nvSpPr>
          <p:cNvPr id="3" name="Marcador de contenido 2"/>
          <p:cNvSpPr>
            <a:spLocks noGrp="1"/>
          </p:cNvSpPr>
          <p:nvPr>
            <p:ph idx="1"/>
          </p:nvPr>
        </p:nvSpPr>
        <p:spPr/>
        <p:txBody>
          <a:bodyPr/>
          <a:lstStyle/>
          <a:p>
            <a:r>
              <a:rPr lang="es-AR" dirty="0"/>
              <a:t>Por convención, los nombres se escriben con </a:t>
            </a:r>
            <a:r>
              <a:rPr lang="es-AR" b="1" dirty="0"/>
              <a:t>minúsculas</a:t>
            </a:r>
            <a:r>
              <a:rPr lang="es-AR" dirty="0"/>
              <a:t>, para evitar conflictos con los nombres de clases, interfaces.</a:t>
            </a:r>
          </a:p>
          <a:p>
            <a:endParaRPr lang="es-AR" dirty="0"/>
          </a:p>
          <a:p>
            <a:r>
              <a:rPr lang="es-AR" dirty="0"/>
              <a:t>Ejemplo: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34</a:t>
            </a:fld>
            <a:endParaRPr lang="es-AR" dirty="0"/>
          </a:p>
        </p:txBody>
      </p:sp>
      <p:sp>
        <p:nvSpPr>
          <p:cNvPr id="10" name="CuadroTexto 9"/>
          <p:cNvSpPr txBox="1"/>
          <p:nvPr/>
        </p:nvSpPr>
        <p:spPr>
          <a:xfrm>
            <a:off x="6295869" y="5018957"/>
            <a:ext cx="2219481" cy="923330"/>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La clase </a:t>
            </a:r>
            <a:r>
              <a:rPr lang="es-AR" dirty="0">
                <a:latin typeface="Consolas" panose="020B0609020204030204" pitchFamily="49" charset="0"/>
                <a:cs typeface="Arial" panose="020B0604020202020204" pitchFamily="34" charset="0"/>
              </a:rPr>
              <a:t>Animal</a:t>
            </a:r>
            <a:r>
              <a:rPr lang="es-AR" dirty="0">
                <a:latin typeface="Arial" panose="020B0604020202020204" pitchFamily="34" charset="0"/>
                <a:cs typeface="Arial" panose="020B0604020202020204" pitchFamily="34" charset="0"/>
              </a:rPr>
              <a:t> se encuentra en el paquete </a:t>
            </a:r>
            <a:r>
              <a:rPr lang="es-AR" dirty="0">
                <a:latin typeface="Consolas" panose="020B0609020204030204" pitchFamily="49" charset="0"/>
                <a:cs typeface="Arial" panose="020B0604020202020204" pitchFamily="34" charset="0"/>
              </a:rPr>
              <a:t>animales</a:t>
            </a:r>
          </a:p>
        </p:txBody>
      </p:sp>
      <p:sp>
        <p:nvSpPr>
          <p:cNvPr id="11" name="CuadroTexto 10"/>
          <p:cNvSpPr txBox="1"/>
          <p:nvPr/>
        </p:nvSpPr>
        <p:spPr>
          <a:xfrm>
            <a:off x="6148466" y="3637495"/>
            <a:ext cx="2219481" cy="646331"/>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Primera línea del código fuente</a:t>
            </a:r>
          </a:p>
        </p:txBody>
      </p:sp>
      <p:cxnSp>
        <p:nvCxnSpPr>
          <p:cNvPr id="13" name="Conector curvado 12"/>
          <p:cNvCxnSpPr>
            <a:stCxn id="10" idx="1"/>
          </p:cNvCxnSpPr>
          <p:nvPr/>
        </p:nvCxnSpPr>
        <p:spPr>
          <a:xfrm rot="10800000">
            <a:off x="4392119" y="5246558"/>
            <a:ext cx="1903751" cy="234065"/>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ector curvado 13"/>
          <p:cNvCxnSpPr>
            <a:stCxn id="11" idx="1"/>
          </p:cNvCxnSpPr>
          <p:nvPr/>
        </p:nvCxnSpPr>
        <p:spPr>
          <a:xfrm rot="10800000" flipV="1">
            <a:off x="3013024" y="3960660"/>
            <a:ext cx="3135443" cy="678373"/>
          </a:xfrm>
          <a:prstGeom prst="curvedConnector3">
            <a:avLst>
              <a:gd name="adj1" fmla="val 101155"/>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ector curvado 17"/>
          <p:cNvCxnSpPr>
            <a:stCxn id="10" idx="1"/>
          </p:cNvCxnSpPr>
          <p:nvPr/>
        </p:nvCxnSpPr>
        <p:spPr>
          <a:xfrm rot="10800000">
            <a:off x="3812345" y="4816638"/>
            <a:ext cx="2483524" cy="663984"/>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08913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Paquetes</a:t>
            </a:r>
            <a:br>
              <a:rPr lang="es-AR" dirty="0"/>
            </a:br>
            <a:r>
              <a:rPr lang="es-AR" sz="2800" i="1" dirty="0"/>
              <a:t>Clase en un Paquete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35</a:t>
            </a:fld>
            <a:endParaRPr lang="es-AR" dirty="0"/>
          </a:p>
        </p:txBody>
      </p:sp>
      <p:sp>
        <p:nvSpPr>
          <p:cNvPr id="12" name="Freeform: Shape 4"/>
          <p:cNvSpPr/>
          <p:nvPr/>
        </p:nvSpPr>
        <p:spPr>
          <a:xfrm>
            <a:off x="2274883" y="5657180"/>
            <a:ext cx="3687767" cy="701286"/>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w="19080">
            <a:solidFill>
              <a:schemeClr val="bg1"/>
            </a:solidFill>
            <a:prstDash val="solid"/>
            <a:miter/>
          </a:ln>
        </p:spPr>
        <p:txBody>
          <a:bodyPr vert="horz" wrap="square" lIns="81638" tIns="42452" rIns="81638" bIns="42452" anchor="t" anchorCtr="0" compatLnSpc="1">
            <a:spAutoFit/>
          </a:bodyPr>
          <a:lstStyle/>
          <a:p>
            <a:pPr algn="ctr">
              <a:spcBef>
                <a:spcPts val="905"/>
              </a:spcBef>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r>
              <a:rPr lang="es-AR" sz="2000" dirty="0">
                <a:latin typeface="Arial" pitchFamily="18"/>
                <a:ea typeface="Lucida Sans Unicode" pitchFamily="2"/>
                <a:cs typeface="Tahoma" pitchFamily="2"/>
              </a:rPr>
              <a:t>La clase Animal se encuentra en el paquete animales</a:t>
            </a:r>
          </a:p>
        </p:txBody>
      </p:sp>
      <p:pic>
        <p:nvPicPr>
          <p:cNvPr id="13" name="Imagen 12"/>
          <p:cNvPicPr>
            <a:picLocks noChangeAspect="1"/>
          </p:cNvPicPr>
          <p:nvPr/>
        </p:nvPicPr>
        <p:blipFill rotWithShape="1">
          <a:blip r:embed="rId2"/>
          <a:srcRect l="2326" t="8700" r="28420" b="46768"/>
          <a:stretch/>
        </p:blipFill>
        <p:spPr>
          <a:xfrm>
            <a:off x="66675" y="2182672"/>
            <a:ext cx="9010650" cy="3257550"/>
          </a:xfrm>
          <a:prstGeom prst="rect">
            <a:avLst/>
          </a:prstGeom>
        </p:spPr>
      </p:pic>
      <p:sp>
        <p:nvSpPr>
          <p:cNvPr id="14" name="Rectángulo redondeado 13"/>
          <p:cNvSpPr/>
          <p:nvPr/>
        </p:nvSpPr>
        <p:spPr>
          <a:xfrm>
            <a:off x="3949700" y="3444240"/>
            <a:ext cx="1498600" cy="25908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8230416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Declaración de Paquetes</a:t>
            </a:r>
            <a:br>
              <a:rPr lang="es-AR" dirty="0"/>
            </a:br>
            <a:r>
              <a:rPr lang="es-AR" sz="2800" i="1" dirty="0"/>
              <a:t>Clase sin Paquete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36</a:t>
            </a:fld>
            <a:endParaRPr lang="es-AR" dirty="0"/>
          </a:p>
        </p:txBody>
      </p:sp>
      <p:sp>
        <p:nvSpPr>
          <p:cNvPr id="7" name="Straight Connector 2"/>
          <p:cNvSpPr/>
          <p:nvPr/>
        </p:nvSpPr>
        <p:spPr>
          <a:xfrm flipH="1">
            <a:off x="6114018" y="3175060"/>
            <a:ext cx="391861" cy="0"/>
          </a:xfrm>
          <a:prstGeom prst="line">
            <a:avLst/>
          </a:prstGeom>
          <a:noFill/>
          <a:ln w="57240">
            <a:solidFill>
              <a:srgbClr val="808080"/>
            </a:solidFill>
            <a:prstDash val="solid"/>
            <a:miter/>
            <a:tailEnd type="arrow"/>
          </a:ln>
        </p:spPr>
        <p:txBody>
          <a:bodyPr vert="horz" wrap="none" lIns="81638" tIns="42452" rIns="81638" bIns="42452" anchor="t" anchorCtr="0" compatLnSpc="1">
            <a:noAutofit/>
          </a:bodyPr>
          <a:lstStyle/>
          <a:p>
            <a:pPr>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endParaRPr lang="es-AR" sz="1633" dirty="0">
              <a:solidFill>
                <a:srgbClr val="292929"/>
              </a:solidFill>
              <a:latin typeface="Arial" pitchFamily="18"/>
              <a:ea typeface="Lucida Sans Unicode" pitchFamily="2"/>
              <a:cs typeface="Tahoma" pitchFamily="2"/>
            </a:endParaRPr>
          </a:p>
        </p:txBody>
      </p:sp>
      <p:sp>
        <p:nvSpPr>
          <p:cNvPr id="11" name="Freeform: Shape 5"/>
          <p:cNvSpPr/>
          <p:nvPr/>
        </p:nvSpPr>
        <p:spPr>
          <a:xfrm>
            <a:off x="987795" y="5754136"/>
            <a:ext cx="7224977" cy="701286"/>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w="19080">
            <a:solidFill>
              <a:schemeClr val="bg1"/>
            </a:solidFill>
            <a:prstDash val="solid"/>
            <a:miter/>
          </a:ln>
        </p:spPr>
        <p:txBody>
          <a:bodyPr vert="horz" wrap="square" lIns="81638" tIns="42452" rIns="81638" bIns="42452" anchor="t" anchorCtr="0" compatLnSpc="1">
            <a:spAutoFit/>
          </a:bodyPr>
          <a:lstStyle/>
          <a:p>
            <a:pPr algn="ctr">
              <a:spcBef>
                <a:spcPts val="905"/>
              </a:spcBef>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r>
              <a:rPr lang="es-AR" sz="2000" dirty="0">
                <a:latin typeface="Arial" panose="020B0604020202020204" pitchFamily="34" charset="0"/>
                <a:ea typeface="Lucida Sans Unicode" pitchFamily="2"/>
                <a:cs typeface="Arial" panose="020B0604020202020204" pitchFamily="34" charset="0"/>
              </a:rPr>
              <a:t>Como no se especificó un paquete para la clase </a:t>
            </a:r>
            <a:r>
              <a:rPr lang="es-AR" sz="2000" dirty="0">
                <a:latin typeface="Consolas" panose="020B0609020204030204" pitchFamily="49" charset="0"/>
                <a:ea typeface="Lucida Sans Unicode" pitchFamily="2"/>
                <a:cs typeface="Arial" panose="020B0604020202020204" pitchFamily="34" charset="0"/>
              </a:rPr>
              <a:t>Animal</a:t>
            </a:r>
            <a:r>
              <a:rPr lang="es-AR" sz="2000" dirty="0">
                <a:latin typeface="Arial" panose="020B0604020202020204" pitchFamily="34" charset="0"/>
                <a:ea typeface="Lucida Sans Unicode" pitchFamily="2"/>
                <a:cs typeface="Arial" panose="020B0604020202020204" pitchFamily="34" charset="0"/>
              </a:rPr>
              <a:t>, entonces la clase pertenece al </a:t>
            </a:r>
            <a:r>
              <a:rPr lang="es-AR" sz="2000" dirty="0" err="1">
                <a:latin typeface="Arial" panose="020B0604020202020204" pitchFamily="34" charset="0"/>
                <a:ea typeface="Lucida Sans Unicode" pitchFamily="2"/>
                <a:cs typeface="Arial" panose="020B0604020202020204" pitchFamily="34" charset="0"/>
              </a:rPr>
              <a:t>package</a:t>
            </a:r>
            <a:r>
              <a:rPr lang="es-AR" sz="2000" dirty="0">
                <a:latin typeface="Arial" panose="020B0604020202020204" pitchFamily="34" charset="0"/>
                <a:ea typeface="Lucida Sans Unicode" pitchFamily="2"/>
                <a:cs typeface="Arial" panose="020B0604020202020204" pitchFamily="34" charset="0"/>
              </a:rPr>
              <a:t> </a:t>
            </a:r>
            <a:r>
              <a:rPr lang="es-AR" sz="2000" dirty="0">
                <a:latin typeface="Consolas" panose="020B0609020204030204" pitchFamily="49" charset="0"/>
                <a:ea typeface="Lucida Sans Unicode" pitchFamily="2"/>
                <a:cs typeface="Arial" panose="020B0604020202020204" pitchFamily="34" charset="0"/>
              </a:rPr>
              <a:t>default</a:t>
            </a:r>
            <a:r>
              <a:rPr lang="es-AR" sz="2000" dirty="0">
                <a:latin typeface="Arial" panose="020B0604020202020204" pitchFamily="34" charset="0"/>
                <a:ea typeface="Lucida Sans Unicode" pitchFamily="2"/>
                <a:cs typeface="Arial" panose="020B0604020202020204" pitchFamily="34" charset="0"/>
              </a:rPr>
              <a:t>.</a:t>
            </a:r>
          </a:p>
        </p:txBody>
      </p:sp>
      <p:grpSp>
        <p:nvGrpSpPr>
          <p:cNvPr id="15" name="Grupo 14"/>
          <p:cNvGrpSpPr/>
          <p:nvPr/>
        </p:nvGrpSpPr>
        <p:grpSpPr>
          <a:xfrm>
            <a:off x="112844" y="2203941"/>
            <a:ext cx="8974880" cy="3302000"/>
            <a:chOff x="-1206500" y="3027795"/>
            <a:chExt cx="8974880" cy="3302000"/>
          </a:xfrm>
        </p:grpSpPr>
        <p:pic>
          <p:nvPicPr>
            <p:cNvPr id="13" name="Imagen 12"/>
            <p:cNvPicPr>
              <a:picLocks noChangeAspect="1"/>
            </p:cNvPicPr>
            <p:nvPr/>
          </p:nvPicPr>
          <p:blipFill rotWithShape="1">
            <a:blip r:embed="rId2"/>
            <a:srcRect l="4253" t="8842" r="26769" b="46019"/>
            <a:stretch/>
          </p:blipFill>
          <p:spPr>
            <a:xfrm>
              <a:off x="-1206500" y="3027795"/>
              <a:ext cx="8974880" cy="3302000"/>
            </a:xfrm>
            <a:prstGeom prst="rect">
              <a:avLst/>
            </a:prstGeom>
          </p:spPr>
        </p:pic>
        <p:pic>
          <p:nvPicPr>
            <p:cNvPr id="14" name="Imagen 13"/>
            <p:cNvPicPr>
              <a:picLocks noChangeAspect="1"/>
            </p:cNvPicPr>
            <p:nvPr/>
          </p:nvPicPr>
          <p:blipFill rotWithShape="1">
            <a:blip r:embed="rId3"/>
            <a:srcRect l="31877" t="29731" r="28439" b="52657"/>
            <a:stretch/>
          </p:blipFill>
          <p:spPr>
            <a:xfrm>
              <a:off x="2583821" y="4439367"/>
              <a:ext cx="5163179" cy="1288333"/>
            </a:xfrm>
            <a:prstGeom prst="rect">
              <a:avLst/>
            </a:prstGeom>
          </p:spPr>
        </p:pic>
      </p:grpSp>
      <p:sp>
        <p:nvSpPr>
          <p:cNvPr id="16" name="Rectángulo redondeado 15"/>
          <p:cNvSpPr/>
          <p:nvPr/>
        </p:nvSpPr>
        <p:spPr>
          <a:xfrm>
            <a:off x="3949700" y="3531887"/>
            <a:ext cx="2317750" cy="25908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7" name="Rectángulo redondeado 16"/>
          <p:cNvSpPr/>
          <p:nvPr/>
        </p:nvSpPr>
        <p:spPr>
          <a:xfrm>
            <a:off x="449808" y="3604099"/>
            <a:ext cx="1436142" cy="36782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8" name="Freeform: Shape 5"/>
          <p:cNvSpPr/>
          <p:nvPr/>
        </p:nvSpPr>
        <p:spPr>
          <a:xfrm>
            <a:off x="6318656" y="3495450"/>
            <a:ext cx="2696481" cy="331954"/>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w="19080">
            <a:noFill/>
            <a:prstDash val="solid"/>
            <a:miter/>
          </a:ln>
        </p:spPr>
        <p:txBody>
          <a:bodyPr vert="horz" wrap="square" lIns="81638" tIns="42452" rIns="81638" bIns="42452" anchor="t" anchorCtr="0" compatLnSpc="1">
            <a:spAutoFit/>
          </a:bodyPr>
          <a:lstStyle/>
          <a:p>
            <a:pPr algn="ctr">
              <a:spcBef>
                <a:spcPts val="905"/>
              </a:spcBef>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r>
              <a:rPr lang="es-AR" sz="1600" dirty="0">
                <a:latin typeface="Arial" panose="020B0604020202020204" pitchFamily="34" charset="0"/>
                <a:ea typeface="Lucida Sans Unicode" pitchFamily="2"/>
                <a:cs typeface="Arial" panose="020B0604020202020204" pitchFamily="34" charset="0"/>
              </a:rPr>
              <a:t>No hay sentencia </a:t>
            </a:r>
            <a:r>
              <a:rPr lang="es-AR" sz="1600" dirty="0" err="1">
                <a:latin typeface="Consolas" panose="020B0609020204030204" pitchFamily="49" charset="0"/>
                <a:ea typeface="Lucida Sans Unicode" pitchFamily="2"/>
                <a:cs typeface="Arial" panose="020B0604020202020204" pitchFamily="34" charset="0"/>
              </a:rPr>
              <a:t>package</a:t>
            </a:r>
            <a:endParaRPr lang="es-AR" sz="1600" dirty="0">
              <a:latin typeface="Consolas" panose="020B0609020204030204" pitchFamily="49" charset="0"/>
              <a:ea typeface="Lucida Sans Unicode" pitchFamily="2"/>
              <a:cs typeface="Arial" panose="020B0604020202020204" pitchFamily="34" charset="0"/>
            </a:endParaRPr>
          </a:p>
        </p:txBody>
      </p:sp>
    </p:spTree>
    <p:extLst>
      <p:ext uri="{BB962C8B-B14F-4D97-AF65-F5344CB8AC3E}">
        <p14:creationId xmlns:p14="http://schemas.microsoft.com/office/powerpoint/2010/main" val="19460999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1" cy="1220315"/>
          </a:xfrm>
        </p:spPr>
        <p:txBody>
          <a:bodyPr>
            <a:normAutofit/>
          </a:bodyPr>
          <a:lstStyle/>
          <a:p>
            <a:r>
              <a:rPr lang="es-AR" sz="3800" b="1" dirty="0"/>
              <a:t>Estructura de Directorios de Paquetes</a:t>
            </a:r>
          </a:p>
        </p:txBody>
      </p:sp>
      <p:sp>
        <p:nvSpPr>
          <p:cNvPr id="3" name="Marcador de contenido 2"/>
          <p:cNvSpPr>
            <a:spLocks noGrp="1"/>
          </p:cNvSpPr>
          <p:nvPr>
            <p:ph idx="1"/>
          </p:nvPr>
        </p:nvSpPr>
        <p:spPr/>
        <p:txBody>
          <a:bodyPr/>
          <a:lstStyle/>
          <a:p>
            <a:r>
              <a:rPr lang="es-AR" dirty="0"/>
              <a:t>Cuando una clase es colocada en un paquete ocurren dos cosas:</a:t>
            </a:r>
          </a:p>
          <a:p>
            <a:r>
              <a:rPr lang="es-AR" dirty="0"/>
              <a:t>El nombre del paquete se convierte en parte del nombre de la clase.</a:t>
            </a:r>
          </a:p>
          <a:p>
            <a:r>
              <a:rPr lang="es-AR" dirty="0"/>
              <a:t>El nombre del paquete debe coincidir con la estructura de directorios donde se encuentran almacenados los archivos fuente.</a:t>
            </a:r>
          </a:p>
          <a:p>
            <a:pPr lvl="1"/>
            <a:r>
              <a:rPr lang="es-AR" dirty="0">
                <a:latin typeface="Arial" pitchFamily="18"/>
                <a:ea typeface="Lucida Sans Unicode" pitchFamily="2"/>
                <a:cs typeface="Tahoma" pitchFamily="2"/>
              </a:rPr>
              <a:t>Los paquetes se guardan en un árbol de directorios, donde cada rama del árbol contiene el nombre de un paquete.</a:t>
            </a:r>
          </a:p>
          <a:p>
            <a:pPr lvl="1"/>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37</a:t>
            </a:fld>
            <a:endParaRPr lang="es-AR" dirty="0"/>
          </a:p>
        </p:txBody>
      </p:sp>
    </p:spTree>
    <p:extLst>
      <p:ext uri="{BB962C8B-B14F-4D97-AF65-F5344CB8AC3E}">
        <p14:creationId xmlns:p14="http://schemas.microsoft.com/office/powerpoint/2010/main" val="39301132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1" cy="1220315"/>
          </a:xfrm>
        </p:spPr>
        <p:txBody>
          <a:bodyPr>
            <a:normAutofit/>
          </a:bodyPr>
          <a:lstStyle/>
          <a:p>
            <a:r>
              <a:rPr lang="es-AR" sz="3800" b="1" dirty="0"/>
              <a:t>Estructura de Directorios de Paquetes</a:t>
            </a:r>
          </a:p>
        </p:txBody>
      </p:sp>
      <p:sp>
        <p:nvSpPr>
          <p:cNvPr id="3" name="Marcador de contenido 2"/>
          <p:cNvSpPr>
            <a:spLocks noGrp="1"/>
          </p:cNvSpPr>
          <p:nvPr>
            <p:ph idx="1"/>
          </p:nvPr>
        </p:nvSpPr>
        <p:spPr/>
        <p:txBody>
          <a:bodyPr/>
          <a:lstStyle/>
          <a:p>
            <a:r>
              <a:rPr lang="es-AR" dirty="0"/>
              <a:t>Ejemplo:</a:t>
            </a:r>
            <a:endParaRPr lang="es-AR" dirty="0">
              <a:latin typeface="Arial" pitchFamily="18"/>
              <a:ea typeface="Lucida Sans Unicode" pitchFamily="2"/>
              <a:cs typeface="Tahoma" pitchFamily="2"/>
            </a:endParaRPr>
          </a:p>
          <a:p>
            <a:pPr lvl="1"/>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38</a:t>
            </a:fld>
            <a:endParaRPr lang="es-AR" dirty="0"/>
          </a:p>
        </p:txBody>
      </p:sp>
      <p:pic>
        <p:nvPicPr>
          <p:cNvPr id="8" name="Imagen 7"/>
          <p:cNvPicPr>
            <a:picLocks noChangeAspect="1"/>
          </p:cNvPicPr>
          <p:nvPr/>
        </p:nvPicPr>
        <p:blipFill rotWithShape="1">
          <a:blip r:embed="rId2"/>
          <a:srcRect l="2311" t="8466" r="71736" b="63359"/>
          <a:stretch/>
        </p:blipFill>
        <p:spPr>
          <a:xfrm>
            <a:off x="4918697" y="2339585"/>
            <a:ext cx="3376724" cy="2061029"/>
          </a:xfrm>
          <a:prstGeom prst="rect">
            <a:avLst/>
          </a:prstGeom>
        </p:spPr>
      </p:pic>
      <p:sp>
        <p:nvSpPr>
          <p:cNvPr id="10" name="Rectángulo 9"/>
          <p:cNvSpPr/>
          <p:nvPr/>
        </p:nvSpPr>
        <p:spPr>
          <a:xfrm>
            <a:off x="0" y="5072811"/>
            <a:ext cx="5257801" cy="1415772"/>
          </a:xfrm>
          <a:prstGeom prst="rect">
            <a:avLst/>
          </a:prstGeom>
        </p:spPr>
        <p:txBody>
          <a:bodyPr wrap="square">
            <a:spAutoFit/>
          </a:bodyPr>
          <a:lstStyle/>
          <a:p>
            <a:r>
              <a:rPr lang="es-AR" dirty="0">
                <a:latin typeface="Arial" panose="020B0604020202020204" pitchFamily="34" charset="0"/>
                <a:cs typeface="Arial" panose="020B0604020202020204" pitchFamily="34" charset="0"/>
              </a:rPr>
              <a:t>Nombre completo de la clase: </a:t>
            </a:r>
            <a:r>
              <a:rPr lang="es-AR" dirty="0" err="1">
                <a:latin typeface="Consolas" panose="020B0609020204030204" pitchFamily="49" charset="0"/>
                <a:cs typeface="Arial" panose="020B0604020202020204" pitchFamily="34" charset="0"/>
              </a:rPr>
              <a:t>animales.Animal</a:t>
            </a:r>
            <a:endParaRPr lang="es-AR" dirty="0">
              <a:latin typeface="Consolas" panose="020B0609020204030204" pitchFamily="49" charset="0"/>
              <a:cs typeface="Arial" panose="020B0604020202020204" pitchFamily="34" charset="0"/>
            </a:endParaRPr>
          </a:p>
          <a:p>
            <a:endParaRPr lang="es-AR" dirty="0">
              <a:latin typeface="Arial" panose="020B0604020202020204" pitchFamily="34" charset="0"/>
              <a:cs typeface="Arial" panose="020B0604020202020204" pitchFamily="34" charset="0"/>
            </a:endParaRPr>
          </a:p>
          <a:p>
            <a:r>
              <a:rPr lang="es-AR" sz="1600" dirty="0">
                <a:latin typeface="Arial" panose="020B0604020202020204" pitchFamily="34" charset="0"/>
                <a:cs typeface="Arial" panose="020B0604020202020204" pitchFamily="34" charset="0"/>
              </a:rPr>
              <a:t>También llamado:</a:t>
            </a:r>
          </a:p>
          <a:p>
            <a:pPr marL="742950" lvl="1" indent="-285750">
              <a:buFont typeface="Arial" panose="020B0604020202020204" pitchFamily="34" charset="0"/>
              <a:buChar char="•"/>
            </a:pPr>
            <a:r>
              <a:rPr lang="es-AR" sz="1600" dirty="0">
                <a:latin typeface="Arial" panose="020B0604020202020204" pitchFamily="34" charset="0"/>
                <a:cs typeface="Arial" panose="020B0604020202020204" pitchFamily="34" charset="0"/>
              </a:rPr>
              <a:t>Nombre Calificado.</a:t>
            </a:r>
          </a:p>
          <a:p>
            <a:pPr marL="742950" lvl="1" indent="-285750">
              <a:buFont typeface="Arial" panose="020B0604020202020204" pitchFamily="34" charset="0"/>
              <a:buChar char="•"/>
            </a:pPr>
            <a:r>
              <a:rPr lang="es-AR" sz="1600" dirty="0">
                <a:latin typeface="Arial" panose="020B0604020202020204" pitchFamily="34" charset="0"/>
                <a:cs typeface="Arial" panose="020B0604020202020204" pitchFamily="34" charset="0"/>
              </a:rPr>
              <a:t>Nombre Canónico.</a:t>
            </a:r>
          </a:p>
        </p:txBody>
      </p:sp>
      <p:sp>
        <p:nvSpPr>
          <p:cNvPr id="11" name="Rectángulo 10"/>
          <p:cNvSpPr/>
          <p:nvPr/>
        </p:nvSpPr>
        <p:spPr>
          <a:xfrm>
            <a:off x="152400" y="3203408"/>
            <a:ext cx="4076362" cy="1477328"/>
          </a:xfrm>
          <a:prstGeom prst="rect">
            <a:avLst/>
          </a:prstGeom>
        </p:spPr>
        <p:txBody>
          <a:bodyPr wrap="square">
            <a:spAutoFit/>
          </a:bodyPr>
          <a:lstStyle/>
          <a:p>
            <a:r>
              <a:rPr lang="es-AR" dirty="0" err="1">
                <a:solidFill>
                  <a:srgbClr val="000088"/>
                </a:solidFill>
                <a:latin typeface="Consolas" panose="020B0609020204030204" pitchFamily="49" charset="0"/>
              </a:rPr>
              <a:t>package</a:t>
            </a:r>
            <a:r>
              <a:rPr lang="es-AR" dirty="0">
                <a:solidFill>
                  <a:srgbClr val="000000"/>
                </a:solidFill>
                <a:latin typeface="Consolas" panose="020B0609020204030204" pitchFamily="49" charset="0"/>
              </a:rPr>
              <a:t> animales;</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000000"/>
                </a:solidFill>
                <a:latin typeface="Consolas" panose="020B0609020204030204" pitchFamily="49" charset="0"/>
              </a:rPr>
              <a:t> {</a:t>
            </a:r>
            <a:endParaRPr lang="es-AR" dirty="0"/>
          </a:p>
          <a:p>
            <a:r>
              <a:rPr lang="es-AR" dirty="0">
                <a:solidFill>
                  <a:srgbClr val="880000"/>
                </a:solidFill>
                <a:latin typeface="Consolas" panose="020B0609020204030204" pitchFamily="49" charset="0"/>
              </a:rPr>
              <a:t>  //Implementación de la clase</a:t>
            </a:r>
            <a:endParaRPr lang="es-AR" dirty="0"/>
          </a:p>
          <a:p>
            <a:r>
              <a:rPr lang="es-AR" dirty="0">
                <a:solidFill>
                  <a:srgbClr val="000000"/>
                </a:solidFill>
                <a:latin typeface="Consolas" panose="020B0609020204030204" pitchFamily="49" charset="0"/>
              </a:rPr>
              <a:t>}</a:t>
            </a:r>
            <a:endParaRPr lang="es-AR" dirty="0"/>
          </a:p>
        </p:txBody>
      </p:sp>
      <p:grpSp>
        <p:nvGrpSpPr>
          <p:cNvPr id="13" name="Grupo 12"/>
          <p:cNvGrpSpPr/>
          <p:nvPr/>
        </p:nvGrpSpPr>
        <p:grpSpPr>
          <a:xfrm>
            <a:off x="5716145" y="4894778"/>
            <a:ext cx="1845666" cy="1518847"/>
            <a:chOff x="5440874" y="4486581"/>
            <a:chExt cx="1845666" cy="1518847"/>
          </a:xfrm>
        </p:grpSpPr>
        <p:pic>
          <p:nvPicPr>
            <p:cNvPr id="9" name="Imagen 8"/>
            <p:cNvPicPr>
              <a:picLocks noChangeAspect="1"/>
            </p:cNvPicPr>
            <p:nvPr/>
          </p:nvPicPr>
          <p:blipFill rotWithShape="1">
            <a:blip r:embed="rId3"/>
            <a:srcRect l="17727" t="20914" r="68578" b="63213"/>
            <a:stretch/>
          </p:blipFill>
          <p:spPr>
            <a:xfrm>
              <a:off x="5440874" y="4486581"/>
              <a:ext cx="1781828" cy="1161144"/>
            </a:xfrm>
            <a:prstGeom prst="rect">
              <a:avLst/>
            </a:prstGeom>
          </p:spPr>
        </p:pic>
        <p:pic>
          <p:nvPicPr>
            <p:cNvPr id="12" name="Imagen 11"/>
            <p:cNvPicPr>
              <a:picLocks noChangeAspect="1"/>
            </p:cNvPicPr>
            <p:nvPr/>
          </p:nvPicPr>
          <p:blipFill rotWithShape="1">
            <a:blip r:embed="rId3"/>
            <a:srcRect l="46062" t="27747" r="45537" b="67522"/>
            <a:stretch/>
          </p:blipFill>
          <p:spPr>
            <a:xfrm>
              <a:off x="6193433" y="5659353"/>
              <a:ext cx="1093107" cy="346075"/>
            </a:xfrm>
            <a:prstGeom prst="rect">
              <a:avLst/>
            </a:prstGeom>
          </p:spPr>
        </p:pic>
      </p:grpSp>
      <p:sp>
        <p:nvSpPr>
          <p:cNvPr id="14" name="Rectángulo 13"/>
          <p:cNvSpPr/>
          <p:nvPr/>
        </p:nvSpPr>
        <p:spPr>
          <a:xfrm>
            <a:off x="7258126" y="3480407"/>
            <a:ext cx="1579184" cy="923330"/>
          </a:xfrm>
          <a:prstGeom prst="rect">
            <a:avLst/>
          </a:prstGeom>
        </p:spPr>
        <p:txBody>
          <a:bodyPr wrap="square">
            <a:spAutoFit/>
          </a:bodyPr>
          <a:lstStyle/>
          <a:p>
            <a:pPr algn="ctr"/>
            <a:r>
              <a:rPr lang="es-AR" dirty="0">
                <a:latin typeface="Arial" panose="020B0604020202020204" pitchFamily="34" charset="0"/>
                <a:cs typeface="Arial" panose="020B0604020202020204" pitchFamily="34" charset="0"/>
              </a:rPr>
              <a:t>Estructura de paquetes en </a:t>
            </a:r>
            <a:r>
              <a:rPr lang="es-AR" dirty="0" err="1">
                <a:latin typeface="Arial" panose="020B0604020202020204" pitchFamily="34" charset="0"/>
                <a:cs typeface="Arial" panose="020B0604020202020204" pitchFamily="34" charset="0"/>
              </a:rPr>
              <a:t>NetBeans</a:t>
            </a:r>
            <a:endParaRPr lang="es-AR" sz="1600" dirty="0">
              <a:latin typeface="Arial" panose="020B0604020202020204" pitchFamily="34" charset="0"/>
              <a:cs typeface="Arial" panose="020B0604020202020204" pitchFamily="34" charset="0"/>
            </a:endParaRPr>
          </a:p>
        </p:txBody>
      </p:sp>
      <p:sp>
        <p:nvSpPr>
          <p:cNvPr id="15" name="Rectángulo 14"/>
          <p:cNvSpPr/>
          <p:nvPr/>
        </p:nvSpPr>
        <p:spPr>
          <a:xfrm>
            <a:off x="7419068" y="4953937"/>
            <a:ext cx="1579184" cy="646331"/>
          </a:xfrm>
          <a:prstGeom prst="rect">
            <a:avLst/>
          </a:prstGeom>
        </p:spPr>
        <p:txBody>
          <a:bodyPr wrap="square">
            <a:spAutoFit/>
          </a:bodyPr>
          <a:lstStyle/>
          <a:p>
            <a:pPr algn="ctr"/>
            <a:r>
              <a:rPr lang="es-AR" dirty="0">
                <a:latin typeface="Arial" panose="020B0604020202020204" pitchFamily="34" charset="0"/>
                <a:cs typeface="Arial" panose="020B0604020202020204" pitchFamily="34" charset="0"/>
              </a:rPr>
              <a:t>Estructura de Directorios</a:t>
            </a:r>
            <a:endParaRPr lang="es-AR"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68212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F1429C-0B87-4FEB-858F-EC941B485280}"/>
              </a:ext>
            </a:extLst>
          </p:cNvPr>
          <p:cNvSpPr>
            <a:spLocks noGrp="1"/>
          </p:cNvSpPr>
          <p:nvPr>
            <p:ph type="title"/>
          </p:nvPr>
        </p:nvSpPr>
        <p:spPr/>
        <p:txBody>
          <a:bodyPr>
            <a:normAutofit/>
          </a:bodyPr>
          <a:lstStyle/>
          <a:p>
            <a:r>
              <a:rPr lang="es-ES" sz="4400" b="1" dirty="0"/>
              <a:t>Lenguaje Java</a:t>
            </a:r>
            <a:br>
              <a:rPr lang="es-ES" b="1" dirty="0"/>
            </a:br>
            <a:r>
              <a:rPr lang="es-ES" sz="3100" i="1" dirty="0"/>
              <a:t>¿Dónde empieza nuestra aplicación?</a:t>
            </a:r>
          </a:p>
        </p:txBody>
      </p:sp>
      <p:sp>
        <p:nvSpPr>
          <p:cNvPr id="3" name="Marcador de contenido 2">
            <a:extLst>
              <a:ext uri="{FF2B5EF4-FFF2-40B4-BE49-F238E27FC236}">
                <a16:creationId xmlns:a16="http://schemas.microsoft.com/office/drawing/2014/main" id="{DA871656-9A8D-4824-AA9F-6DD345E03937}"/>
              </a:ext>
            </a:extLst>
          </p:cNvPr>
          <p:cNvSpPr>
            <a:spLocks noGrp="1"/>
          </p:cNvSpPr>
          <p:nvPr>
            <p:ph idx="1"/>
          </p:nvPr>
        </p:nvSpPr>
        <p:spPr>
          <a:xfrm>
            <a:off x="628650" y="2160000"/>
            <a:ext cx="7886700" cy="868950"/>
          </a:xfrm>
        </p:spPr>
        <p:txBody>
          <a:bodyPr>
            <a:normAutofit/>
          </a:bodyPr>
          <a:lstStyle/>
          <a:p>
            <a:r>
              <a:rPr lang="es-ES" dirty="0"/>
              <a:t>Se utiliza un método especial “</a:t>
            </a:r>
            <a:r>
              <a:rPr lang="es-ES" dirty="0" err="1"/>
              <a:t>main</a:t>
            </a:r>
            <a:r>
              <a:rPr lang="es-ES" dirty="0"/>
              <a:t>” como punto de entrada:</a:t>
            </a:r>
          </a:p>
          <a:p>
            <a:endParaRPr lang="es-ES" dirty="0"/>
          </a:p>
          <a:p>
            <a:endParaRPr lang="es-ES" dirty="0"/>
          </a:p>
          <a:p>
            <a:endParaRPr lang="es-ES" dirty="0"/>
          </a:p>
          <a:p>
            <a:endParaRPr lang="es-ES" dirty="0"/>
          </a:p>
          <a:p>
            <a:endParaRPr lang="es-ES" dirty="0"/>
          </a:p>
          <a:p>
            <a:endParaRPr lang="es-ES" dirty="0"/>
          </a:p>
          <a:p>
            <a:endParaRPr lang="es-ES" dirty="0"/>
          </a:p>
          <a:p>
            <a:endParaRPr lang="es-ES" dirty="0"/>
          </a:p>
        </p:txBody>
      </p:sp>
      <p:sp>
        <p:nvSpPr>
          <p:cNvPr id="4" name="Marcador de pie de página 3">
            <a:extLst>
              <a:ext uri="{FF2B5EF4-FFF2-40B4-BE49-F238E27FC236}">
                <a16:creationId xmlns:a16="http://schemas.microsoft.com/office/drawing/2014/main" id="{6C3B19A4-9CA8-4CD8-8724-7E4C0DFA4A28}"/>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id="{60ADE578-F3A4-4A16-9C8C-1B0518DB57C4}"/>
              </a:ext>
            </a:extLst>
          </p:cNvPr>
          <p:cNvSpPr>
            <a:spLocks noGrp="1"/>
          </p:cNvSpPr>
          <p:nvPr>
            <p:ph type="sldNum" sz="quarter" idx="12"/>
          </p:nvPr>
        </p:nvSpPr>
        <p:spPr/>
        <p:txBody>
          <a:bodyPr/>
          <a:lstStyle/>
          <a:p>
            <a:fld id="{D802D9E1-0DDA-174F-9155-A972C397A999}" type="slidenum">
              <a:rPr lang="es-ES_tradnl" smtClean="0"/>
              <a:pPr/>
              <a:t>3</a:t>
            </a:fld>
            <a:endParaRPr lang="es-ES_tradnl" dirty="0"/>
          </a:p>
        </p:txBody>
      </p:sp>
      <p:sp>
        <p:nvSpPr>
          <p:cNvPr id="6" name="Rectángulo 5">
            <a:extLst>
              <a:ext uri="{FF2B5EF4-FFF2-40B4-BE49-F238E27FC236}">
                <a16:creationId xmlns:a16="http://schemas.microsoft.com/office/drawing/2014/main" id="{E453E83B-ABFE-4B1A-B871-E4F13238988E}"/>
              </a:ext>
            </a:extLst>
          </p:cNvPr>
          <p:cNvSpPr/>
          <p:nvPr/>
        </p:nvSpPr>
        <p:spPr>
          <a:xfrm>
            <a:off x="385762" y="3028950"/>
            <a:ext cx="8467293" cy="2831544"/>
          </a:xfrm>
          <a:prstGeom prst="rect">
            <a:avLst/>
          </a:prstGeom>
        </p:spPr>
        <p:txBody>
          <a:bodyPr wrap="square">
            <a:spAutoFit/>
          </a:bodyPr>
          <a:lstStyle/>
          <a:p>
            <a:r>
              <a:rPr lang="es-ES_tradnl" dirty="0" err="1">
                <a:solidFill>
                  <a:srgbClr val="0000E6"/>
                </a:solidFill>
                <a:latin typeface="Consolas" panose="020B0609020204030204" pitchFamily="49" charset="0"/>
              </a:rPr>
              <a:t>public</a:t>
            </a:r>
            <a:r>
              <a:rPr lang="es-ES_tradnl" dirty="0">
                <a:latin typeface="Consolas" panose="020B0609020204030204" pitchFamily="49" charset="0"/>
              </a:rPr>
              <a:t> </a:t>
            </a:r>
            <a:r>
              <a:rPr lang="es-ES_tradnl" dirty="0" err="1">
                <a:solidFill>
                  <a:srgbClr val="0000E6"/>
                </a:solidFill>
                <a:latin typeface="Consolas" panose="020B0609020204030204" pitchFamily="49" charset="0"/>
              </a:rPr>
              <a:t>class</a:t>
            </a:r>
            <a:r>
              <a:rPr lang="es-ES_tradnl" dirty="0">
                <a:latin typeface="Consolas" panose="020B0609020204030204" pitchFamily="49" charset="0"/>
              </a:rPr>
              <a:t> </a:t>
            </a:r>
            <a:r>
              <a:rPr lang="es-ES_tradnl" b="1" dirty="0" err="1">
                <a:latin typeface="Consolas" panose="020B0609020204030204" pitchFamily="49" charset="0"/>
              </a:rPr>
              <a:t>PrimerProgramaJava</a:t>
            </a:r>
            <a:r>
              <a:rPr lang="es-ES_tradnl" dirty="0">
                <a:latin typeface="Consolas" panose="020B0609020204030204" pitchFamily="49" charset="0"/>
              </a:rPr>
              <a:t> {</a:t>
            </a:r>
            <a:endParaRPr lang="es-ES_tradnl" dirty="0">
              <a:solidFill>
                <a:srgbClr val="0000E6"/>
              </a:solidFill>
              <a:latin typeface="Consolas" panose="020B0609020204030204" pitchFamily="49" charset="0"/>
            </a:endParaRPr>
          </a:p>
          <a:p>
            <a:pPr lvl="1"/>
            <a:r>
              <a:rPr lang="es-ES_tradnl" dirty="0" err="1">
                <a:solidFill>
                  <a:srgbClr val="0000E6"/>
                </a:solidFill>
                <a:latin typeface="Consolas" panose="020B0609020204030204" pitchFamily="49" charset="0"/>
              </a:rPr>
              <a:t>public</a:t>
            </a:r>
            <a:r>
              <a:rPr lang="es-ES_tradnl" dirty="0">
                <a:latin typeface="Consolas" panose="020B0609020204030204" pitchFamily="49" charset="0"/>
              </a:rPr>
              <a:t> </a:t>
            </a:r>
            <a:r>
              <a:rPr lang="es-ES_tradnl" dirty="0" err="1">
                <a:solidFill>
                  <a:srgbClr val="0000E6"/>
                </a:solidFill>
                <a:latin typeface="Consolas" panose="020B0609020204030204" pitchFamily="49" charset="0"/>
              </a:rPr>
              <a:t>void</a:t>
            </a:r>
            <a:r>
              <a:rPr lang="es-ES_tradnl" dirty="0">
                <a:latin typeface="Consolas" panose="020B0609020204030204" pitchFamily="49" charset="0"/>
              </a:rPr>
              <a:t> </a:t>
            </a:r>
            <a:r>
              <a:rPr lang="es-ES_tradnl" b="1" dirty="0">
                <a:latin typeface="Consolas" panose="020B0609020204030204" pitchFamily="49" charset="0"/>
              </a:rPr>
              <a:t>principal</a:t>
            </a:r>
            <a:r>
              <a:rPr lang="es-ES_tradnl" dirty="0">
                <a:latin typeface="Consolas" panose="020B0609020204030204" pitchFamily="49" charset="0"/>
              </a:rPr>
              <a:t>() {</a:t>
            </a:r>
          </a:p>
          <a:p>
            <a:pPr lvl="2"/>
            <a:r>
              <a:rPr lang="es-ES_tradnl" i="1" dirty="0">
                <a:latin typeface="Consolas" panose="020B0609020204030204" pitchFamily="49" charset="0"/>
              </a:rPr>
              <a:t>Acá se escribe nuestro código</a:t>
            </a:r>
          </a:p>
          <a:p>
            <a:pPr lvl="1"/>
            <a:r>
              <a:rPr lang="es-ES_tradnl" dirty="0">
                <a:latin typeface="Consolas" panose="020B0609020204030204" pitchFamily="49" charset="0"/>
              </a:rPr>
              <a:t>} </a:t>
            </a:r>
          </a:p>
          <a:p>
            <a:pPr lvl="1"/>
            <a:endParaRPr lang="es-ES_tradnl" sz="1600" dirty="0">
              <a:solidFill>
                <a:srgbClr val="0000E6"/>
              </a:solidFill>
              <a:latin typeface="Consolas" panose="020B0609020204030204" pitchFamily="49" charset="0"/>
            </a:endParaRPr>
          </a:p>
          <a:p>
            <a:pPr lvl="1"/>
            <a:r>
              <a:rPr lang="es-ES_tradnl" dirty="0" err="1">
                <a:solidFill>
                  <a:srgbClr val="0000E6"/>
                </a:solidFill>
                <a:latin typeface="Consolas" panose="020B0609020204030204" pitchFamily="49" charset="0"/>
              </a:rPr>
              <a:t>public</a:t>
            </a:r>
            <a:r>
              <a:rPr lang="es-ES_tradnl" dirty="0">
                <a:latin typeface="Consolas" panose="020B0609020204030204" pitchFamily="49" charset="0"/>
              </a:rPr>
              <a:t> </a:t>
            </a:r>
            <a:r>
              <a:rPr lang="es-ES_tradnl" dirty="0" err="1">
                <a:solidFill>
                  <a:srgbClr val="0000E6"/>
                </a:solidFill>
                <a:latin typeface="Consolas" panose="020B0609020204030204" pitchFamily="49" charset="0"/>
              </a:rPr>
              <a:t>static</a:t>
            </a:r>
            <a:r>
              <a:rPr lang="es-ES_tradnl" dirty="0">
                <a:latin typeface="Consolas" panose="020B0609020204030204" pitchFamily="49" charset="0"/>
              </a:rPr>
              <a:t> </a:t>
            </a:r>
            <a:r>
              <a:rPr lang="es-ES_tradnl" dirty="0" err="1">
                <a:solidFill>
                  <a:srgbClr val="0000E6"/>
                </a:solidFill>
                <a:latin typeface="Consolas" panose="020B0609020204030204" pitchFamily="49" charset="0"/>
              </a:rPr>
              <a:t>void</a:t>
            </a:r>
            <a:r>
              <a:rPr lang="es-ES_tradnl" dirty="0">
                <a:latin typeface="Consolas" panose="020B0609020204030204" pitchFamily="49" charset="0"/>
              </a:rPr>
              <a:t> </a:t>
            </a:r>
            <a:r>
              <a:rPr lang="es-ES_tradnl" b="1" i="1" dirty="0" err="1">
                <a:latin typeface="Consolas" panose="020B0609020204030204" pitchFamily="49" charset="0"/>
              </a:rPr>
              <a:t>main</a:t>
            </a:r>
            <a:r>
              <a:rPr lang="es-ES_tradnl" dirty="0">
                <a:latin typeface="Consolas" panose="020B0609020204030204" pitchFamily="49" charset="0"/>
              </a:rPr>
              <a:t>(</a:t>
            </a:r>
            <a:r>
              <a:rPr lang="es-ES_tradnl" dirty="0" err="1">
                <a:latin typeface="Consolas" panose="020B0609020204030204" pitchFamily="49" charset="0"/>
              </a:rPr>
              <a:t>String</a:t>
            </a:r>
            <a:r>
              <a:rPr lang="es-ES_tradnl" dirty="0">
                <a:latin typeface="Consolas" panose="020B0609020204030204" pitchFamily="49" charset="0"/>
              </a:rPr>
              <a:t>[] </a:t>
            </a:r>
            <a:r>
              <a:rPr lang="es-ES_tradnl" dirty="0" err="1">
                <a:latin typeface="Consolas" panose="020B0609020204030204" pitchFamily="49" charset="0"/>
              </a:rPr>
              <a:t>args</a:t>
            </a:r>
            <a:r>
              <a:rPr lang="es-ES_tradnl" dirty="0">
                <a:latin typeface="Consolas" panose="020B0609020204030204" pitchFamily="49" charset="0"/>
              </a:rPr>
              <a:t>) {</a:t>
            </a:r>
          </a:p>
          <a:p>
            <a:pPr lvl="1"/>
            <a:r>
              <a:rPr lang="es-ES_tradnl" b="1" dirty="0">
                <a:latin typeface="Consolas" panose="020B0609020204030204" pitchFamily="49" charset="0"/>
              </a:rPr>
              <a:t>	</a:t>
            </a:r>
            <a:r>
              <a:rPr lang="es-ES_tradnl" dirty="0" err="1">
                <a:latin typeface="Consolas" panose="020B0609020204030204" pitchFamily="49" charset="0"/>
              </a:rPr>
              <a:t>PrimerProgramaJava</a:t>
            </a:r>
            <a:r>
              <a:rPr lang="es-ES_tradnl" dirty="0">
                <a:latin typeface="Consolas" panose="020B0609020204030204" pitchFamily="49" charset="0"/>
              </a:rPr>
              <a:t> programa = </a:t>
            </a:r>
            <a:r>
              <a:rPr lang="es-ES_tradnl" dirty="0">
                <a:solidFill>
                  <a:srgbClr val="0000E6"/>
                </a:solidFill>
                <a:latin typeface="Consolas" panose="020B0609020204030204" pitchFamily="49" charset="0"/>
              </a:rPr>
              <a:t>new </a:t>
            </a:r>
            <a:r>
              <a:rPr lang="es-ES_tradnl" dirty="0" err="1">
                <a:latin typeface="Consolas" panose="020B0609020204030204" pitchFamily="49" charset="0"/>
              </a:rPr>
              <a:t>PrimerProgramaJava</a:t>
            </a:r>
            <a:r>
              <a:rPr lang="es-ES_tradnl" dirty="0">
                <a:latin typeface="Consolas" panose="020B0609020204030204" pitchFamily="49" charset="0"/>
              </a:rPr>
              <a:t>(); </a:t>
            </a:r>
          </a:p>
          <a:p>
            <a:pPr lvl="2"/>
            <a:r>
              <a:rPr lang="es-ES_tradnl" dirty="0" err="1">
                <a:latin typeface="Consolas" panose="020B0609020204030204" pitchFamily="49" charset="0"/>
              </a:rPr>
              <a:t>programa.principal</a:t>
            </a:r>
            <a:r>
              <a:rPr lang="es-ES_tradnl" dirty="0">
                <a:latin typeface="Consolas" panose="020B0609020204030204" pitchFamily="49" charset="0"/>
              </a:rPr>
              <a:t>();</a:t>
            </a:r>
          </a:p>
          <a:p>
            <a:pPr lvl="1"/>
            <a:r>
              <a:rPr lang="es-ES_tradnl" dirty="0">
                <a:latin typeface="Consolas" panose="020B0609020204030204" pitchFamily="49" charset="0"/>
              </a:rPr>
              <a:t>}</a:t>
            </a:r>
          </a:p>
          <a:p>
            <a:r>
              <a:rPr lang="es-ES_tradnl" dirty="0">
                <a:latin typeface="Consolas" panose="020B0609020204030204" pitchFamily="49" charset="0"/>
              </a:rPr>
              <a:t>}</a:t>
            </a:r>
          </a:p>
        </p:txBody>
      </p:sp>
      <p:sp>
        <p:nvSpPr>
          <p:cNvPr id="7" name="Marcador de contenido 2">
            <a:extLst>
              <a:ext uri="{FF2B5EF4-FFF2-40B4-BE49-F238E27FC236}">
                <a16:creationId xmlns:a16="http://schemas.microsoft.com/office/drawing/2014/main" id="{66EB4CE9-E902-4A97-9B49-C880827D13FA}"/>
              </a:ext>
            </a:extLst>
          </p:cNvPr>
          <p:cNvSpPr txBox="1">
            <a:spLocks/>
          </p:cNvSpPr>
          <p:nvPr/>
        </p:nvSpPr>
        <p:spPr>
          <a:xfrm>
            <a:off x="628650" y="5828802"/>
            <a:ext cx="7886700" cy="848725"/>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dirty="0"/>
              <a:t>Repaso: Es importante </a:t>
            </a:r>
            <a:r>
              <a:rPr lang="es-ES" dirty="0" err="1"/>
              <a:t>indentar</a:t>
            </a:r>
            <a:r>
              <a:rPr lang="es-ES" dirty="0"/>
              <a:t> el código (poner espacios/tabulaciones) para ayudar a la legibilidad</a:t>
            </a:r>
          </a:p>
          <a:p>
            <a:endParaRPr lang="es-ES" dirty="0"/>
          </a:p>
          <a:p>
            <a:endParaRPr lang="es-ES" dirty="0"/>
          </a:p>
          <a:p>
            <a:endParaRPr lang="es-ES" dirty="0"/>
          </a:p>
          <a:p>
            <a:endParaRPr lang="es-ES" dirty="0"/>
          </a:p>
          <a:p>
            <a:endParaRPr lang="es-ES" dirty="0"/>
          </a:p>
          <a:p>
            <a:endParaRPr lang="es-ES" dirty="0"/>
          </a:p>
          <a:p>
            <a:endParaRPr lang="es-ES" dirty="0"/>
          </a:p>
        </p:txBody>
      </p:sp>
    </p:spTree>
    <p:extLst>
      <p:ext uri="{BB962C8B-B14F-4D97-AF65-F5344CB8AC3E}">
        <p14:creationId xmlns:p14="http://schemas.microsoft.com/office/powerpoint/2010/main" val="263936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p>
        </p:txBody>
      </p:sp>
      <p:sp>
        <p:nvSpPr>
          <p:cNvPr id="3" name="Marcador de contenido 2"/>
          <p:cNvSpPr>
            <a:spLocks noGrp="1"/>
          </p:cNvSpPr>
          <p:nvPr>
            <p:ph idx="1"/>
          </p:nvPr>
        </p:nvSpPr>
        <p:spPr/>
        <p:txBody>
          <a:bodyPr>
            <a:normAutofit/>
          </a:bodyPr>
          <a:lstStyle/>
          <a:p>
            <a:r>
              <a:rPr lang="es-AR" dirty="0"/>
              <a:t>Si una clase quiere usar otra clase en el mismo paquete, no es necesario hacer nada!</a:t>
            </a:r>
          </a:p>
          <a:p>
            <a:endParaRPr lang="es-AR" dirty="0"/>
          </a:p>
          <a:p>
            <a:r>
              <a:rPr lang="es-AR" dirty="0"/>
              <a:t>Las clases en el mismo paquete se “conocen” sin necesidad de ninguna sintaxis especial.</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39</a:t>
            </a:fld>
            <a:endParaRPr lang="es-AR" dirty="0"/>
          </a:p>
        </p:txBody>
      </p:sp>
    </p:spTree>
    <p:extLst>
      <p:ext uri="{BB962C8B-B14F-4D97-AF65-F5344CB8AC3E}">
        <p14:creationId xmlns:p14="http://schemas.microsoft.com/office/powerpoint/2010/main" val="14509023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p>
        </p:txBody>
      </p:sp>
      <p:sp>
        <p:nvSpPr>
          <p:cNvPr id="3" name="Marcador de contenido 2"/>
          <p:cNvSpPr>
            <a:spLocks noGrp="1"/>
          </p:cNvSpPr>
          <p:nvPr>
            <p:ph idx="1"/>
          </p:nvPr>
        </p:nvSpPr>
        <p:spPr/>
        <p:txBody>
          <a:bodyPr>
            <a:normAutofit/>
          </a:bodyPr>
          <a:lstStyle/>
          <a:p>
            <a:r>
              <a:rPr lang="es-AR" dirty="0"/>
              <a:t>Ejemplo: Se tiene la clase </a:t>
            </a:r>
            <a:r>
              <a:rPr lang="es-AR" dirty="0">
                <a:latin typeface="Consolas" panose="020B0609020204030204" pitchFamily="49" charset="0"/>
              </a:rPr>
              <a:t>Perro</a:t>
            </a:r>
            <a:r>
              <a:rPr lang="es-AR" dirty="0"/>
              <a:t> en el paquete </a:t>
            </a:r>
            <a:r>
              <a:rPr lang="es-AR" dirty="0">
                <a:latin typeface="Consolas" panose="020B0609020204030204" pitchFamily="49" charset="0"/>
              </a:rPr>
              <a:t>animales</a:t>
            </a:r>
            <a:r>
              <a:rPr lang="es-AR" dirty="0"/>
              <a:t> que ya contiene a la clase </a:t>
            </a:r>
            <a:r>
              <a:rPr lang="es-AR" dirty="0">
                <a:latin typeface="Consolas" panose="020B0609020204030204" pitchFamily="49" charset="0"/>
              </a:rPr>
              <a:t>Animal</a:t>
            </a:r>
            <a:r>
              <a:rPr lang="es-AR" dirty="0"/>
              <a:t>. La clase </a:t>
            </a:r>
            <a:r>
              <a:rPr lang="es-AR" dirty="0">
                <a:latin typeface="Consolas" panose="020B0609020204030204" pitchFamily="49" charset="0"/>
              </a:rPr>
              <a:t>Perro</a:t>
            </a:r>
            <a:r>
              <a:rPr lang="es-AR" dirty="0"/>
              <a:t> puede hacer referencia a la clase </a:t>
            </a:r>
            <a:r>
              <a:rPr lang="es-AR" dirty="0">
                <a:latin typeface="Consolas" panose="020B0609020204030204" pitchFamily="49" charset="0"/>
              </a:rPr>
              <a:t>Animal</a:t>
            </a:r>
            <a:r>
              <a:rPr lang="es-AR" dirty="0"/>
              <a:t> sin incluir ninguna sintaxis extra.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40</a:t>
            </a:fld>
            <a:endParaRPr lang="es-AR" dirty="0"/>
          </a:p>
        </p:txBody>
      </p:sp>
      <p:pic>
        <p:nvPicPr>
          <p:cNvPr id="7" name="Imagen 6"/>
          <p:cNvPicPr>
            <a:picLocks noChangeAspect="1"/>
          </p:cNvPicPr>
          <p:nvPr/>
        </p:nvPicPr>
        <p:blipFill rotWithShape="1">
          <a:blip r:embed="rId2"/>
          <a:srcRect l="3623" t="8216" r="43725" b="54085"/>
          <a:stretch/>
        </p:blipFill>
        <p:spPr>
          <a:xfrm>
            <a:off x="1146628" y="3817709"/>
            <a:ext cx="6850743" cy="2757715"/>
          </a:xfrm>
          <a:prstGeom prst="rect">
            <a:avLst/>
          </a:prstGeom>
        </p:spPr>
      </p:pic>
      <p:sp>
        <p:nvSpPr>
          <p:cNvPr id="8" name="Rectángulo redondeado 7"/>
          <p:cNvSpPr/>
          <p:nvPr/>
        </p:nvSpPr>
        <p:spPr>
          <a:xfrm>
            <a:off x="5299528" y="5810068"/>
            <a:ext cx="1498600" cy="25908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9" name="Rectángulo 8"/>
          <p:cNvSpPr/>
          <p:nvPr/>
        </p:nvSpPr>
        <p:spPr>
          <a:xfrm>
            <a:off x="7086568" y="5308906"/>
            <a:ext cx="1911684" cy="923330"/>
          </a:xfrm>
          <a:prstGeom prst="rect">
            <a:avLst/>
          </a:prstGeom>
        </p:spPr>
        <p:txBody>
          <a:bodyPr wrap="square">
            <a:spAutoFit/>
          </a:bodyPr>
          <a:lstStyle/>
          <a:p>
            <a:pPr algn="ctr"/>
            <a:r>
              <a:rPr lang="es-AR" dirty="0">
                <a:latin typeface="Arial" panose="020B0604020202020204" pitchFamily="34" charset="0"/>
                <a:cs typeface="Arial" panose="020B0604020202020204" pitchFamily="34" charset="0"/>
              </a:rPr>
              <a:t>Simplemente declara </a:t>
            </a:r>
            <a:r>
              <a:rPr lang="es-AR" dirty="0">
                <a:latin typeface="Consolas" panose="020B0609020204030204" pitchFamily="49" charset="0"/>
                <a:cs typeface="Arial" panose="020B0604020202020204" pitchFamily="34" charset="0"/>
              </a:rPr>
              <a:t>mascota</a:t>
            </a:r>
            <a:r>
              <a:rPr lang="es-AR" dirty="0">
                <a:latin typeface="Arial" panose="020B0604020202020204" pitchFamily="34" charset="0"/>
                <a:cs typeface="Arial" panose="020B0604020202020204" pitchFamily="34" charset="0"/>
              </a:rPr>
              <a:t> como un </a:t>
            </a:r>
            <a:r>
              <a:rPr lang="es-AR" dirty="0">
                <a:latin typeface="Consolas" panose="020B0609020204030204" pitchFamily="49" charset="0"/>
                <a:cs typeface="Arial" panose="020B0604020202020204" pitchFamily="34" charset="0"/>
              </a:rPr>
              <a:t>Animal</a:t>
            </a:r>
            <a:endParaRPr lang="es-AR" sz="16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4513191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ángulo 16"/>
          <p:cNvSpPr/>
          <p:nvPr/>
        </p:nvSpPr>
        <p:spPr>
          <a:xfrm>
            <a:off x="80068" y="3822481"/>
            <a:ext cx="5745991"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Saludo</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saludo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"Hola!";</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saludo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Uso de Clases</a:t>
            </a:r>
            <a:br>
              <a:rPr lang="es-AR" dirty="0"/>
            </a:br>
            <a:r>
              <a:rPr lang="es-AR" sz="2800" i="1" dirty="0" err="1"/>
              <a:t>Clases</a:t>
            </a:r>
            <a:r>
              <a:rPr lang="es-AR" sz="2800" i="1" dirty="0"/>
              <a:t> Pertenecientes a Java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41</a:t>
            </a:fld>
            <a:endParaRPr lang="es-AR" dirty="0"/>
          </a:p>
        </p:txBody>
      </p:sp>
      <p:sp>
        <p:nvSpPr>
          <p:cNvPr id="6" name="Marcador de contenido 5"/>
          <p:cNvSpPr>
            <a:spLocks noGrp="1"/>
          </p:cNvSpPr>
          <p:nvPr>
            <p:ph idx="1"/>
          </p:nvPr>
        </p:nvSpPr>
        <p:spPr/>
        <p:txBody>
          <a:bodyPr/>
          <a:lstStyle/>
          <a:p>
            <a:r>
              <a:rPr lang="es-AR" dirty="0"/>
              <a:t>Para usar las clases que pertenecen al “</a:t>
            </a:r>
            <a:r>
              <a:rPr lang="es-AR" dirty="0" err="1"/>
              <a:t>core</a:t>
            </a:r>
            <a:r>
              <a:rPr lang="es-AR" dirty="0"/>
              <a:t>” de Java o al paquete </a:t>
            </a:r>
            <a:r>
              <a:rPr lang="es-AR" dirty="0" err="1">
                <a:latin typeface="Consolas" panose="020B0609020204030204" pitchFamily="49" charset="0"/>
              </a:rPr>
              <a:t>java.lang</a:t>
            </a:r>
            <a:r>
              <a:rPr lang="es-AR" dirty="0"/>
              <a:t>, no es necesario agregar nada!</a:t>
            </a:r>
          </a:p>
          <a:p>
            <a:pPr lvl="1"/>
            <a:r>
              <a:rPr lang="es-AR" dirty="0"/>
              <a:t>Las clases se “conocen” automáticamente!</a:t>
            </a:r>
          </a:p>
        </p:txBody>
      </p:sp>
      <p:sp>
        <p:nvSpPr>
          <p:cNvPr id="9" name="Freeform: Shape 4"/>
          <p:cNvSpPr/>
          <p:nvPr/>
        </p:nvSpPr>
        <p:spPr>
          <a:xfrm>
            <a:off x="5906128" y="4927373"/>
            <a:ext cx="3096404" cy="1316839"/>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8" tIns="42452" rIns="81638" bIns="42452" anchor="t" anchorCtr="0" compatLnSpc="1">
            <a:spAutoFit/>
          </a:bodyPr>
          <a:lstStyle/>
          <a:p>
            <a:pPr algn="ctr">
              <a:spcBef>
                <a:spcPts val="905"/>
              </a:spcBef>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r>
              <a:rPr lang="es-AR" sz="2000" dirty="0">
                <a:latin typeface="Arial" pitchFamily="18"/>
                <a:ea typeface="Lucida Sans Unicode" pitchFamily="2"/>
                <a:cs typeface="Tahoma" pitchFamily="2"/>
              </a:rPr>
              <a:t>Se utilizan las clases </a:t>
            </a:r>
            <a:r>
              <a:rPr lang="es-AR" sz="2000" dirty="0" err="1">
                <a:latin typeface="Consolas" panose="020B0609020204030204" pitchFamily="49" charset="0"/>
                <a:ea typeface="Lucida Sans Unicode" pitchFamily="2"/>
                <a:cs typeface="Tahoma" pitchFamily="2"/>
              </a:rPr>
              <a:t>String</a:t>
            </a:r>
            <a:r>
              <a:rPr lang="es-AR" sz="2000" dirty="0">
                <a:latin typeface="Arial" pitchFamily="18"/>
                <a:ea typeface="Lucida Sans Unicode" pitchFamily="2"/>
                <a:cs typeface="Tahoma" pitchFamily="2"/>
              </a:rPr>
              <a:t> y </a:t>
            </a:r>
            <a:r>
              <a:rPr lang="es-AR" sz="2000" dirty="0" err="1">
                <a:latin typeface="Consolas" panose="020B0609020204030204" pitchFamily="49" charset="0"/>
                <a:ea typeface="Lucida Sans Unicode" pitchFamily="2"/>
                <a:cs typeface="Tahoma" pitchFamily="2"/>
              </a:rPr>
              <a:t>System</a:t>
            </a:r>
            <a:r>
              <a:rPr lang="es-AR" sz="2000" dirty="0">
                <a:latin typeface="Arial" pitchFamily="18"/>
                <a:ea typeface="Lucida Sans Unicode" pitchFamily="2"/>
                <a:cs typeface="Tahoma" pitchFamily="2"/>
              </a:rPr>
              <a:t> sin necesidad de agregar nada extra!</a:t>
            </a:r>
          </a:p>
        </p:txBody>
      </p:sp>
      <p:cxnSp>
        <p:nvCxnSpPr>
          <p:cNvPr id="12" name="Conector curvado 11"/>
          <p:cNvCxnSpPr>
            <a:stCxn id="9" idx="3"/>
          </p:cNvCxnSpPr>
          <p:nvPr/>
        </p:nvCxnSpPr>
        <p:spPr>
          <a:xfrm rot="10800000">
            <a:off x="4194630" y="5136177"/>
            <a:ext cx="1711499" cy="449617"/>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curvado 12"/>
          <p:cNvCxnSpPr>
            <a:stCxn id="9" idx="3"/>
          </p:cNvCxnSpPr>
          <p:nvPr/>
        </p:nvCxnSpPr>
        <p:spPr>
          <a:xfrm rot="10800000" flipV="1">
            <a:off x="4649332" y="5585793"/>
            <a:ext cx="1256796" cy="134046"/>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78703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p>
        </p:txBody>
      </p:sp>
      <p:sp>
        <p:nvSpPr>
          <p:cNvPr id="3" name="Marcador de contenido 2"/>
          <p:cNvSpPr>
            <a:spLocks noGrp="1"/>
          </p:cNvSpPr>
          <p:nvPr>
            <p:ph idx="1"/>
          </p:nvPr>
        </p:nvSpPr>
        <p:spPr/>
        <p:txBody>
          <a:bodyPr>
            <a:normAutofit/>
          </a:bodyPr>
          <a:lstStyle/>
          <a:p>
            <a:pPr marL="0" indent="0" algn="ctr">
              <a:buNone/>
            </a:pPr>
            <a:r>
              <a:rPr lang="es-AR" dirty="0"/>
              <a:t>¿Qué sucede cuando las clases </a:t>
            </a:r>
            <a:r>
              <a:rPr lang="es-AR" b="1" dirty="0"/>
              <a:t>NO</a:t>
            </a:r>
            <a:r>
              <a:rPr lang="es-AR" dirty="0"/>
              <a:t> se encuentran en el mismo paquete?</a:t>
            </a:r>
          </a:p>
          <a:p>
            <a:pPr marL="0" indent="0" algn="ctr">
              <a:buNone/>
            </a:pPr>
            <a:endParaRPr lang="es-AR" dirty="0"/>
          </a:p>
          <a:p>
            <a:r>
              <a:rPr lang="es-AR" dirty="0"/>
              <a:t>Utilizar el nombre calificado de la clase.</a:t>
            </a:r>
          </a:p>
          <a:p>
            <a:r>
              <a:rPr lang="es-AR" dirty="0"/>
              <a:t>Importar la clase que se quiere utilizar.</a:t>
            </a:r>
          </a:p>
          <a:p>
            <a:r>
              <a:rPr lang="es-AR" dirty="0"/>
              <a:t>Importar el paquete completo donde se encuentra la clase a utilizar.</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42</a:t>
            </a:fld>
            <a:endParaRPr lang="es-AR" dirty="0"/>
          </a:p>
        </p:txBody>
      </p:sp>
      <p:pic>
        <p:nvPicPr>
          <p:cNvPr id="9"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36533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a:t>Nombre Calificado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43</a:t>
            </a:fld>
            <a:endParaRPr lang="es-AR" dirty="0"/>
          </a:p>
        </p:txBody>
      </p:sp>
      <p:sp>
        <p:nvSpPr>
          <p:cNvPr id="7" name="Marcador de contenido 6"/>
          <p:cNvSpPr>
            <a:spLocks noGrp="1"/>
          </p:cNvSpPr>
          <p:nvPr>
            <p:ph idx="1"/>
          </p:nvPr>
        </p:nvSpPr>
        <p:spPr/>
        <p:txBody>
          <a:bodyPr/>
          <a:lstStyle/>
          <a:p>
            <a:r>
              <a:rPr lang="es-AR" dirty="0"/>
              <a:t>El nombre calificado de una clase incluye el nombre del paquete en el que se encuentra.</a:t>
            </a:r>
          </a:p>
          <a:p>
            <a:pPr lvl="1"/>
            <a:r>
              <a:rPr lang="es-AR" dirty="0"/>
              <a:t>También denominado </a:t>
            </a:r>
            <a:r>
              <a:rPr lang="es-AR" b="1" dirty="0"/>
              <a:t>nombre canónico</a:t>
            </a:r>
            <a:r>
              <a:rPr lang="es-AR" dirty="0"/>
              <a:t>.</a:t>
            </a:r>
          </a:p>
          <a:p>
            <a:endParaRPr lang="es-AR" dirty="0"/>
          </a:p>
          <a:p>
            <a:pPr marL="0" indent="0" algn="ctr">
              <a:buNone/>
            </a:pPr>
            <a:r>
              <a:rPr lang="es-AR" dirty="0" err="1">
                <a:latin typeface="Consolas" panose="020B0609020204030204" pitchFamily="49" charset="0"/>
              </a:rPr>
              <a:t>nombre_paquete.NombreClase</a:t>
            </a:r>
            <a:endParaRPr lang="es-AR" dirty="0">
              <a:latin typeface="Consolas" panose="020B0609020204030204" pitchFamily="49" charset="0"/>
            </a:endParaRPr>
          </a:p>
        </p:txBody>
      </p:sp>
      <p:sp>
        <p:nvSpPr>
          <p:cNvPr id="9" name="CuadroTexto 8"/>
          <p:cNvSpPr txBox="1"/>
          <p:nvPr/>
        </p:nvSpPr>
        <p:spPr>
          <a:xfrm>
            <a:off x="1701179" y="4932987"/>
            <a:ext cx="3487119"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Puede incluir sub-paquetes separados con puntos</a:t>
            </a:r>
          </a:p>
        </p:txBody>
      </p:sp>
      <p:sp>
        <p:nvSpPr>
          <p:cNvPr id="10" name="CuadroTexto 9"/>
          <p:cNvSpPr txBox="1"/>
          <p:nvPr/>
        </p:nvSpPr>
        <p:spPr>
          <a:xfrm>
            <a:off x="5835271" y="5035950"/>
            <a:ext cx="1743560"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Separador</a:t>
            </a:r>
          </a:p>
        </p:txBody>
      </p:sp>
      <p:cxnSp>
        <p:nvCxnSpPr>
          <p:cNvPr id="12" name="Conector recto de flecha 11"/>
          <p:cNvCxnSpPr/>
          <p:nvPr/>
        </p:nvCxnSpPr>
        <p:spPr>
          <a:xfrm flipH="1" flipV="1">
            <a:off x="4929947" y="4419660"/>
            <a:ext cx="1354936" cy="61629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Cerrar llave 12"/>
          <p:cNvSpPr/>
          <p:nvPr/>
        </p:nvSpPr>
        <p:spPr>
          <a:xfrm rot="5400000">
            <a:off x="3261256" y="3353836"/>
            <a:ext cx="232008" cy="2601136"/>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solidFill>
                <a:srgbClr val="FF0000"/>
              </a:solidFill>
            </a:endParaRPr>
          </a:p>
        </p:txBody>
      </p:sp>
    </p:spTree>
    <p:extLst>
      <p:ext uri="{BB962C8B-B14F-4D97-AF65-F5344CB8AC3E}">
        <p14:creationId xmlns:p14="http://schemas.microsoft.com/office/powerpoint/2010/main" val="19194227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a:t>Nombre Calificado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44</a:t>
            </a:fld>
            <a:endParaRPr lang="es-AR" dirty="0"/>
          </a:p>
        </p:txBody>
      </p:sp>
      <p:sp>
        <p:nvSpPr>
          <p:cNvPr id="7" name="Marcador de contenido 6"/>
          <p:cNvSpPr>
            <a:spLocks noGrp="1"/>
          </p:cNvSpPr>
          <p:nvPr>
            <p:ph idx="1"/>
          </p:nvPr>
        </p:nvSpPr>
        <p:spPr/>
        <p:txBody>
          <a:bodyPr/>
          <a:lstStyle/>
          <a:p>
            <a:r>
              <a:rPr lang="es-AR" dirty="0">
                <a:latin typeface="Arial" panose="020B0604020202020204" pitchFamily="34" charset="0"/>
                <a:cs typeface="Arial" panose="020B0604020202020204" pitchFamily="34" charset="0"/>
              </a:rPr>
              <a:t>Ejemplo:</a:t>
            </a:r>
          </a:p>
          <a:p>
            <a:endParaRPr lang="es-AR" dirty="0">
              <a:latin typeface="Arial" panose="020B0604020202020204" pitchFamily="34" charset="0"/>
              <a:cs typeface="Arial" panose="020B0604020202020204" pitchFamily="34" charset="0"/>
            </a:endParaRPr>
          </a:p>
          <a:p>
            <a:endParaRPr lang="es-AR" dirty="0">
              <a:latin typeface="Arial" panose="020B0604020202020204" pitchFamily="34" charset="0"/>
              <a:cs typeface="Arial" panose="020B0604020202020204" pitchFamily="34" charset="0"/>
            </a:endParaRPr>
          </a:p>
        </p:txBody>
      </p:sp>
      <p:sp>
        <p:nvSpPr>
          <p:cNvPr id="14" name="CuadroTexto 13"/>
          <p:cNvSpPr txBox="1"/>
          <p:nvPr/>
        </p:nvSpPr>
        <p:spPr>
          <a:xfrm>
            <a:off x="5635024" y="3849882"/>
            <a:ext cx="3487119"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Para usar la clase </a:t>
            </a:r>
            <a:r>
              <a:rPr lang="es-AR" sz="2000" dirty="0">
                <a:latin typeface="Consolas" panose="020B0609020204030204" pitchFamily="49" charset="0"/>
                <a:cs typeface="Arial" panose="020B0604020202020204" pitchFamily="34" charset="0"/>
              </a:rPr>
              <a:t>Perro</a:t>
            </a:r>
            <a:r>
              <a:rPr lang="es-AR" sz="2000" dirty="0">
                <a:latin typeface="Arial" panose="020B0604020202020204" pitchFamily="34" charset="0"/>
                <a:cs typeface="Arial" panose="020B0604020202020204" pitchFamily="34" charset="0"/>
              </a:rPr>
              <a:t>, se utiliza su nombre CALIFICADO</a:t>
            </a:r>
          </a:p>
        </p:txBody>
      </p:sp>
      <p:cxnSp>
        <p:nvCxnSpPr>
          <p:cNvPr id="15" name="Conector recto de flecha 14"/>
          <p:cNvCxnSpPr/>
          <p:nvPr/>
        </p:nvCxnSpPr>
        <p:spPr>
          <a:xfrm flipH="1">
            <a:off x="3595767" y="3956029"/>
            <a:ext cx="1530869"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ector recto de flecha 15"/>
          <p:cNvCxnSpPr/>
          <p:nvPr/>
        </p:nvCxnSpPr>
        <p:spPr>
          <a:xfrm flipH="1" flipV="1">
            <a:off x="5126636" y="4797976"/>
            <a:ext cx="984651"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Rectángulo 16"/>
          <p:cNvSpPr/>
          <p:nvPr/>
        </p:nvSpPr>
        <p:spPr>
          <a:xfrm>
            <a:off x="173391" y="3228316"/>
            <a:ext cx="5316490"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animales</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mascota;</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mascota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animales</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br>
              <a:rPr lang="es-AR" dirty="0"/>
            </a:br>
            <a:endParaRPr lang="es-AR" dirty="0"/>
          </a:p>
        </p:txBody>
      </p:sp>
    </p:spTree>
    <p:extLst>
      <p:ext uri="{BB962C8B-B14F-4D97-AF65-F5344CB8AC3E}">
        <p14:creationId xmlns:p14="http://schemas.microsoft.com/office/powerpoint/2010/main" val="32548929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a:t>Nombre Calificado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45</a:t>
            </a:fld>
            <a:endParaRPr lang="es-AR" dirty="0"/>
          </a:p>
        </p:txBody>
      </p:sp>
      <p:sp>
        <p:nvSpPr>
          <p:cNvPr id="7" name="Marcador de contenido 6"/>
          <p:cNvSpPr>
            <a:spLocks noGrp="1"/>
          </p:cNvSpPr>
          <p:nvPr>
            <p:ph idx="1"/>
          </p:nvPr>
        </p:nvSpPr>
        <p:spPr/>
        <p:txBody>
          <a:bodyPr/>
          <a:lstStyle/>
          <a:p>
            <a:r>
              <a:rPr lang="es-AR" dirty="0">
                <a:latin typeface="Arial" panose="020B0604020202020204" pitchFamily="34" charset="0"/>
                <a:cs typeface="Arial" panose="020B0604020202020204" pitchFamily="34" charset="0"/>
              </a:rPr>
              <a:t>Son útiles para uso INFRECUENTE.</a:t>
            </a:r>
          </a:p>
          <a:p>
            <a:endParaRPr lang="es-AR" dirty="0">
              <a:latin typeface="Arial" panose="020B0604020202020204" pitchFamily="34" charset="0"/>
              <a:cs typeface="Arial" panose="020B0604020202020204" pitchFamily="34" charset="0"/>
            </a:endParaRPr>
          </a:p>
          <a:p>
            <a:r>
              <a:rPr lang="es-AR" dirty="0">
                <a:latin typeface="Arial" panose="020B0604020202020204" pitchFamily="34" charset="0"/>
                <a:cs typeface="Arial" panose="020B0604020202020204" pitchFamily="34" charset="0"/>
              </a:rPr>
              <a:t>Cuando un nombre se debe usar de forma repetitiva, escribir el nombre completo de la clase puede ser tedioso.</a:t>
            </a:r>
          </a:p>
          <a:p>
            <a:endParaRPr lang="es-AR" dirty="0">
              <a:latin typeface="Arial" panose="020B0604020202020204" pitchFamily="34" charset="0"/>
              <a:cs typeface="Arial" panose="020B0604020202020204" pitchFamily="34" charset="0"/>
            </a:endParaRPr>
          </a:p>
          <a:p>
            <a:pPr marL="0" indent="0" algn="ctr">
              <a:buNone/>
            </a:pPr>
            <a:r>
              <a:rPr lang="es-AR" b="1" dirty="0">
                <a:solidFill>
                  <a:srgbClr val="FF0000"/>
                </a:solidFill>
                <a:latin typeface="Arial" panose="020B0604020202020204" pitchFamily="34" charset="0"/>
                <a:cs typeface="Arial" panose="020B0604020202020204" pitchFamily="34" charset="0"/>
              </a:rPr>
              <a:t>El código se vuelve difícil de leer!</a:t>
            </a:r>
          </a:p>
          <a:p>
            <a:endParaRPr lang="es-A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663883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a:t>Importar la Clase</a:t>
            </a:r>
          </a:p>
        </p:txBody>
      </p:sp>
      <p:sp>
        <p:nvSpPr>
          <p:cNvPr id="3" name="Marcador de contenido 2"/>
          <p:cNvSpPr>
            <a:spLocks noGrp="1"/>
          </p:cNvSpPr>
          <p:nvPr>
            <p:ph idx="1"/>
          </p:nvPr>
        </p:nvSpPr>
        <p:spPr/>
        <p:txBody>
          <a:bodyPr/>
          <a:lstStyle/>
          <a:p>
            <a:r>
              <a:rPr lang="es-AR" dirty="0"/>
              <a:t>Para importar una clase particular se debe utilizar la palabra clave </a:t>
            </a:r>
            <a:r>
              <a:rPr lang="es-AR" dirty="0" err="1">
                <a:latin typeface="Consolas" panose="020B0609020204030204" pitchFamily="49" charset="0"/>
              </a:rPr>
              <a:t>import</a:t>
            </a:r>
            <a:r>
              <a:rPr lang="es-AR" dirty="0"/>
              <a:t>.</a:t>
            </a:r>
          </a:p>
          <a:p>
            <a:endParaRPr lang="es-AR" dirty="0"/>
          </a:p>
          <a:p>
            <a:pPr marL="0" indent="0" algn="ctr">
              <a:buNone/>
            </a:pPr>
            <a:endParaRPr lang="es-AR" dirty="0"/>
          </a:p>
          <a:p>
            <a:endParaRPr lang="es-AR" dirty="0"/>
          </a:p>
          <a:p>
            <a:r>
              <a:rPr lang="es-AR" dirty="0"/>
              <a:t>Se debe colocar al principio del archivo fuente:</a:t>
            </a:r>
          </a:p>
          <a:p>
            <a:pPr lvl="1"/>
            <a:r>
              <a:rPr lang="es-AR" b="1" dirty="0"/>
              <a:t>ANTES</a:t>
            </a:r>
            <a:r>
              <a:rPr lang="es-AR" dirty="0"/>
              <a:t> de la definición de tipos.</a:t>
            </a:r>
          </a:p>
          <a:p>
            <a:pPr lvl="1"/>
            <a:r>
              <a:rPr lang="es-AR" b="1" dirty="0"/>
              <a:t>DESPUÉS</a:t>
            </a:r>
            <a:r>
              <a:rPr lang="es-AR" dirty="0"/>
              <a:t> de la declaración de paquete.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46</a:t>
            </a:fld>
            <a:endParaRPr lang="es-AR" dirty="0"/>
          </a:p>
        </p:txBody>
      </p:sp>
      <p:sp>
        <p:nvSpPr>
          <p:cNvPr id="9" name="Rectángulo 8"/>
          <p:cNvSpPr/>
          <p:nvPr/>
        </p:nvSpPr>
        <p:spPr>
          <a:xfrm>
            <a:off x="0" y="3504672"/>
            <a:ext cx="9143968" cy="430887"/>
          </a:xfrm>
          <a:prstGeom prst="rect">
            <a:avLst/>
          </a:prstGeom>
        </p:spPr>
        <p:txBody>
          <a:bodyPr wrap="square">
            <a:spAutoFit/>
          </a:bodyPr>
          <a:lstStyle/>
          <a:p>
            <a:pPr algn="ctr"/>
            <a:r>
              <a:rPr lang="es-AR" sz="2200" dirty="0" err="1">
                <a:solidFill>
                  <a:srgbClr val="000088"/>
                </a:solidFill>
                <a:latin typeface="Consolas" panose="020B0609020204030204" pitchFamily="49" charset="0"/>
              </a:rPr>
              <a:t>import</a:t>
            </a:r>
            <a:r>
              <a:rPr lang="es-AR" sz="2200" dirty="0">
                <a:solidFill>
                  <a:srgbClr val="000000"/>
                </a:solidFill>
                <a:latin typeface="Consolas" panose="020B0609020204030204" pitchFamily="49" charset="0"/>
              </a:rPr>
              <a:t> </a:t>
            </a:r>
            <a:r>
              <a:rPr lang="es-AR" sz="2200" dirty="0" err="1">
                <a:solidFill>
                  <a:srgbClr val="000000"/>
                </a:solidFill>
                <a:latin typeface="Consolas" panose="020B0609020204030204" pitchFamily="49" charset="0"/>
              </a:rPr>
              <a:t>nombre_paquete</a:t>
            </a:r>
            <a:r>
              <a:rPr lang="es-AR" sz="2200" dirty="0">
                <a:solidFill>
                  <a:srgbClr val="666600"/>
                </a:solidFill>
                <a:latin typeface="Consolas" panose="020B0609020204030204" pitchFamily="49" charset="0"/>
              </a:rPr>
              <a:t>[.&lt;</a:t>
            </a:r>
            <a:r>
              <a:rPr lang="es-AR" sz="2200" dirty="0" err="1">
                <a:solidFill>
                  <a:srgbClr val="000000"/>
                </a:solidFill>
                <a:latin typeface="Consolas" panose="020B0609020204030204" pitchFamily="49" charset="0"/>
              </a:rPr>
              <a:t>nombresubpaquete</a:t>
            </a:r>
            <a:r>
              <a:rPr lang="es-AR" sz="2200" dirty="0">
                <a:solidFill>
                  <a:srgbClr val="666600"/>
                </a:solidFill>
                <a:latin typeface="Consolas" panose="020B0609020204030204" pitchFamily="49" charset="0"/>
              </a:rPr>
              <a:t>&gt;].</a:t>
            </a:r>
            <a:r>
              <a:rPr lang="es-AR" sz="2200" dirty="0" err="1">
                <a:solidFill>
                  <a:srgbClr val="000000"/>
                </a:solidFill>
                <a:latin typeface="Consolas" panose="020B0609020204030204" pitchFamily="49" charset="0"/>
              </a:rPr>
              <a:t>nombreClase</a:t>
            </a:r>
            <a:r>
              <a:rPr lang="es-AR" sz="2200" dirty="0">
                <a:solidFill>
                  <a:srgbClr val="000000"/>
                </a:solidFill>
                <a:latin typeface="Consolas" panose="020B0609020204030204" pitchFamily="49" charset="0"/>
              </a:rPr>
              <a:t>;</a:t>
            </a:r>
            <a:endParaRPr lang="es-AR" sz="2200" dirty="0"/>
          </a:p>
        </p:txBody>
      </p:sp>
    </p:spTree>
    <p:extLst>
      <p:ext uri="{BB962C8B-B14F-4D97-AF65-F5344CB8AC3E}">
        <p14:creationId xmlns:p14="http://schemas.microsoft.com/office/powerpoint/2010/main" val="12844919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a:t>Importar la Clase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47</a:t>
            </a:fld>
            <a:endParaRPr lang="es-AR" dirty="0"/>
          </a:p>
        </p:txBody>
      </p:sp>
      <p:sp>
        <p:nvSpPr>
          <p:cNvPr id="9" name="CuadroTexto 8"/>
          <p:cNvSpPr txBox="1"/>
          <p:nvPr/>
        </p:nvSpPr>
        <p:spPr>
          <a:xfrm>
            <a:off x="5249883" y="2834746"/>
            <a:ext cx="3487119"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Sentencia </a:t>
            </a:r>
            <a:r>
              <a:rPr lang="es-AR" sz="2000" dirty="0" err="1">
                <a:latin typeface="Consolas" panose="020B0609020204030204" pitchFamily="49" charset="0"/>
                <a:cs typeface="Arial" panose="020B0604020202020204" pitchFamily="34" charset="0"/>
              </a:rPr>
              <a:t>import</a:t>
            </a:r>
            <a:endParaRPr lang="es-AR" sz="2000" dirty="0">
              <a:latin typeface="Consolas" panose="020B0609020204030204" pitchFamily="49" charset="0"/>
              <a:cs typeface="Arial" panose="020B0604020202020204" pitchFamily="34" charset="0"/>
            </a:endParaRPr>
          </a:p>
        </p:txBody>
      </p:sp>
      <p:cxnSp>
        <p:nvCxnSpPr>
          <p:cNvPr id="10" name="Conector recto de flecha 9"/>
          <p:cNvCxnSpPr>
            <a:stCxn id="9" idx="1"/>
          </p:cNvCxnSpPr>
          <p:nvPr/>
        </p:nvCxnSpPr>
        <p:spPr>
          <a:xfrm flipH="1">
            <a:off x="3410856" y="3034801"/>
            <a:ext cx="1839027"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ector recto de flecha 10"/>
          <p:cNvCxnSpPr/>
          <p:nvPr/>
        </p:nvCxnSpPr>
        <p:spPr>
          <a:xfrm flipH="1">
            <a:off x="3263079" y="4076388"/>
            <a:ext cx="2216939"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CuadroTexto 12"/>
          <p:cNvSpPr txBox="1"/>
          <p:nvPr/>
        </p:nvSpPr>
        <p:spPr>
          <a:xfrm>
            <a:off x="5480018" y="3857433"/>
            <a:ext cx="3487119"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Ahora no es necesario usar el nombre calificado de la clase </a:t>
            </a:r>
            <a:r>
              <a:rPr lang="es-AR" sz="2000" dirty="0">
                <a:latin typeface="Consolas" panose="020B0609020204030204" pitchFamily="49" charset="0"/>
                <a:cs typeface="Arial" panose="020B0604020202020204" pitchFamily="34" charset="0"/>
              </a:rPr>
              <a:t>Perro</a:t>
            </a:r>
          </a:p>
        </p:txBody>
      </p:sp>
      <p:sp>
        <p:nvSpPr>
          <p:cNvPr id="14" name="Rectángulo 13"/>
          <p:cNvSpPr/>
          <p:nvPr/>
        </p:nvSpPr>
        <p:spPr>
          <a:xfrm>
            <a:off x="221947" y="2781271"/>
            <a:ext cx="4572000" cy="3139321"/>
          </a:xfrm>
          <a:prstGeom prst="rect">
            <a:avLst/>
          </a:prstGeom>
        </p:spPr>
        <p:txBody>
          <a:bodyPr>
            <a:spAutoFit/>
          </a:bodyPr>
          <a:lstStyle/>
          <a:p>
            <a:r>
              <a:rPr lang="es-AR" dirty="0" err="1">
                <a:solidFill>
                  <a:srgbClr val="000088"/>
                </a:solidFill>
                <a:latin typeface="Consolas" panose="020B0609020204030204" pitchFamily="49" charset="0"/>
              </a:rPr>
              <a:t>import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animales</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Perro</a:t>
            </a:r>
            <a:r>
              <a:rPr lang="es-AR" dirty="0">
                <a:solidFill>
                  <a:srgbClr val="660066"/>
                </a:solidFill>
                <a:latin typeface="Consolas" panose="020B0609020204030204" pitchFamily="49" charset="0"/>
              </a:rPr>
              <a:t>;</a:t>
            </a:r>
            <a:endParaRPr lang="es-AR" dirty="0"/>
          </a:p>
          <a:p>
            <a:endParaRPr lang="es-AR" dirty="0">
              <a:solidFill>
                <a:srgbClr val="000088"/>
              </a:solidFill>
              <a:latin typeface="Consolas" panose="020B0609020204030204" pitchFamily="49" charset="0"/>
            </a:endParaRP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Perro</a:t>
            </a:r>
            <a:r>
              <a:rPr lang="es-AR" dirty="0">
                <a:solidFill>
                  <a:srgbClr val="000000"/>
                </a:solidFill>
                <a:latin typeface="Consolas" panose="020B0609020204030204" pitchFamily="49" charset="0"/>
              </a:rPr>
              <a:t> mascota;</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mascota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cxnSp>
        <p:nvCxnSpPr>
          <p:cNvPr id="20" name="Conector recto de flecha 19"/>
          <p:cNvCxnSpPr/>
          <p:nvPr/>
        </p:nvCxnSpPr>
        <p:spPr>
          <a:xfrm flipH="1">
            <a:off x="3987335" y="4076388"/>
            <a:ext cx="1492684" cy="77766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27793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a:t>Nombre Calificado Vs. Importar la Clase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48</a:t>
            </a:fld>
            <a:endParaRPr lang="es-AR" dirty="0"/>
          </a:p>
        </p:txBody>
      </p:sp>
      <p:pic>
        <p:nvPicPr>
          <p:cNvPr id="10" name="Imagen 9"/>
          <p:cNvPicPr>
            <a:picLocks noChangeAspect="1"/>
          </p:cNvPicPr>
          <p:nvPr/>
        </p:nvPicPr>
        <p:blipFill rotWithShape="1">
          <a:blip r:embed="rId2"/>
          <a:srcRect l="3370" t="7812" r="35723" b="45561"/>
          <a:stretch/>
        </p:blipFill>
        <p:spPr>
          <a:xfrm>
            <a:off x="183209" y="2120315"/>
            <a:ext cx="7924800" cy="3410857"/>
          </a:xfrm>
          <a:prstGeom prst="rect">
            <a:avLst/>
          </a:prstGeom>
        </p:spPr>
      </p:pic>
      <p:cxnSp>
        <p:nvCxnSpPr>
          <p:cNvPr id="11" name="Conector recto de flecha 10"/>
          <p:cNvCxnSpPr/>
          <p:nvPr/>
        </p:nvCxnSpPr>
        <p:spPr>
          <a:xfrm flipV="1">
            <a:off x="2612571" y="4276895"/>
            <a:ext cx="1814286" cy="125427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CuadroTexto 11"/>
          <p:cNvSpPr txBox="1"/>
          <p:nvPr/>
        </p:nvSpPr>
        <p:spPr>
          <a:xfrm>
            <a:off x="341960" y="5526413"/>
            <a:ext cx="3487119"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Referencia a la clase </a:t>
            </a:r>
            <a:r>
              <a:rPr lang="es-AR" sz="2000" dirty="0">
                <a:latin typeface="Consolas" panose="020B0609020204030204" pitchFamily="49" charset="0"/>
                <a:cs typeface="Arial" panose="020B0604020202020204" pitchFamily="34" charset="0"/>
              </a:rPr>
              <a:t>Perro</a:t>
            </a:r>
            <a:r>
              <a:rPr lang="es-AR" sz="2000" dirty="0">
                <a:latin typeface="Arial" panose="020B0604020202020204" pitchFamily="34" charset="0"/>
                <a:cs typeface="Arial" panose="020B0604020202020204" pitchFamily="34" charset="0"/>
              </a:rPr>
              <a:t> con su nombre calificado</a:t>
            </a:r>
            <a:endParaRPr lang="es-AR" sz="2000" dirty="0">
              <a:latin typeface="Consolas" panose="020B0609020204030204" pitchFamily="49" charset="0"/>
              <a:cs typeface="Arial" panose="020B0604020202020204" pitchFamily="34" charset="0"/>
            </a:endParaRPr>
          </a:p>
        </p:txBody>
      </p:sp>
      <p:cxnSp>
        <p:nvCxnSpPr>
          <p:cNvPr id="15" name="Conector recto de flecha 14"/>
          <p:cNvCxnSpPr>
            <a:stCxn id="12" idx="3"/>
          </p:cNvCxnSpPr>
          <p:nvPr/>
        </p:nvCxnSpPr>
        <p:spPr>
          <a:xfrm flipV="1">
            <a:off x="3829079" y="5056434"/>
            <a:ext cx="2633437" cy="82392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CuadroTexto 16"/>
          <p:cNvSpPr txBox="1"/>
          <p:nvPr/>
        </p:nvSpPr>
        <p:spPr>
          <a:xfrm>
            <a:off x="5541703" y="5526413"/>
            <a:ext cx="3487119"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Sentencia </a:t>
            </a:r>
            <a:r>
              <a:rPr lang="es-AR" sz="2000" dirty="0" err="1">
                <a:latin typeface="Arial" panose="020B0604020202020204" pitchFamily="34" charset="0"/>
                <a:cs typeface="Arial" panose="020B0604020202020204" pitchFamily="34" charset="0"/>
              </a:rPr>
              <a:t>import</a:t>
            </a:r>
            <a:r>
              <a:rPr lang="es-AR" sz="2000" dirty="0">
                <a:latin typeface="Arial" panose="020B0604020202020204" pitchFamily="34" charset="0"/>
                <a:cs typeface="Arial" panose="020B0604020202020204" pitchFamily="34" charset="0"/>
              </a:rPr>
              <a:t> de Animal. No es necesario usar el nombre calificado</a:t>
            </a:r>
            <a:endParaRPr lang="es-AR" sz="2000" dirty="0">
              <a:latin typeface="Consolas" panose="020B0609020204030204" pitchFamily="49" charset="0"/>
              <a:cs typeface="Arial" panose="020B0604020202020204" pitchFamily="34" charset="0"/>
            </a:endParaRPr>
          </a:p>
        </p:txBody>
      </p:sp>
      <p:cxnSp>
        <p:nvCxnSpPr>
          <p:cNvPr id="18" name="Conector recto de flecha 17"/>
          <p:cNvCxnSpPr/>
          <p:nvPr/>
        </p:nvCxnSpPr>
        <p:spPr>
          <a:xfrm flipH="1" flipV="1">
            <a:off x="6125030" y="3614057"/>
            <a:ext cx="2390320" cy="185433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ector recto de flecha 20"/>
          <p:cNvCxnSpPr/>
          <p:nvPr/>
        </p:nvCxnSpPr>
        <p:spPr>
          <a:xfrm flipH="1" flipV="1">
            <a:off x="5742338" y="4385095"/>
            <a:ext cx="2188341" cy="111664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401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ED6965-E4F1-4F7A-AF24-214AF3947345}"/>
              </a:ext>
            </a:extLst>
          </p:cNvPr>
          <p:cNvSpPr>
            <a:spLocks noGrp="1"/>
          </p:cNvSpPr>
          <p:nvPr>
            <p:ph type="title"/>
          </p:nvPr>
        </p:nvSpPr>
        <p:spPr/>
        <p:txBody>
          <a:bodyPr>
            <a:normAutofit/>
          </a:bodyPr>
          <a:lstStyle/>
          <a:p>
            <a:r>
              <a:rPr lang="es-ES" b="1" dirty="0"/>
              <a:t>Declarar Variables</a:t>
            </a:r>
          </a:p>
        </p:txBody>
      </p:sp>
      <p:sp>
        <p:nvSpPr>
          <p:cNvPr id="3" name="Marcador de contenido 2">
            <a:extLst>
              <a:ext uri="{FF2B5EF4-FFF2-40B4-BE49-F238E27FC236}">
                <a16:creationId xmlns:a16="http://schemas.microsoft.com/office/drawing/2014/main" id="{853BFBB7-175C-4C4A-8245-0CCE542F43F2}"/>
              </a:ext>
            </a:extLst>
          </p:cNvPr>
          <p:cNvSpPr>
            <a:spLocks noGrp="1"/>
          </p:cNvSpPr>
          <p:nvPr>
            <p:ph idx="1"/>
          </p:nvPr>
        </p:nvSpPr>
        <p:spPr/>
        <p:txBody>
          <a:bodyPr>
            <a:normAutofit/>
          </a:bodyPr>
          <a:lstStyle/>
          <a:p>
            <a:pPr marL="0" indent="0" algn="ctr">
              <a:lnSpc>
                <a:spcPct val="120000"/>
              </a:lnSpc>
              <a:buNone/>
            </a:pPr>
            <a:r>
              <a:rPr lang="es-ES" dirty="0">
                <a:solidFill>
                  <a:srgbClr val="FF0000"/>
                </a:solidFill>
              </a:rPr>
              <a:t>tipo</a:t>
            </a:r>
            <a:r>
              <a:rPr lang="es-ES" dirty="0"/>
              <a:t> </a:t>
            </a:r>
            <a:r>
              <a:rPr lang="es-ES" dirty="0">
                <a:solidFill>
                  <a:schemeClr val="accent1">
                    <a:lumMod val="75000"/>
                  </a:schemeClr>
                </a:solidFill>
              </a:rPr>
              <a:t>nombre</a:t>
            </a:r>
          </a:p>
          <a:p>
            <a:pPr>
              <a:lnSpc>
                <a:spcPct val="120000"/>
              </a:lnSpc>
            </a:pPr>
            <a:r>
              <a:rPr lang="es-ES" dirty="0"/>
              <a:t>Ejemplos:</a:t>
            </a:r>
          </a:p>
          <a:p>
            <a:pPr lvl="1">
              <a:lnSpc>
                <a:spcPct val="120000"/>
              </a:lnSpc>
            </a:pPr>
            <a:r>
              <a:rPr lang="es-ES" b="1" dirty="0" err="1">
                <a:solidFill>
                  <a:srgbClr val="7030A0"/>
                </a:solidFill>
              </a:rPr>
              <a:t>int</a:t>
            </a:r>
            <a:r>
              <a:rPr lang="es-ES" dirty="0"/>
              <a:t> suma;</a:t>
            </a:r>
          </a:p>
          <a:p>
            <a:pPr lvl="1">
              <a:lnSpc>
                <a:spcPct val="120000"/>
              </a:lnSpc>
            </a:pPr>
            <a:r>
              <a:rPr lang="es-ES" b="1" dirty="0" err="1">
                <a:solidFill>
                  <a:srgbClr val="7030A0"/>
                </a:solidFill>
              </a:rPr>
              <a:t>float</a:t>
            </a:r>
            <a:r>
              <a:rPr lang="es-ES" dirty="0"/>
              <a:t> precio;</a:t>
            </a:r>
          </a:p>
          <a:p>
            <a:pPr lvl="1">
              <a:lnSpc>
                <a:spcPct val="120000"/>
              </a:lnSpc>
            </a:pPr>
            <a:r>
              <a:rPr lang="es-ES" b="1" dirty="0" err="1">
                <a:solidFill>
                  <a:srgbClr val="7030A0"/>
                </a:solidFill>
              </a:rPr>
              <a:t>String</a:t>
            </a:r>
            <a:r>
              <a:rPr lang="es-ES" dirty="0"/>
              <a:t> </a:t>
            </a:r>
            <a:r>
              <a:rPr lang="es-ES" dirty="0" err="1"/>
              <a:t>mensajeUsuario</a:t>
            </a:r>
            <a:r>
              <a:rPr lang="es-ES" dirty="0"/>
              <a:t>;</a:t>
            </a:r>
          </a:p>
        </p:txBody>
      </p:sp>
      <p:sp>
        <p:nvSpPr>
          <p:cNvPr id="4" name="Marcador de pie de página 3">
            <a:extLst>
              <a:ext uri="{FF2B5EF4-FFF2-40B4-BE49-F238E27FC236}">
                <a16:creationId xmlns:a16="http://schemas.microsoft.com/office/drawing/2014/main" id="{02248EB6-297F-4553-AFD1-4D015DCFCEDC}"/>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id="{7C58D1DF-0D0F-45B0-9FEB-C5332934D5B8}"/>
              </a:ext>
            </a:extLst>
          </p:cNvPr>
          <p:cNvSpPr>
            <a:spLocks noGrp="1"/>
          </p:cNvSpPr>
          <p:nvPr>
            <p:ph type="sldNum" sz="quarter" idx="12"/>
          </p:nvPr>
        </p:nvSpPr>
        <p:spPr/>
        <p:txBody>
          <a:bodyPr/>
          <a:lstStyle/>
          <a:p>
            <a:fld id="{D802D9E1-0DDA-174F-9155-A972C397A999}" type="slidenum">
              <a:rPr lang="es-ES_tradnl" smtClean="0"/>
              <a:pPr/>
              <a:t>4</a:t>
            </a:fld>
            <a:endParaRPr lang="es-ES_tradnl" dirty="0"/>
          </a:p>
        </p:txBody>
      </p:sp>
    </p:spTree>
    <p:extLst>
      <p:ext uri="{BB962C8B-B14F-4D97-AF65-F5344CB8AC3E}">
        <p14:creationId xmlns:p14="http://schemas.microsoft.com/office/powerpoint/2010/main" val="778040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a:t>Importar un Paquete Completo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49</a:t>
            </a:fld>
            <a:endParaRPr lang="es-AR" dirty="0"/>
          </a:p>
        </p:txBody>
      </p:sp>
      <p:sp>
        <p:nvSpPr>
          <p:cNvPr id="12" name="CuadroTexto 11"/>
          <p:cNvSpPr txBox="1"/>
          <p:nvPr/>
        </p:nvSpPr>
        <p:spPr>
          <a:xfrm>
            <a:off x="5249883" y="3059725"/>
            <a:ext cx="3487119"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Importa TODAS las clases del paquete </a:t>
            </a:r>
            <a:r>
              <a:rPr lang="es-AR" sz="2000" dirty="0">
                <a:latin typeface="Consolas" panose="020B0609020204030204" pitchFamily="49" charset="0"/>
                <a:cs typeface="Arial" panose="020B0604020202020204" pitchFamily="34" charset="0"/>
              </a:rPr>
              <a:t>animales</a:t>
            </a:r>
          </a:p>
        </p:txBody>
      </p:sp>
      <p:cxnSp>
        <p:nvCxnSpPr>
          <p:cNvPr id="13" name="Conector recto de flecha 12"/>
          <p:cNvCxnSpPr/>
          <p:nvPr/>
        </p:nvCxnSpPr>
        <p:spPr>
          <a:xfrm flipH="1">
            <a:off x="2830286" y="3259041"/>
            <a:ext cx="2403727"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CuadroTexto 14"/>
          <p:cNvSpPr txBox="1"/>
          <p:nvPr/>
        </p:nvSpPr>
        <p:spPr>
          <a:xfrm>
            <a:off x="4963535" y="4783132"/>
            <a:ext cx="3487119" cy="1323439"/>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pueden usar todas las clases del paquete </a:t>
            </a:r>
            <a:r>
              <a:rPr lang="es-AR" sz="2000" dirty="0">
                <a:latin typeface="Consolas" panose="020B0609020204030204" pitchFamily="49" charset="0"/>
                <a:cs typeface="Arial" panose="020B0604020202020204" pitchFamily="34" charset="0"/>
              </a:rPr>
              <a:t>animales</a:t>
            </a:r>
            <a:r>
              <a:rPr lang="es-AR" sz="2000" dirty="0">
                <a:latin typeface="Arial" panose="020B0604020202020204" pitchFamily="34" charset="0"/>
                <a:cs typeface="Arial" panose="020B0604020202020204" pitchFamily="34" charset="0"/>
              </a:rPr>
              <a:t> solo usando el nombre de la clase</a:t>
            </a:r>
            <a:endParaRPr lang="es-AR" sz="2000" dirty="0">
              <a:latin typeface="Consolas" panose="020B0609020204030204" pitchFamily="49" charset="0"/>
              <a:cs typeface="Arial" panose="020B0604020202020204" pitchFamily="34" charset="0"/>
            </a:endParaRPr>
          </a:p>
        </p:txBody>
      </p:sp>
      <p:cxnSp>
        <p:nvCxnSpPr>
          <p:cNvPr id="16" name="Conector recto de flecha 15"/>
          <p:cNvCxnSpPr/>
          <p:nvPr/>
        </p:nvCxnSpPr>
        <p:spPr>
          <a:xfrm flipH="1" flipV="1">
            <a:off x="2677535" y="4446354"/>
            <a:ext cx="2286000" cy="63458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ector recto de flecha 17"/>
          <p:cNvCxnSpPr>
            <a:stCxn id="15" idx="1"/>
          </p:cNvCxnSpPr>
          <p:nvPr/>
        </p:nvCxnSpPr>
        <p:spPr>
          <a:xfrm flipH="1" flipV="1">
            <a:off x="2307771" y="4763644"/>
            <a:ext cx="2655764" cy="68120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Rectángulo 18"/>
          <p:cNvSpPr/>
          <p:nvPr/>
        </p:nvSpPr>
        <p:spPr>
          <a:xfrm>
            <a:off x="391535" y="3121210"/>
            <a:ext cx="4572000" cy="2308324"/>
          </a:xfrm>
          <a:prstGeom prst="rect">
            <a:avLst/>
          </a:prstGeom>
        </p:spPr>
        <p:txBody>
          <a:bodyPr>
            <a:spAutoFit/>
          </a:bodyPr>
          <a:lstStyle/>
          <a:p>
            <a:r>
              <a:rPr lang="es-AR" dirty="0" err="1">
                <a:solidFill>
                  <a:srgbClr val="000088"/>
                </a:solidFill>
                <a:latin typeface="Consolas" panose="020B0609020204030204" pitchFamily="49" charset="0"/>
              </a:rPr>
              <a:t>import</a:t>
            </a:r>
            <a:r>
              <a:rPr lang="es-AR" dirty="0">
                <a:solidFill>
                  <a:srgbClr val="000000"/>
                </a:solidFill>
                <a:latin typeface="Consolas" panose="020B0609020204030204" pitchFamily="49" charset="0"/>
              </a:rPr>
              <a:t> animales</a:t>
            </a:r>
            <a:r>
              <a:rPr lang="es-AR" dirty="0">
                <a:solidFill>
                  <a:srgbClr val="6666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Animal</a:t>
            </a:r>
            <a:r>
              <a:rPr lang="es-AR" dirty="0">
                <a:solidFill>
                  <a:srgbClr val="000000"/>
                </a:solidFill>
                <a:latin typeface="Consolas" panose="020B0609020204030204" pitchFamily="49" charset="0"/>
              </a:rPr>
              <a:t> mascota;</a:t>
            </a:r>
            <a:endParaRPr lang="es-AR" dirty="0"/>
          </a:p>
          <a:p>
            <a:r>
              <a:rPr lang="es-AR" dirty="0">
                <a:solidFill>
                  <a:srgbClr val="660066"/>
                </a:solidFill>
                <a:latin typeface="Consolas" panose="020B0609020204030204" pitchFamily="49" charset="0"/>
              </a:rPr>
              <a:t>  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perro</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15977487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lstStyle/>
          <a:p>
            <a:r>
              <a:rPr lang="es-AR" dirty="0"/>
              <a:t>El asterisco (*) solo puede ser usado para especificar TODAS las clases dentro de un paquete.</a:t>
            </a:r>
          </a:p>
          <a:p>
            <a:endParaRPr lang="es-AR" dirty="0"/>
          </a:p>
          <a:p>
            <a:r>
              <a:rPr lang="es-AR" dirty="0"/>
              <a:t>NO puede ser utilizado para hacer coincidir el nombre de un sub-conjunto de clases del paquete.</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50</a:t>
            </a:fld>
            <a:endParaRPr lang="es-AR" dirty="0"/>
          </a:p>
        </p:txBody>
      </p:sp>
      <p:sp>
        <p:nvSpPr>
          <p:cNvPr id="7" name="Título 1"/>
          <p:cNvSpPr>
            <a:spLocks noGrp="1"/>
          </p:cNvSpPr>
          <p:nvPr>
            <p:ph type="title"/>
          </p:nvPr>
        </p:nvSpPr>
        <p:spPr>
          <a:xfrm>
            <a:off x="628650" y="900000"/>
            <a:ext cx="7886700" cy="1220315"/>
          </a:xfrm>
        </p:spPr>
        <p:txBody>
          <a:bodyPr/>
          <a:lstStyle/>
          <a:p>
            <a:r>
              <a:rPr lang="es-AR" b="1" dirty="0"/>
              <a:t>Uso de Clases</a:t>
            </a:r>
            <a:br>
              <a:rPr lang="es-AR" dirty="0"/>
            </a:br>
            <a:r>
              <a:rPr lang="es-AR" sz="2800" i="1" dirty="0"/>
              <a:t>Importar un Paquete Completo</a:t>
            </a:r>
          </a:p>
        </p:txBody>
      </p:sp>
      <p:sp>
        <p:nvSpPr>
          <p:cNvPr id="8" name="CuadroTexto 7"/>
          <p:cNvSpPr txBox="1"/>
          <p:nvPr/>
        </p:nvSpPr>
        <p:spPr>
          <a:xfrm>
            <a:off x="4457668" y="5478236"/>
            <a:ext cx="3487119"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Error de compilación! NO importa todas las clases que empiezan con A.</a:t>
            </a:r>
            <a:endParaRPr lang="es-AR" sz="2000" dirty="0">
              <a:latin typeface="Consolas" panose="020B0609020204030204" pitchFamily="49" charset="0"/>
              <a:cs typeface="Arial" panose="020B0604020202020204" pitchFamily="34" charset="0"/>
            </a:endParaRPr>
          </a:p>
        </p:txBody>
      </p:sp>
      <p:sp>
        <p:nvSpPr>
          <p:cNvPr id="9" name="Rectángulo 8"/>
          <p:cNvSpPr/>
          <p:nvPr/>
        </p:nvSpPr>
        <p:spPr>
          <a:xfrm>
            <a:off x="1003297" y="5616735"/>
            <a:ext cx="2941864" cy="400110"/>
          </a:xfrm>
          <a:prstGeom prst="rect">
            <a:avLst/>
          </a:prstGeom>
        </p:spPr>
        <p:txBody>
          <a:bodyPr wrap="square">
            <a:spAutoFit/>
          </a:bodyPr>
          <a:lstStyle/>
          <a:p>
            <a:r>
              <a:rPr lang="es-AR" sz="2000" dirty="0" err="1">
                <a:solidFill>
                  <a:srgbClr val="000088"/>
                </a:solidFill>
                <a:latin typeface="Consolas" panose="020B0609020204030204" pitchFamily="49" charset="0"/>
              </a:rPr>
              <a:t>import</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animales</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A</a:t>
            </a:r>
            <a:r>
              <a:rPr lang="es-AR" sz="2000" dirty="0">
                <a:solidFill>
                  <a:srgbClr val="666600"/>
                </a:solidFill>
                <a:latin typeface="Consolas" panose="020B0609020204030204" pitchFamily="49" charset="0"/>
              </a:rPr>
              <a:t>*;</a:t>
            </a:r>
            <a:endParaRPr lang="es-AR" sz="2000" dirty="0"/>
          </a:p>
        </p:txBody>
      </p:sp>
    </p:spTree>
    <p:extLst>
      <p:ext uri="{BB962C8B-B14F-4D97-AF65-F5344CB8AC3E}">
        <p14:creationId xmlns:p14="http://schemas.microsoft.com/office/powerpoint/2010/main" val="22314545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err="1">
                <a:latin typeface="Consolas" panose="020B0609020204030204" pitchFamily="49" charset="0"/>
              </a:rPr>
              <a:t>static</a:t>
            </a:r>
            <a:r>
              <a:rPr lang="es-AR" sz="2800" i="1" dirty="0">
                <a:latin typeface="Consolas" panose="020B0609020204030204" pitchFamily="49" charset="0"/>
              </a:rPr>
              <a:t> </a:t>
            </a:r>
            <a:r>
              <a:rPr lang="es-AR" sz="2800" i="1" dirty="0" err="1">
                <a:latin typeface="Consolas" panose="020B0609020204030204" pitchFamily="49" charset="0"/>
              </a:rPr>
              <a:t>import</a:t>
            </a:r>
            <a:endParaRPr lang="es-AR" sz="2800" i="1" dirty="0">
              <a:latin typeface="Consolas" panose="020B0609020204030204" pitchFamily="49" charset="0"/>
            </a:endParaRPr>
          </a:p>
        </p:txBody>
      </p:sp>
      <p:sp>
        <p:nvSpPr>
          <p:cNvPr id="3" name="Marcador de contenido 2"/>
          <p:cNvSpPr>
            <a:spLocks noGrp="1"/>
          </p:cNvSpPr>
          <p:nvPr>
            <p:ph idx="1"/>
          </p:nvPr>
        </p:nvSpPr>
        <p:spPr/>
        <p:txBody>
          <a:bodyPr>
            <a:normAutofit lnSpcReduction="10000"/>
          </a:bodyPr>
          <a:lstStyle/>
          <a:p>
            <a:r>
              <a:rPr lang="es-AR" dirty="0"/>
              <a:t>Existen situaciones  en las que se debe acceder frecuentemente a los métodos y atributos estáticos de las clases.</a:t>
            </a:r>
          </a:p>
          <a:p>
            <a:r>
              <a:rPr lang="es-AR" dirty="0"/>
              <a:t>Agregar el prefijo del nombre de esas clases en cada uso puede resultar en código difícil de leer.</a:t>
            </a:r>
          </a:p>
          <a:p>
            <a:endParaRPr lang="es-AR" dirty="0"/>
          </a:p>
          <a:p>
            <a:r>
              <a:rPr lang="es-AR" dirty="0"/>
              <a:t> La sentencia </a:t>
            </a:r>
            <a:r>
              <a:rPr lang="es-AR" dirty="0" err="1">
                <a:latin typeface="Consolas" panose="020B0609020204030204" pitchFamily="49" charset="0"/>
              </a:rPr>
              <a:t>static</a:t>
            </a:r>
            <a:r>
              <a:rPr lang="es-AR" dirty="0">
                <a:latin typeface="Consolas" panose="020B0609020204030204" pitchFamily="49" charset="0"/>
              </a:rPr>
              <a:t> </a:t>
            </a:r>
            <a:r>
              <a:rPr lang="es-AR" dirty="0" err="1">
                <a:latin typeface="Consolas" panose="020B0609020204030204" pitchFamily="49" charset="0"/>
              </a:rPr>
              <a:t>import</a:t>
            </a:r>
            <a:r>
              <a:rPr lang="es-AR" dirty="0"/>
              <a:t> provee una forma de importar los atributos y métodos estáticos sin necesidad de utilizar el nombre de la clase.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51</a:t>
            </a:fld>
            <a:endParaRPr lang="es-AR" dirty="0"/>
          </a:p>
        </p:txBody>
      </p:sp>
    </p:spTree>
    <p:extLst>
      <p:ext uri="{BB962C8B-B14F-4D97-AF65-F5344CB8AC3E}">
        <p14:creationId xmlns:p14="http://schemas.microsoft.com/office/powerpoint/2010/main" val="10815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err="1">
                <a:latin typeface="Consolas" panose="020B0609020204030204" pitchFamily="49" charset="0"/>
              </a:rPr>
              <a:t>static</a:t>
            </a:r>
            <a:r>
              <a:rPr lang="es-AR" sz="2800" i="1" dirty="0">
                <a:latin typeface="Consolas" panose="020B0609020204030204" pitchFamily="49" charset="0"/>
              </a:rPr>
              <a:t> </a:t>
            </a:r>
            <a:r>
              <a:rPr lang="es-AR" sz="2800" i="1" dirty="0" err="1">
                <a:latin typeface="Consolas" panose="020B0609020204030204" pitchFamily="49" charset="0"/>
              </a:rPr>
              <a:t>import</a:t>
            </a:r>
            <a:endParaRPr lang="es-AR" sz="2800" i="1" dirty="0">
              <a:latin typeface="Consolas" panose="020B0609020204030204" pitchFamily="49" charset="0"/>
            </a:endParaRPr>
          </a:p>
        </p:txBody>
      </p:sp>
      <p:sp>
        <p:nvSpPr>
          <p:cNvPr id="3" name="Marcador de contenido 2"/>
          <p:cNvSpPr>
            <a:spLocks noGrp="1"/>
          </p:cNvSpPr>
          <p:nvPr>
            <p:ph idx="1"/>
          </p:nvPr>
        </p:nvSpPr>
        <p:spPr/>
        <p:txBody>
          <a:bodyPr/>
          <a:lstStyle/>
          <a:p>
            <a:r>
              <a:rPr lang="es-AR" dirty="0"/>
              <a:t>Ejemplo. </a:t>
            </a:r>
          </a:p>
          <a:p>
            <a:endParaRPr lang="es-AR" dirty="0"/>
          </a:p>
          <a:p>
            <a:pPr marL="0" indent="0">
              <a:buNone/>
            </a:pPr>
            <a:r>
              <a:rPr lang="es-AR" dirty="0"/>
              <a:t>La clase </a:t>
            </a:r>
            <a:r>
              <a:rPr lang="es-AR" dirty="0" err="1">
                <a:latin typeface="Consolas" panose="020B0609020204030204" pitchFamily="49" charset="0"/>
              </a:rPr>
              <a:t>Math</a:t>
            </a:r>
            <a:r>
              <a:rPr lang="es-AR" dirty="0"/>
              <a:t> provee definiciones para la constante </a:t>
            </a:r>
            <a:r>
              <a:rPr lang="es-AR" dirty="0">
                <a:latin typeface="Consolas" panose="020B0609020204030204" pitchFamily="49" charset="0"/>
              </a:rPr>
              <a:t>PI</a:t>
            </a:r>
            <a:r>
              <a:rPr lang="es-AR" dirty="0"/>
              <a:t> y diversos métodos, como:</a:t>
            </a:r>
          </a:p>
          <a:p>
            <a:pPr lvl="1"/>
            <a:r>
              <a:rPr lang="es-AR" dirty="0" err="1">
                <a:latin typeface="Consolas" panose="020B0609020204030204" pitchFamily="49" charset="0"/>
              </a:rPr>
              <a:t>abs</a:t>
            </a:r>
            <a:r>
              <a:rPr lang="es-AR" dirty="0"/>
              <a:t> </a:t>
            </a:r>
            <a:r>
              <a:rPr lang="es-AR" dirty="0">
                <a:sym typeface="Wingdings" panose="05000000000000000000" pitchFamily="2" charset="2"/>
              </a:rPr>
              <a:t> Valor absoluto.</a:t>
            </a:r>
          </a:p>
          <a:p>
            <a:pPr lvl="1"/>
            <a:r>
              <a:rPr lang="es-AR" dirty="0" err="1">
                <a:latin typeface="Consolas" panose="020B0609020204030204" pitchFamily="49" charset="0"/>
                <a:sym typeface="Wingdings" panose="05000000000000000000" pitchFamily="2" charset="2"/>
              </a:rPr>
              <a:t>pow</a:t>
            </a:r>
            <a:r>
              <a:rPr lang="es-AR" dirty="0">
                <a:sym typeface="Wingdings" panose="05000000000000000000" pitchFamily="2" charset="2"/>
              </a:rPr>
              <a:t>  Potencia.</a:t>
            </a:r>
          </a:p>
          <a:p>
            <a:pPr lvl="1"/>
            <a:r>
              <a:rPr lang="es-AR" dirty="0" err="1">
                <a:latin typeface="Consolas" panose="020B0609020204030204" pitchFamily="49" charset="0"/>
                <a:sym typeface="Wingdings" panose="05000000000000000000" pitchFamily="2" charset="2"/>
              </a:rPr>
              <a:t>sqrt</a:t>
            </a:r>
            <a:r>
              <a:rPr lang="es-AR" dirty="0">
                <a:sym typeface="Wingdings" panose="05000000000000000000" pitchFamily="2" charset="2"/>
              </a:rPr>
              <a:t>  Raíz cuadrada.</a:t>
            </a:r>
          </a:p>
          <a:p>
            <a:pPr marL="457200" lvl="1" indent="0">
              <a:buNone/>
            </a:pPr>
            <a:endParaRPr lang="es-AR" dirty="0">
              <a:sym typeface="Wingdings" panose="05000000000000000000" pitchFamily="2" charset="2"/>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52</a:t>
            </a:fld>
            <a:endParaRPr lang="es-AR" dirty="0"/>
          </a:p>
        </p:txBody>
      </p:sp>
    </p:spTree>
    <p:extLst>
      <p:ext uri="{BB962C8B-B14F-4D97-AF65-F5344CB8AC3E}">
        <p14:creationId xmlns:p14="http://schemas.microsoft.com/office/powerpoint/2010/main" val="15123933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err="1">
                <a:latin typeface="Consolas" panose="020B0609020204030204" pitchFamily="49" charset="0"/>
              </a:rPr>
              <a:t>static</a:t>
            </a:r>
            <a:r>
              <a:rPr lang="es-AR" sz="2800" i="1" dirty="0">
                <a:latin typeface="Consolas" panose="020B0609020204030204" pitchFamily="49" charset="0"/>
              </a:rPr>
              <a:t> </a:t>
            </a:r>
            <a:r>
              <a:rPr lang="es-AR" sz="2800" i="1" dirty="0" err="1">
                <a:latin typeface="Consolas" panose="020B0609020204030204" pitchFamily="49" charset="0"/>
              </a:rPr>
              <a:t>import</a:t>
            </a:r>
            <a:endParaRPr lang="es-AR" sz="2800" i="1" dirty="0">
              <a:latin typeface="Consolas" panose="020B0609020204030204" pitchFamily="49" charset="0"/>
            </a:endParaRPr>
          </a:p>
        </p:txBody>
      </p:sp>
      <p:sp>
        <p:nvSpPr>
          <p:cNvPr id="3" name="Marcador de contenido 2"/>
          <p:cNvSpPr>
            <a:spLocks noGrp="1"/>
          </p:cNvSpPr>
          <p:nvPr>
            <p:ph idx="1"/>
          </p:nvPr>
        </p:nvSpPr>
        <p:spPr/>
        <p:txBody>
          <a:bodyPr/>
          <a:lstStyle/>
          <a:p>
            <a:r>
              <a:rPr lang="es-AR" dirty="0"/>
              <a:t>De forma normal, para usar esos métodos desde otra clase se debería incluir el nombre de la clase:</a:t>
            </a:r>
            <a:endParaRPr lang="es-AR" dirty="0">
              <a:sym typeface="Wingdings" panose="05000000000000000000" pitchFamily="2" charset="2"/>
            </a:endParaRPr>
          </a:p>
          <a:p>
            <a:pPr marL="457200" lvl="1" indent="0">
              <a:buNone/>
            </a:pPr>
            <a:endParaRPr lang="es-AR" dirty="0">
              <a:sym typeface="Wingdings" panose="05000000000000000000" pitchFamily="2" charset="2"/>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53</a:t>
            </a:fld>
            <a:endParaRPr lang="es-AR" dirty="0"/>
          </a:p>
        </p:txBody>
      </p:sp>
      <p:cxnSp>
        <p:nvCxnSpPr>
          <p:cNvPr id="8" name="Conector recto de flecha 7"/>
          <p:cNvCxnSpPr/>
          <p:nvPr/>
        </p:nvCxnSpPr>
        <p:spPr>
          <a:xfrm flipH="1" flipV="1">
            <a:off x="3410856" y="4295985"/>
            <a:ext cx="1161145" cy="115941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p:cNvCxnSpPr/>
          <p:nvPr/>
        </p:nvCxnSpPr>
        <p:spPr>
          <a:xfrm flipV="1">
            <a:off x="4572000" y="4295985"/>
            <a:ext cx="666427" cy="115941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CuadroTexto 12"/>
          <p:cNvSpPr txBox="1"/>
          <p:nvPr/>
        </p:nvSpPr>
        <p:spPr>
          <a:xfrm>
            <a:off x="2828440" y="5504362"/>
            <a:ext cx="3487119"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incluye el nombre de la clase cada vez que se quiere usar algo de ella!</a:t>
            </a:r>
            <a:endParaRPr lang="es-AR" sz="2000" dirty="0">
              <a:latin typeface="Consolas" panose="020B0609020204030204" pitchFamily="49" charset="0"/>
              <a:cs typeface="Arial" panose="020B0604020202020204" pitchFamily="34" charset="0"/>
            </a:endParaRPr>
          </a:p>
        </p:txBody>
      </p:sp>
      <p:sp>
        <p:nvSpPr>
          <p:cNvPr id="14" name="Rectángulo 13"/>
          <p:cNvSpPr/>
          <p:nvPr/>
        </p:nvSpPr>
        <p:spPr>
          <a:xfrm>
            <a:off x="2829669" y="3803762"/>
            <a:ext cx="4151087" cy="523220"/>
          </a:xfrm>
          <a:prstGeom prst="rect">
            <a:avLst/>
          </a:prstGeom>
        </p:spPr>
        <p:txBody>
          <a:bodyPr wrap="square">
            <a:spAutoFit/>
          </a:bodyPr>
          <a:lstStyle/>
          <a:p>
            <a:r>
              <a:rPr lang="es-AR" sz="2800" dirty="0" err="1">
                <a:solidFill>
                  <a:srgbClr val="660066"/>
                </a:solidFill>
                <a:latin typeface="Consolas" panose="020B0609020204030204" pitchFamily="49" charset="0"/>
              </a:rPr>
              <a:t>Math</a:t>
            </a:r>
            <a:r>
              <a:rPr lang="es-AR" sz="2800" dirty="0" err="1">
                <a:solidFill>
                  <a:srgbClr val="666600"/>
                </a:solidFill>
                <a:latin typeface="Consolas" panose="020B0609020204030204" pitchFamily="49" charset="0"/>
              </a:rPr>
              <a:t>.</a:t>
            </a:r>
            <a:r>
              <a:rPr lang="es-AR" sz="2800" dirty="0" err="1">
                <a:solidFill>
                  <a:srgbClr val="000000"/>
                </a:solidFill>
                <a:latin typeface="Consolas" panose="020B0609020204030204" pitchFamily="49" charset="0"/>
              </a:rPr>
              <a:t>sqrt</a:t>
            </a:r>
            <a:r>
              <a:rPr lang="es-AR" sz="2800" dirty="0">
                <a:solidFill>
                  <a:srgbClr val="666600"/>
                </a:solidFill>
                <a:latin typeface="Consolas" panose="020B0609020204030204" pitchFamily="49" charset="0"/>
              </a:rPr>
              <a:t>(</a:t>
            </a:r>
            <a:r>
              <a:rPr lang="es-AR" sz="2800" dirty="0" err="1">
                <a:solidFill>
                  <a:srgbClr val="660066"/>
                </a:solidFill>
                <a:latin typeface="Consolas" panose="020B0609020204030204" pitchFamily="49" charset="0"/>
              </a:rPr>
              <a:t>Math</a:t>
            </a:r>
            <a:r>
              <a:rPr lang="es-AR" sz="2800" dirty="0" err="1">
                <a:solidFill>
                  <a:srgbClr val="666600"/>
                </a:solidFill>
                <a:latin typeface="Consolas" panose="020B0609020204030204" pitchFamily="49" charset="0"/>
              </a:rPr>
              <a:t>.</a:t>
            </a:r>
            <a:r>
              <a:rPr lang="es-AR" sz="2800" dirty="0" err="1">
                <a:solidFill>
                  <a:srgbClr val="000000"/>
                </a:solidFill>
                <a:latin typeface="Consolas" panose="020B0609020204030204" pitchFamily="49" charset="0"/>
              </a:rPr>
              <a:t>PI</a:t>
            </a:r>
            <a:r>
              <a:rPr lang="es-AR" sz="2800" dirty="0">
                <a:solidFill>
                  <a:srgbClr val="000000"/>
                </a:solidFill>
                <a:latin typeface="Consolas" panose="020B0609020204030204" pitchFamily="49" charset="0"/>
              </a:rPr>
              <a:t>)</a:t>
            </a:r>
            <a:endParaRPr lang="es-AR" sz="2800" dirty="0"/>
          </a:p>
        </p:txBody>
      </p:sp>
    </p:spTree>
    <p:extLst>
      <p:ext uri="{BB962C8B-B14F-4D97-AF65-F5344CB8AC3E}">
        <p14:creationId xmlns:p14="http://schemas.microsoft.com/office/powerpoint/2010/main" val="3018766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err="1">
                <a:latin typeface="Consolas" panose="020B0609020204030204" pitchFamily="49" charset="0"/>
              </a:rPr>
              <a:t>static</a:t>
            </a:r>
            <a:r>
              <a:rPr lang="es-AR" sz="2800" i="1" dirty="0">
                <a:latin typeface="Consolas" panose="020B0609020204030204" pitchFamily="49" charset="0"/>
              </a:rPr>
              <a:t> </a:t>
            </a:r>
            <a:r>
              <a:rPr lang="es-AR" sz="2800" i="1" dirty="0" err="1">
                <a:latin typeface="Consolas" panose="020B0609020204030204" pitchFamily="49" charset="0"/>
              </a:rPr>
              <a:t>import</a:t>
            </a:r>
            <a:endParaRPr lang="es-AR" sz="2800" i="1" dirty="0">
              <a:latin typeface="Consolas" panose="020B0609020204030204" pitchFamily="49" charset="0"/>
            </a:endParaRPr>
          </a:p>
        </p:txBody>
      </p:sp>
      <p:sp>
        <p:nvSpPr>
          <p:cNvPr id="3" name="Marcador de contenido 2"/>
          <p:cNvSpPr>
            <a:spLocks noGrp="1"/>
          </p:cNvSpPr>
          <p:nvPr>
            <p:ph idx="1"/>
          </p:nvPr>
        </p:nvSpPr>
        <p:spPr/>
        <p:txBody>
          <a:bodyPr/>
          <a:lstStyle/>
          <a:p>
            <a:r>
              <a:rPr lang="es-AR" dirty="0"/>
              <a:t>Si se agrega el </a:t>
            </a:r>
            <a:r>
              <a:rPr lang="es-AR" dirty="0" err="1">
                <a:latin typeface="Consolas" panose="020B0609020204030204" pitchFamily="49" charset="0"/>
              </a:rPr>
              <a:t>static</a:t>
            </a:r>
            <a:r>
              <a:rPr lang="es-AR" dirty="0">
                <a:latin typeface="Consolas" panose="020B0609020204030204" pitchFamily="49" charset="0"/>
              </a:rPr>
              <a:t> </a:t>
            </a:r>
            <a:r>
              <a:rPr lang="es-AR" dirty="0" err="1">
                <a:latin typeface="Consolas" panose="020B0609020204030204" pitchFamily="49" charset="0"/>
              </a:rPr>
              <a:t>import</a:t>
            </a:r>
            <a:r>
              <a:rPr lang="es-AR" dirty="0"/>
              <a:t>:</a:t>
            </a:r>
          </a:p>
          <a:p>
            <a:endParaRPr lang="es-AR" dirty="0">
              <a:sym typeface="Wingdings" panose="05000000000000000000" pitchFamily="2" charset="2"/>
            </a:endParaRPr>
          </a:p>
          <a:p>
            <a:pPr marL="457200" lvl="1" indent="0" algn="ctr">
              <a:buNone/>
            </a:pPr>
            <a:endParaRPr lang="es-AR" dirty="0">
              <a:sym typeface="Wingdings" panose="05000000000000000000" pitchFamily="2" charset="2"/>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54</a:t>
            </a:fld>
            <a:endParaRPr lang="es-AR" dirty="0"/>
          </a:p>
        </p:txBody>
      </p:sp>
      <p:sp>
        <p:nvSpPr>
          <p:cNvPr id="13" name="CuadroTexto 12"/>
          <p:cNvSpPr txBox="1"/>
          <p:nvPr/>
        </p:nvSpPr>
        <p:spPr>
          <a:xfrm>
            <a:off x="2343492" y="4875694"/>
            <a:ext cx="3487119" cy="461665"/>
          </a:xfrm>
          <a:prstGeom prst="rect">
            <a:avLst/>
          </a:prstGeom>
          <a:noFill/>
        </p:spPr>
        <p:txBody>
          <a:bodyPr wrap="square" rtlCol="0">
            <a:spAutoFit/>
          </a:bodyPr>
          <a:lstStyle/>
          <a:p>
            <a:pPr algn="ctr"/>
            <a:r>
              <a:rPr lang="es-AR" sz="2400" dirty="0">
                <a:latin typeface="Arial" panose="020B0604020202020204" pitchFamily="34" charset="0"/>
                <a:cs typeface="Arial" panose="020B0604020202020204" pitchFamily="34" charset="0"/>
              </a:rPr>
              <a:t>Se convierte en:</a:t>
            </a:r>
            <a:endParaRPr lang="es-AR" sz="2400" dirty="0">
              <a:latin typeface="Consolas" panose="020B0609020204030204" pitchFamily="49" charset="0"/>
              <a:cs typeface="Arial" panose="020B0604020202020204" pitchFamily="34" charset="0"/>
            </a:endParaRPr>
          </a:p>
        </p:txBody>
      </p:sp>
      <p:sp>
        <p:nvSpPr>
          <p:cNvPr id="12" name="CuadroTexto 11"/>
          <p:cNvSpPr txBox="1"/>
          <p:nvPr/>
        </p:nvSpPr>
        <p:spPr>
          <a:xfrm>
            <a:off x="0" y="6228973"/>
            <a:ext cx="9143968" cy="384721"/>
          </a:xfrm>
          <a:prstGeom prst="rect">
            <a:avLst/>
          </a:prstGeom>
          <a:noFill/>
        </p:spPr>
        <p:txBody>
          <a:bodyPr wrap="square" rtlCol="0">
            <a:spAutoFit/>
          </a:bodyPr>
          <a:lstStyle/>
          <a:p>
            <a:pPr algn="ctr"/>
            <a:r>
              <a:rPr lang="es-AR" sz="1900" dirty="0">
                <a:solidFill>
                  <a:srgbClr val="FF0000"/>
                </a:solidFill>
                <a:latin typeface="Arial" panose="020B0604020202020204" pitchFamily="34" charset="0"/>
                <a:cs typeface="Arial" panose="020B0604020202020204" pitchFamily="34" charset="0"/>
              </a:rPr>
              <a:t>NOTA: Esto se puede usar para todo tipo de clases, no solo las definidas por Java</a:t>
            </a:r>
            <a:endParaRPr lang="es-AR" sz="1900" dirty="0">
              <a:solidFill>
                <a:srgbClr val="FF0000"/>
              </a:solidFill>
              <a:latin typeface="Consolas" panose="020B0609020204030204" pitchFamily="49" charset="0"/>
              <a:cs typeface="Arial" panose="020B0604020202020204" pitchFamily="34" charset="0"/>
            </a:endParaRPr>
          </a:p>
        </p:txBody>
      </p:sp>
      <p:sp>
        <p:nvSpPr>
          <p:cNvPr id="11" name="Rectángulo 10"/>
          <p:cNvSpPr/>
          <p:nvPr/>
        </p:nvSpPr>
        <p:spPr>
          <a:xfrm>
            <a:off x="628650" y="3152001"/>
            <a:ext cx="5467350" cy="461665"/>
          </a:xfrm>
          <a:prstGeom prst="rect">
            <a:avLst/>
          </a:prstGeom>
        </p:spPr>
        <p:txBody>
          <a:bodyPr wrap="square">
            <a:spAutoFit/>
          </a:bodyPr>
          <a:lstStyle/>
          <a:p>
            <a:r>
              <a:rPr lang="es-AR" sz="2400" dirty="0" err="1">
                <a:solidFill>
                  <a:srgbClr val="000088"/>
                </a:solidFill>
                <a:latin typeface="Consolas" panose="020B0609020204030204" pitchFamily="49" charset="0"/>
              </a:rPr>
              <a:t>import</a:t>
            </a:r>
            <a:r>
              <a:rPr lang="es-AR" sz="2400" dirty="0">
                <a:solidFill>
                  <a:srgbClr val="000000"/>
                </a:solidFill>
                <a:latin typeface="Consolas" panose="020B0609020204030204" pitchFamily="49" charset="0"/>
              </a:rPr>
              <a:t> </a:t>
            </a:r>
            <a:r>
              <a:rPr lang="es-AR" sz="2400" dirty="0" err="1">
                <a:solidFill>
                  <a:srgbClr val="000088"/>
                </a:solidFill>
                <a:latin typeface="Consolas" panose="020B0609020204030204" pitchFamily="49" charset="0"/>
              </a:rPr>
              <a:t>static</a:t>
            </a:r>
            <a:r>
              <a:rPr lang="es-AR" sz="2400" dirty="0">
                <a:solidFill>
                  <a:srgbClr val="000000"/>
                </a:solidFill>
                <a:latin typeface="Consolas" panose="020B0609020204030204" pitchFamily="49" charset="0"/>
              </a:rPr>
              <a:t> </a:t>
            </a:r>
            <a:r>
              <a:rPr lang="es-AR" sz="2400" dirty="0" err="1">
                <a:solidFill>
                  <a:srgbClr val="000000"/>
                </a:solidFill>
                <a:latin typeface="Consolas" panose="020B0609020204030204" pitchFamily="49" charset="0"/>
              </a:rPr>
              <a:t>java</a:t>
            </a:r>
            <a:r>
              <a:rPr lang="es-AR" sz="2400" dirty="0" err="1">
                <a:solidFill>
                  <a:srgbClr val="666600"/>
                </a:solidFill>
                <a:latin typeface="Consolas" panose="020B0609020204030204" pitchFamily="49" charset="0"/>
              </a:rPr>
              <a:t>.</a:t>
            </a:r>
            <a:r>
              <a:rPr lang="es-AR" sz="2400" dirty="0" err="1">
                <a:solidFill>
                  <a:srgbClr val="000000"/>
                </a:solidFill>
                <a:latin typeface="Consolas" panose="020B0609020204030204" pitchFamily="49" charset="0"/>
              </a:rPr>
              <a:t>lang</a:t>
            </a:r>
            <a:r>
              <a:rPr lang="es-AR" sz="2400" dirty="0" err="1">
                <a:solidFill>
                  <a:srgbClr val="666600"/>
                </a:solidFill>
                <a:latin typeface="Consolas" panose="020B0609020204030204" pitchFamily="49" charset="0"/>
              </a:rPr>
              <a:t>.</a:t>
            </a:r>
            <a:r>
              <a:rPr lang="es-AR" sz="2400" dirty="0" err="1">
                <a:solidFill>
                  <a:srgbClr val="660066"/>
                </a:solidFill>
                <a:latin typeface="Consolas" panose="020B0609020204030204" pitchFamily="49" charset="0"/>
              </a:rPr>
              <a:t>Math</a:t>
            </a:r>
            <a:r>
              <a:rPr lang="es-AR" sz="2400" dirty="0">
                <a:solidFill>
                  <a:srgbClr val="666600"/>
                </a:solidFill>
                <a:latin typeface="Consolas" panose="020B0609020204030204" pitchFamily="49" charset="0"/>
              </a:rPr>
              <a:t>.*;</a:t>
            </a:r>
            <a:endParaRPr lang="es-AR" sz="2400" dirty="0"/>
          </a:p>
        </p:txBody>
      </p:sp>
      <p:sp>
        <p:nvSpPr>
          <p:cNvPr id="14" name="Rectángulo 13"/>
          <p:cNvSpPr/>
          <p:nvPr/>
        </p:nvSpPr>
        <p:spPr>
          <a:xfrm>
            <a:off x="1058926" y="4043615"/>
            <a:ext cx="4151087" cy="523220"/>
          </a:xfrm>
          <a:prstGeom prst="rect">
            <a:avLst/>
          </a:prstGeom>
        </p:spPr>
        <p:txBody>
          <a:bodyPr wrap="square">
            <a:spAutoFit/>
          </a:bodyPr>
          <a:lstStyle/>
          <a:p>
            <a:r>
              <a:rPr lang="es-AR" sz="2800" dirty="0" err="1">
                <a:solidFill>
                  <a:srgbClr val="660066"/>
                </a:solidFill>
                <a:latin typeface="Consolas" panose="020B0609020204030204" pitchFamily="49" charset="0"/>
              </a:rPr>
              <a:t>Math</a:t>
            </a:r>
            <a:r>
              <a:rPr lang="es-AR" sz="2800" dirty="0" err="1">
                <a:solidFill>
                  <a:srgbClr val="666600"/>
                </a:solidFill>
                <a:latin typeface="Consolas" panose="020B0609020204030204" pitchFamily="49" charset="0"/>
              </a:rPr>
              <a:t>.</a:t>
            </a:r>
            <a:r>
              <a:rPr lang="es-AR" sz="2800" dirty="0" err="1">
                <a:solidFill>
                  <a:srgbClr val="000000"/>
                </a:solidFill>
                <a:latin typeface="Consolas" panose="020B0609020204030204" pitchFamily="49" charset="0"/>
              </a:rPr>
              <a:t>sqrt</a:t>
            </a:r>
            <a:r>
              <a:rPr lang="es-AR" sz="2800" dirty="0">
                <a:latin typeface="Consolas" panose="020B0609020204030204" pitchFamily="49" charset="0"/>
              </a:rPr>
              <a:t>(</a:t>
            </a:r>
            <a:r>
              <a:rPr lang="es-AR" sz="2800" dirty="0" err="1">
                <a:solidFill>
                  <a:srgbClr val="660066"/>
                </a:solidFill>
                <a:latin typeface="Consolas" panose="020B0609020204030204" pitchFamily="49" charset="0"/>
              </a:rPr>
              <a:t>Math</a:t>
            </a:r>
            <a:r>
              <a:rPr lang="es-AR" sz="2800" dirty="0" err="1">
                <a:solidFill>
                  <a:srgbClr val="666600"/>
                </a:solidFill>
                <a:latin typeface="Consolas" panose="020B0609020204030204" pitchFamily="49" charset="0"/>
              </a:rPr>
              <a:t>.</a:t>
            </a:r>
            <a:r>
              <a:rPr lang="es-AR" sz="2800" dirty="0" err="1">
                <a:solidFill>
                  <a:srgbClr val="000000"/>
                </a:solidFill>
                <a:latin typeface="Consolas" panose="020B0609020204030204" pitchFamily="49" charset="0"/>
              </a:rPr>
              <a:t>PI</a:t>
            </a:r>
            <a:r>
              <a:rPr lang="es-AR" sz="2800" dirty="0">
                <a:solidFill>
                  <a:srgbClr val="000000"/>
                </a:solidFill>
                <a:latin typeface="Consolas" panose="020B0609020204030204" pitchFamily="49" charset="0"/>
              </a:rPr>
              <a:t>)</a:t>
            </a:r>
            <a:endParaRPr lang="es-AR" sz="2800" dirty="0"/>
          </a:p>
        </p:txBody>
      </p:sp>
      <p:sp>
        <p:nvSpPr>
          <p:cNvPr id="15" name="Rectángulo 14"/>
          <p:cNvSpPr/>
          <p:nvPr/>
        </p:nvSpPr>
        <p:spPr>
          <a:xfrm>
            <a:off x="5596537" y="5377044"/>
            <a:ext cx="1892834" cy="523220"/>
          </a:xfrm>
          <a:prstGeom prst="rect">
            <a:avLst/>
          </a:prstGeom>
        </p:spPr>
        <p:txBody>
          <a:bodyPr wrap="square">
            <a:spAutoFit/>
          </a:bodyPr>
          <a:lstStyle/>
          <a:p>
            <a:r>
              <a:rPr lang="es-AR" sz="2800" dirty="0" err="1">
                <a:solidFill>
                  <a:srgbClr val="000000"/>
                </a:solidFill>
                <a:latin typeface="Consolas" panose="020B0609020204030204" pitchFamily="49" charset="0"/>
              </a:rPr>
              <a:t>sqrt</a:t>
            </a:r>
            <a:r>
              <a:rPr lang="es-AR" sz="2800" dirty="0">
                <a:latin typeface="Consolas" panose="020B0609020204030204" pitchFamily="49" charset="0"/>
              </a:rPr>
              <a:t>(</a:t>
            </a:r>
            <a:r>
              <a:rPr lang="es-AR" sz="2800" dirty="0">
                <a:solidFill>
                  <a:srgbClr val="000000"/>
                </a:solidFill>
                <a:latin typeface="Consolas" panose="020B0609020204030204" pitchFamily="49" charset="0"/>
              </a:rPr>
              <a:t>PI)</a:t>
            </a:r>
            <a:endParaRPr lang="es-AR" sz="2800" dirty="0"/>
          </a:p>
        </p:txBody>
      </p:sp>
    </p:spTree>
    <p:extLst>
      <p:ext uri="{BB962C8B-B14F-4D97-AF65-F5344CB8AC3E}">
        <p14:creationId xmlns:p14="http://schemas.microsoft.com/office/powerpoint/2010/main" val="514673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 de Clases</a:t>
            </a:r>
            <a:br>
              <a:rPr lang="es-AR" dirty="0"/>
            </a:br>
            <a:r>
              <a:rPr lang="es-AR" sz="2800" i="1" dirty="0" err="1">
                <a:latin typeface="Consolas" panose="020B0609020204030204" pitchFamily="49" charset="0"/>
              </a:rPr>
              <a:t>static</a:t>
            </a:r>
            <a:r>
              <a:rPr lang="es-AR" sz="2800" i="1" dirty="0">
                <a:latin typeface="Consolas" panose="020B0609020204030204" pitchFamily="49" charset="0"/>
              </a:rPr>
              <a:t> </a:t>
            </a:r>
            <a:r>
              <a:rPr lang="es-AR" sz="2800" i="1" dirty="0" err="1">
                <a:latin typeface="Consolas" panose="020B0609020204030204" pitchFamily="49" charset="0"/>
              </a:rPr>
              <a:t>import</a:t>
            </a:r>
            <a:endParaRPr lang="es-AR" sz="2800" i="1" dirty="0">
              <a:latin typeface="Consolas" panose="020B0609020204030204" pitchFamily="49" charset="0"/>
            </a:endParaRPr>
          </a:p>
        </p:txBody>
      </p:sp>
      <p:sp>
        <p:nvSpPr>
          <p:cNvPr id="3" name="Marcador de contenido 2"/>
          <p:cNvSpPr>
            <a:spLocks noGrp="1"/>
          </p:cNvSpPr>
          <p:nvPr>
            <p:ph idx="1"/>
          </p:nvPr>
        </p:nvSpPr>
        <p:spPr/>
        <p:txBody>
          <a:bodyPr/>
          <a:lstStyle/>
          <a:p>
            <a:r>
              <a:rPr lang="es-AR" dirty="0"/>
              <a:t>Bien usado, resulta en código más legible por la eliminación de la repetición de nombres de clases.</a:t>
            </a:r>
          </a:p>
          <a:p>
            <a:endParaRPr lang="es-AR" dirty="0"/>
          </a:p>
          <a:p>
            <a:r>
              <a:rPr lang="es-AR" dirty="0"/>
              <a:t>Se debe usar poco!</a:t>
            </a:r>
          </a:p>
          <a:p>
            <a:endParaRPr lang="es-AR" dirty="0"/>
          </a:p>
          <a:p>
            <a:r>
              <a:rPr lang="es-AR" dirty="0"/>
              <a:t>Resulta en código:</a:t>
            </a:r>
          </a:p>
          <a:p>
            <a:pPr lvl="1"/>
            <a:r>
              <a:rPr lang="es-AR" dirty="0"/>
              <a:t>Difícil de leer.</a:t>
            </a:r>
          </a:p>
          <a:p>
            <a:pPr lvl="1"/>
            <a:r>
              <a:rPr lang="es-AR" dirty="0"/>
              <a:t>Difícil de mantener!</a:t>
            </a:r>
          </a:p>
          <a:p>
            <a:pPr marL="457200" lvl="1"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55</a:t>
            </a:fld>
            <a:endParaRPr lang="es-AR" dirty="0"/>
          </a:p>
        </p:txBody>
      </p:sp>
    </p:spTree>
    <p:extLst>
      <p:ext uri="{BB962C8B-B14F-4D97-AF65-F5344CB8AC3E}">
        <p14:creationId xmlns:p14="http://schemas.microsoft.com/office/powerpoint/2010/main" val="3171472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latin typeface="Consolas" panose="020B0609020204030204" pitchFamily="49" charset="0"/>
            </a:endParaRPr>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56</a:t>
            </a:fld>
            <a:endParaRPr lang="es-AR" dirty="0"/>
          </a:p>
        </p:txBody>
      </p:sp>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a 9"/>
          <p:cNvGraphicFramePr>
            <a:graphicFrameLocks noGrp="1"/>
          </p:cNvGraphicFramePr>
          <p:nvPr>
            <p:extLst>
              <p:ext uri="{D42A27DB-BD31-4B8C-83A1-F6EECF244321}">
                <p14:modId xmlns:p14="http://schemas.microsoft.com/office/powerpoint/2010/main" val="897501154"/>
              </p:ext>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val="20000"/>
                    </a:ext>
                  </a:extLst>
                </a:gridCol>
                <a:gridCol w="5726699">
                  <a:extLst>
                    <a:ext uri="{9D8B030D-6E8A-4147-A177-3AD203B41FA5}">
                      <a16:colId xmlns:a16="http://schemas.microsoft.com/office/drawing/2014/main"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chemeClr val="bg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solidFill>
                          <a:schemeClr val="bg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solidFill>
                          <a:schemeClr val="bg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solidFill>
                          <a:schemeClr val="bg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endParaRPr lang="en-GB" dirty="0">
                        <a:solidFill>
                          <a:schemeClr val="bg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12687458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57</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val="3658220962"/>
              </p:ext>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val="20000"/>
                    </a:ext>
                  </a:extLst>
                </a:gridCol>
                <a:gridCol w="5726699">
                  <a:extLst>
                    <a:ext uri="{9D8B030D-6E8A-4147-A177-3AD203B41FA5}">
                      <a16:colId xmlns:a16="http://schemas.microsoft.com/office/drawing/2014/main"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720329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58</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val="171531394"/>
              </p:ext>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val="20000"/>
                    </a:ext>
                  </a:extLst>
                </a:gridCol>
                <a:gridCol w="5726699">
                  <a:extLst>
                    <a:ext uri="{9D8B030D-6E8A-4147-A177-3AD203B41FA5}">
                      <a16:colId xmlns:a16="http://schemas.microsoft.com/office/drawing/2014/main"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a:latin typeface="Arial" panose="020B0604020202020204" pitchFamily="34" charset="0"/>
                          <a:cs typeface="Arial" panose="020B0604020202020204" pitchFamily="34" charset="0"/>
                        </a:rPr>
                        <a:t>Incorrecto. Falta</a:t>
                      </a:r>
                      <a:r>
                        <a:rPr lang="en-GB" baseline="0">
                          <a:latin typeface="Arial" panose="020B0604020202020204" pitchFamily="34" charset="0"/>
                          <a:cs typeface="Arial" panose="020B0604020202020204" pitchFamily="34" charset="0"/>
                        </a:rPr>
                        <a:t> el nombre de la clase a incluir o el * para incluir todas las clases.</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5100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B7C945-B2DF-4C21-B5D2-AA28DEF7EAC0}"/>
              </a:ext>
            </a:extLst>
          </p:cNvPr>
          <p:cNvSpPr>
            <a:spLocks noGrp="1"/>
          </p:cNvSpPr>
          <p:nvPr>
            <p:ph type="title"/>
          </p:nvPr>
        </p:nvSpPr>
        <p:spPr/>
        <p:txBody>
          <a:bodyPr/>
          <a:lstStyle/>
          <a:p>
            <a:r>
              <a:rPr lang="es-ES" b="1" dirty="0"/>
              <a:t>Declarar Variables</a:t>
            </a:r>
          </a:p>
        </p:txBody>
      </p:sp>
      <p:sp>
        <p:nvSpPr>
          <p:cNvPr id="3" name="Marcador de contenido 2">
            <a:extLst>
              <a:ext uri="{FF2B5EF4-FFF2-40B4-BE49-F238E27FC236}">
                <a16:creationId xmlns:a16="http://schemas.microsoft.com/office/drawing/2014/main" id="{AA6178BE-DDF3-4CAC-9CA4-1B8428FEB4E8}"/>
              </a:ext>
            </a:extLst>
          </p:cNvPr>
          <p:cNvSpPr>
            <a:spLocks noGrp="1"/>
          </p:cNvSpPr>
          <p:nvPr>
            <p:ph idx="1"/>
          </p:nvPr>
        </p:nvSpPr>
        <p:spPr/>
        <p:txBody>
          <a:bodyPr>
            <a:normAutofit fontScale="77500" lnSpcReduction="20000"/>
          </a:bodyPr>
          <a:lstStyle/>
          <a:p>
            <a:pPr>
              <a:lnSpc>
                <a:spcPct val="120000"/>
              </a:lnSpc>
            </a:pPr>
            <a:r>
              <a:rPr lang="es-ES" dirty="0"/>
              <a:t>Es nomenclatura estándar de Java escribir las variables con minúsculas y colocar mayúsculas en los inicios de palabras internas </a:t>
            </a:r>
          </a:p>
          <a:p>
            <a:pPr>
              <a:lnSpc>
                <a:spcPct val="120000"/>
              </a:lnSpc>
            </a:pPr>
            <a:r>
              <a:rPr lang="es-ES" dirty="0"/>
              <a:t>Esto se conoce como </a:t>
            </a:r>
            <a:r>
              <a:rPr lang="es-ES" dirty="0" err="1"/>
              <a:t>camelcase</a:t>
            </a:r>
            <a:r>
              <a:rPr lang="es-ES" dirty="0"/>
              <a:t> (jorobas de un camello)</a:t>
            </a:r>
          </a:p>
          <a:p>
            <a:pPr lvl="1">
              <a:lnSpc>
                <a:spcPct val="120000"/>
              </a:lnSpc>
            </a:pPr>
            <a:r>
              <a:rPr lang="es-ES" dirty="0"/>
              <a:t>Ejemplo: </a:t>
            </a:r>
            <a:r>
              <a:rPr lang="es-ES" b="1" dirty="0" err="1"/>
              <a:t>mensajeUsuario</a:t>
            </a:r>
            <a:r>
              <a:rPr lang="es-ES" b="1" dirty="0"/>
              <a:t>, </a:t>
            </a:r>
            <a:r>
              <a:rPr lang="es-ES" b="1" dirty="0" err="1"/>
              <a:t>precioProducto</a:t>
            </a:r>
            <a:r>
              <a:rPr lang="es-ES" b="1" dirty="0"/>
              <a:t>, </a:t>
            </a:r>
            <a:r>
              <a:rPr lang="es-ES" b="1" dirty="0" err="1"/>
              <a:t>cantidadClientes</a:t>
            </a:r>
            <a:r>
              <a:rPr lang="es-ES" b="1" dirty="0"/>
              <a:t>.</a:t>
            </a:r>
            <a:endParaRPr lang="es-ES" dirty="0"/>
          </a:p>
          <a:p>
            <a:pPr>
              <a:lnSpc>
                <a:spcPct val="120000"/>
              </a:lnSpc>
            </a:pPr>
            <a:r>
              <a:rPr lang="es-ES" dirty="0"/>
              <a:t>Normalmente los nombres de variables son sustantivos y no acciones</a:t>
            </a:r>
          </a:p>
          <a:p>
            <a:pPr>
              <a:lnSpc>
                <a:spcPct val="120000"/>
              </a:lnSpc>
            </a:pPr>
            <a:r>
              <a:rPr lang="es-ES" dirty="0"/>
              <a:t>Además, mientras más descriptivos, mejor legibilidad</a:t>
            </a:r>
          </a:p>
          <a:p>
            <a:pPr lvl="1">
              <a:lnSpc>
                <a:spcPct val="120000"/>
              </a:lnSpc>
            </a:pPr>
            <a:r>
              <a:rPr lang="es-ES" dirty="0"/>
              <a:t>Por ejemplo: en lugar de que el precio de un producto sea </a:t>
            </a:r>
            <a:r>
              <a:rPr lang="es-ES" b="1" dirty="0"/>
              <a:t>p</a:t>
            </a:r>
            <a:r>
              <a:rPr lang="es-ES" dirty="0"/>
              <a:t>, poner </a:t>
            </a:r>
            <a:r>
              <a:rPr lang="es-ES" b="1" dirty="0" err="1"/>
              <a:t>precioProducto</a:t>
            </a:r>
            <a:r>
              <a:rPr lang="es-ES" dirty="0"/>
              <a:t>.</a:t>
            </a:r>
          </a:p>
          <a:p>
            <a:endParaRPr lang="es-ES" dirty="0"/>
          </a:p>
        </p:txBody>
      </p:sp>
      <p:sp>
        <p:nvSpPr>
          <p:cNvPr id="4" name="Marcador de pie de página 3">
            <a:extLst>
              <a:ext uri="{FF2B5EF4-FFF2-40B4-BE49-F238E27FC236}">
                <a16:creationId xmlns:a16="http://schemas.microsoft.com/office/drawing/2014/main" id="{54C78CAB-C349-40F0-B3F5-9AA6B82AECA0}"/>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id="{1C7179C7-B4D3-4DC6-AEFC-B87D27D7295A}"/>
              </a:ext>
            </a:extLst>
          </p:cNvPr>
          <p:cNvSpPr>
            <a:spLocks noGrp="1"/>
          </p:cNvSpPr>
          <p:nvPr>
            <p:ph type="sldNum" sz="quarter" idx="12"/>
          </p:nvPr>
        </p:nvSpPr>
        <p:spPr/>
        <p:txBody>
          <a:bodyPr/>
          <a:lstStyle/>
          <a:p>
            <a:fld id="{D802D9E1-0DDA-174F-9155-A972C397A999}" type="slidenum">
              <a:rPr lang="es-ES_tradnl" smtClean="0"/>
              <a:pPr/>
              <a:t>5</a:t>
            </a:fld>
            <a:endParaRPr lang="es-ES_tradnl" dirty="0"/>
          </a:p>
        </p:txBody>
      </p:sp>
    </p:spTree>
    <p:extLst>
      <p:ext uri="{BB962C8B-B14F-4D97-AF65-F5344CB8AC3E}">
        <p14:creationId xmlns:p14="http://schemas.microsoft.com/office/powerpoint/2010/main" val="92064584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59</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val="545926425"/>
              </p:ext>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val="20000"/>
                    </a:ext>
                  </a:extLst>
                </a:gridCol>
                <a:gridCol w="5726699">
                  <a:extLst>
                    <a:ext uri="{9D8B030D-6E8A-4147-A177-3AD203B41FA5}">
                      <a16:colId xmlns:a16="http://schemas.microsoft.com/office/drawing/2014/main"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o el * para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todas</a:t>
                      </a:r>
                      <a:r>
                        <a:rPr lang="en-GB" baseline="0" dirty="0">
                          <a:latin typeface="Arial" panose="020B0604020202020204" pitchFamily="34" charset="0"/>
                          <a:cs typeface="Arial" panose="020B0604020202020204" pitchFamily="34" charset="0"/>
                        </a:rPr>
                        <a:t> las </a:t>
                      </a:r>
                      <a:r>
                        <a:rPr lang="en-GB" baseline="0" dirty="0" err="1">
                          <a:latin typeface="Arial" panose="020B0604020202020204" pitchFamily="34" charset="0"/>
                          <a:cs typeface="Arial" panose="020B0604020202020204" pitchFamily="34" charset="0"/>
                        </a:rPr>
                        <a:t>clases</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dirty="0">
                          <a:latin typeface="Arial" panose="020B0604020202020204" pitchFamily="34" charset="0"/>
                          <a:cs typeface="Arial" panose="020B0604020202020204" pitchFamily="34" charset="0"/>
                        </a:rPr>
                        <a:t> el </a:t>
                      </a:r>
                      <a:r>
                        <a:rPr lang="en-GB" dirty="0" err="1">
                          <a:latin typeface="Arial" panose="020B0604020202020204" pitchFamily="34" charset="0"/>
                          <a:cs typeface="Arial" panose="020B0604020202020204" pitchFamily="34" charset="0"/>
                        </a:rPr>
                        <a:t>punto</a:t>
                      </a:r>
                      <a:r>
                        <a:rPr lang="en-GB" baseline="0" dirty="0">
                          <a:latin typeface="Arial" panose="020B0604020202020204" pitchFamily="34" charset="0"/>
                          <a:cs typeface="Arial" panose="020B0604020202020204" pitchFamily="34" charset="0"/>
                        </a:rPr>
                        <a:t> que </a:t>
                      </a:r>
                      <a:r>
                        <a:rPr lang="en-GB" baseline="0" dirty="0" err="1">
                          <a:latin typeface="Arial" panose="020B0604020202020204" pitchFamily="34" charset="0"/>
                          <a:cs typeface="Arial" panose="020B0604020202020204" pitchFamily="34" charset="0"/>
                        </a:rPr>
                        <a:t>separa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del </a:t>
                      </a:r>
                      <a:r>
                        <a:rPr lang="en-GB" baseline="0" dirty="0" err="1">
                          <a:latin typeface="Arial" panose="020B0604020202020204" pitchFamily="34" charset="0"/>
                          <a:cs typeface="Arial" panose="020B0604020202020204" pitchFamily="34" charset="0"/>
                        </a:rPr>
                        <a:t>paquete</a:t>
                      </a:r>
                      <a:r>
                        <a:rPr lang="en-GB" baseline="0" dirty="0">
                          <a:latin typeface="Arial" panose="020B0604020202020204" pitchFamily="34" charset="0"/>
                          <a:cs typeface="Arial" panose="020B0604020202020204" pitchFamily="34" charset="0"/>
                        </a:rPr>
                        <a:t> del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en</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este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caso</a:t>
                      </a:r>
                      <a:r>
                        <a:rPr lang="en-GB" baseline="0" dirty="0">
                          <a:latin typeface="Arial" panose="020B0604020202020204" pitchFamily="34" charset="0"/>
                          <a:cs typeface="Arial" panose="020B0604020202020204" pitchFamily="34" charset="0"/>
                        </a:rPr>
                        <a:t> del *.</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560565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60</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val="3799548790"/>
              </p:ext>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val="20000"/>
                    </a:ext>
                  </a:extLst>
                </a:gridCol>
                <a:gridCol w="5726699">
                  <a:extLst>
                    <a:ext uri="{9D8B030D-6E8A-4147-A177-3AD203B41FA5}">
                      <a16:colId xmlns:a16="http://schemas.microsoft.com/office/drawing/2014/main"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o el * para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todas</a:t>
                      </a:r>
                      <a:r>
                        <a:rPr lang="en-GB" baseline="0" dirty="0">
                          <a:latin typeface="Arial" panose="020B0604020202020204" pitchFamily="34" charset="0"/>
                          <a:cs typeface="Arial" panose="020B0604020202020204" pitchFamily="34" charset="0"/>
                        </a:rPr>
                        <a:t> las </a:t>
                      </a:r>
                      <a:r>
                        <a:rPr lang="en-GB" baseline="0" dirty="0" err="1">
                          <a:latin typeface="Arial" panose="020B0604020202020204" pitchFamily="34" charset="0"/>
                          <a:cs typeface="Arial" panose="020B0604020202020204" pitchFamily="34" charset="0"/>
                        </a:rPr>
                        <a:t>clases</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dirty="0">
                          <a:latin typeface="Arial" panose="020B0604020202020204" pitchFamily="34" charset="0"/>
                          <a:cs typeface="Arial" panose="020B0604020202020204" pitchFamily="34" charset="0"/>
                        </a:rPr>
                        <a:t> el </a:t>
                      </a:r>
                      <a:r>
                        <a:rPr lang="en-GB" dirty="0" err="1">
                          <a:latin typeface="Arial" panose="020B0604020202020204" pitchFamily="34" charset="0"/>
                          <a:cs typeface="Arial" panose="020B0604020202020204" pitchFamily="34" charset="0"/>
                        </a:rPr>
                        <a:t>punto</a:t>
                      </a:r>
                      <a:r>
                        <a:rPr lang="en-GB" baseline="0" dirty="0">
                          <a:latin typeface="Arial" panose="020B0604020202020204" pitchFamily="34" charset="0"/>
                          <a:cs typeface="Arial" panose="020B0604020202020204" pitchFamily="34" charset="0"/>
                        </a:rPr>
                        <a:t> que </a:t>
                      </a:r>
                      <a:r>
                        <a:rPr lang="en-GB" baseline="0" dirty="0" err="1">
                          <a:latin typeface="Arial" panose="020B0604020202020204" pitchFamily="34" charset="0"/>
                          <a:cs typeface="Arial" panose="020B0604020202020204" pitchFamily="34" charset="0"/>
                        </a:rPr>
                        <a:t>separa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del </a:t>
                      </a:r>
                      <a:r>
                        <a:rPr lang="en-GB" baseline="0" dirty="0" err="1">
                          <a:latin typeface="Arial" panose="020B0604020202020204" pitchFamily="34" charset="0"/>
                          <a:cs typeface="Arial" panose="020B0604020202020204" pitchFamily="34" charset="0"/>
                        </a:rPr>
                        <a:t>paquete</a:t>
                      </a:r>
                      <a:r>
                        <a:rPr lang="en-GB" baseline="0" dirty="0">
                          <a:latin typeface="Arial" panose="020B0604020202020204" pitchFamily="34" charset="0"/>
                          <a:cs typeface="Arial" panose="020B0604020202020204" pitchFamily="34" charset="0"/>
                        </a:rPr>
                        <a:t> del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en</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este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caso</a:t>
                      </a:r>
                      <a:r>
                        <a:rPr lang="en-GB" baseline="0" dirty="0">
                          <a:latin typeface="Arial" panose="020B0604020202020204" pitchFamily="34" charset="0"/>
                          <a:cs typeface="Arial" panose="020B0604020202020204" pitchFamily="34" charset="0"/>
                        </a:rPr>
                        <a:t> del *.</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Se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debe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colocar</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completo</a:t>
                      </a:r>
                      <a:r>
                        <a:rPr lang="en-GB" baseline="0" dirty="0">
                          <a:latin typeface="Arial" panose="020B0604020202020204" pitchFamily="34" charset="0"/>
                          <a:cs typeface="Arial" panose="020B0604020202020204" pitchFamily="34" charset="0"/>
                        </a:rPr>
                        <a:t>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67879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import</a:t>
            </a:r>
            <a:endParaRPr lang="es-AR" b="1" dirty="0"/>
          </a:p>
        </p:txBody>
      </p:sp>
      <p:sp>
        <p:nvSpPr>
          <p:cNvPr id="3" name="Marcador de contenido 2"/>
          <p:cNvSpPr>
            <a:spLocks noGrp="1"/>
          </p:cNvSpPr>
          <p:nvPr>
            <p:ph idx="1"/>
          </p:nvPr>
        </p:nvSpPr>
        <p:spPr/>
        <p:txBody>
          <a:bodyPr/>
          <a:lstStyle/>
          <a:p>
            <a:pPr marL="0" indent="0" algn="ctr">
              <a:buNone/>
            </a:pPr>
            <a:r>
              <a:rPr lang="es-AR" dirty="0"/>
              <a:t>¿Cuáles de las siguientes sentencias </a:t>
            </a:r>
            <a:r>
              <a:rPr lang="es-AR" dirty="0" err="1">
                <a:latin typeface="Consolas" panose="020B0609020204030204" pitchFamily="49" charset="0"/>
              </a:rPr>
              <a:t>import</a:t>
            </a:r>
            <a:r>
              <a:rPr lang="es-AR" dirty="0"/>
              <a:t> son correctas?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61</a:t>
            </a:fld>
            <a:endParaRPr lang="es-AR" dirty="0"/>
          </a:p>
        </p:txBody>
      </p:sp>
      <p:graphicFrame>
        <p:nvGraphicFramePr>
          <p:cNvPr id="7" name="Tabla 6"/>
          <p:cNvGraphicFramePr>
            <a:graphicFrameLocks noGrp="1"/>
          </p:cNvGraphicFramePr>
          <p:nvPr>
            <p:extLst/>
          </p:nvPr>
        </p:nvGraphicFramePr>
        <p:xfrm>
          <a:off x="223935" y="3236246"/>
          <a:ext cx="8696130" cy="2931160"/>
        </p:xfrm>
        <a:graphic>
          <a:graphicData uri="http://schemas.openxmlformats.org/drawingml/2006/table">
            <a:tbl>
              <a:tblPr bandRow="1">
                <a:tableStyleId>{21E4AEA4-8DFA-4A89-87EB-49C32662AFE0}</a:tableStyleId>
              </a:tblPr>
              <a:tblGrid>
                <a:gridCol w="2969431">
                  <a:extLst>
                    <a:ext uri="{9D8B030D-6E8A-4147-A177-3AD203B41FA5}">
                      <a16:colId xmlns:a16="http://schemas.microsoft.com/office/drawing/2014/main" val="20000"/>
                    </a:ext>
                  </a:extLst>
                </a:gridCol>
                <a:gridCol w="5726699">
                  <a:extLst>
                    <a:ext uri="{9D8B030D-6E8A-4147-A177-3AD203B41FA5}">
                      <a16:colId xmlns:a16="http://schemas.microsoft.com/office/drawing/2014/main" val="20001"/>
                    </a:ext>
                  </a:extLst>
                </a:gridCol>
              </a:tblGrid>
              <a:tr h="5663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err="1">
                          <a:solidFill>
                            <a:srgbClr val="666600"/>
                          </a:solidFill>
                          <a:latin typeface="Consolas" panose="020B0609020204030204" pitchFamily="49" charset="0"/>
                        </a:rPr>
                        <a:t>.</a:t>
                      </a:r>
                      <a:r>
                        <a:rPr lang="en-GB" dirty="0" err="1">
                          <a:solidFill>
                            <a:srgbClr val="660066"/>
                          </a:solidFill>
                          <a:latin typeface="Consolas" panose="020B0609020204030204" pitchFamily="49" charset="0"/>
                        </a:rPr>
                        <a:t>List</a:t>
                      </a:r>
                      <a:r>
                        <a:rPr lang="en-GB" dirty="0">
                          <a:solidFill>
                            <a:srgbClr val="660066"/>
                          </a:solidFill>
                          <a:latin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000000"/>
                          </a:solidFill>
                          <a:latin typeface="Consolas" panose="020B0609020204030204" pitchFamily="49" charset="0"/>
                        </a:rPr>
                        <a:t>;</a:t>
                      </a:r>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o el * para </a:t>
                      </a:r>
                      <a:r>
                        <a:rPr lang="en-GB" baseline="0" dirty="0" err="1">
                          <a:latin typeface="Arial" panose="020B0604020202020204" pitchFamily="34" charset="0"/>
                          <a:cs typeface="Arial" panose="020B0604020202020204" pitchFamily="34" charset="0"/>
                        </a:rPr>
                        <a:t>incluir</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todas</a:t>
                      </a:r>
                      <a:r>
                        <a:rPr lang="en-GB" baseline="0" dirty="0">
                          <a:latin typeface="Arial" panose="020B0604020202020204" pitchFamily="34" charset="0"/>
                          <a:cs typeface="Arial" panose="020B0604020202020204" pitchFamily="34" charset="0"/>
                        </a:rPr>
                        <a:t> las </a:t>
                      </a:r>
                      <a:r>
                        <a:rPr lang="en-GB" baseline="0" dirty="0" err="1">
                          <a:latin typeface="Arial" panose="020B0604020202020204" pitchFamily="34" charset="0"/>
                          <a:cs typeface="Arial" panose="020B0604020202020204" pitchFamily="34" charset="0"/>
                        </a:rPr>
                        <a:t>clases</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Falta</a:t>
                      </a:r>
                      <a:r>
                        <a:rPr lang="en-GB" dirty="0">
                          <a:latin typeface="Arial" panose="020B0604020202020204" pitchFamily="34" charset="0"/>
                          <a:cs typeface="Arial" panose="020B0604020202020204" pitchFamily="34" charset="0"/>
                        </a:rPr>
                        <a:t> el </a:t>
                      </a:r>
                      <a:r>
                        <a:rPr lang="en-GB" dirty="0" err="1">
                          <a:latin typeface="Arial" panose="020B0604020202020204" pitchFamily="34" charset="0"/>
                          <a:cs typeface="Arial" panose="020B0604020202020204" pitchFamily="34" charset="0"/>
                        </a:rPr>
                        <a:t>punto</a:t>
                      </a:r>
                      <a:r>
                        <a:rPr lang="en-GB" baseline="0" dirty="0">
                          <a:latin typeface="Arial" panose="020B0604020202020204" pitchFamily="34" charset="0"/>
                          <a:cs typeface="Arial" panose="020B0604020202020204" pitchFamily="34" charset="0"/>
                        </a:rPr>
                        <a:t> que </a:t>
                      </a:r>
                      <a:r>
                        <a:rPr lang="en-GB" baseline="0" dirty="0" err="1">
                          <a:latin typeface="Arial" panose="020B0604020202020204" pitchFamily="34" charset="0"/>
                          <a:cs typeface="Arial" panose="020B0604020202020204" pitchFamily="34" charset="0"/>
                        </a:rPr>
                        <a:t>separa</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del </a:t>
                      </a:r>
                      <a:r>
                        <a:rPr lang="en-GB" baseline="0" dirty="0" err="1">
                          <a:latin typeface="Arial" panose="020B0604020202020204" pitchFamily="34" charset="0"/>
                          <a:cs typeface="Arial" panose="020B0604020202020204" pitchFamily="34" charset="0"/>
                        </a:rPr>
                        <a:t>paquete</a:t>
                      </a:r>
                      <a:r>
                        <a:rPr lang="en-GB" baseline="0" dirty="0">
                          <a:latin typeface="Arial" panose="020B0604020202020204" pitchFamily="34" charset="0"/>
                          <a:cs typeface="Arial" panose="020B0604020202020204" pitchFamily="34" charset="0"/>
                        </a:rPr>
                        <a:t> del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en</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este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caso</a:t>
                      </a:r>
                      <a:r>
                        <a:rPr lang="en-GB" baseline="0" dirty="0">
                          <a:latin typeface="Arial" panose="020B0604020202020204" pitchFamily="34" charset="0"/>
                          <a:cs typeface="Arial" panose="020B0604020202020204" pitchFamily="34" charset="0"/>
                        </a:rPr>
                        <a:t> del *.</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a:solidFill>
                            <a:srgbClr val="660066"/>
                          </a:solidFill>
                          <a:latin typeface="Consolas" panose="020B0609020204030204" pitchFamily="49" charset="0"/>
                        </a:rPr>
                        <a:t>List;</a:t>
                      </a:r>
                      <a:endParaRPr lang="en-GB" dirty="0"/>
                    </a:p>
                    <a:p>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dirty="0" err="1">
                          <a:latin typeface="Arial" panose="020B0604020202020204" pitchFamily="34" charset="0"/>
                          <a:cs typeface="Arial" panose="020B0604020202020204" pitchFamily="34" charset="0"/>
                        </a:rPr>
                        <a:t>Incorrecto</a:t>
                      </a:r>
                      <a:r>
                        <a:rPr lang="en-GB" dirty="0">
                          <a:latin typeface="Arial" panose="020B0604020202020204" pitchFamily="34" charset="0"/>
                          <a:cs typeface="Arial" panose="020B0604020202020204" pitchFamily="34" charset="0"/>
                        </a:rPr>
                        <a:t>. Se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debe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colocar</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nombre</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completo</a:t>
                      </a:r>
                      <a:r>
                        <a:rPr lang="en-GB" baseline="0" dirty="0">
                          <a:latin typeface="Arial" panose="020B0604020202020204" pitchFamily="34" charset="0"/>
                          <a:cs typeface="Arial" panose="020B0604020202020204" pitchFamily="34" charset="0"/>
                        </a:rPr>
                        <a:t> de la </a:t>
                      </a:r>
                      <a:r>
                        <a:rPr lang="en-GB" baseline="0" dirty="0" err="1">
                          <a:latin typeface="Arial" panose="020B0604020202020204" pitchFamily="34" charset="0"/>
                          <a:cs typeface="Arial" panose="020B0604020202020204" pitchFamily="34" charset="0"/>
                        </a:rPr>
                        <a:t>clase</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70840">
                <a:tc>
                  <a:txBody>
                    <a:bodyPr/>
                    <a:lstStyle/>
                    <a:p>
                      <a:pPr>
                        <a:spcBef>
                          <a:spcPts val="1400"/>
                        </a:spcBef>
                      </a:pPr>
                      <a:r>
                        <a:rPr lang="en-GB" dirty="0">
                          <a:solidFill>
                            <a:srgbClr val="000088"/>
                          </a:solidFill>
                          <a:latin typeface="Consolas" panose="020B0609020204030204" pitchFamily="49" charset="0"/>
                        </a:rPr>
                        <a:t>import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java</a:t>
                      </a:r>
                      <a:r>
                        <a:rPr lang="en-GB" dirty="0" err="1">
                          <a:solidFill>
                            <a:srgbClr val="666600"/>
                          </a:solidFill>
                          <a:latin typeface="Consolas" panose="020B0609020204030204" pitchFamily="49" charset="0"/>
                        </a:rPr>
                        <a:t>.</a:t>
                      </a:r>
                      <a:r>
                        <a:rPr lang="en-GB" dirty="0" err="1">
                          <a:solidFill>
                            <a:srgbClr val="000000"/>
                          </a:solidFill>
                          <a:latin typeface="Consolas" panose="020B0609020204030204" pitchFamily="49" charset="0"/>
                        </a:rPr>
                        <a:t>util</a:t>
                      </a:r>
                      <a:r>
                        <a:rPr lang="en-GB" dirty="0">
                          <a:solidFill>
                            <a:srgbClr val="666600"/>
                          </a:solidFill>
                          <a:latin typeface="Consolas" panose="020B0609020204030204" pitchFamily="49" charset="0"/>
                        </a:rPr>
                        <a:t>.*;</a:t>
                      </a:r>
                      <a:endParaRPr lang="en-GB"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1400"/>
                        </a:spcBef>
                      </a:pPr>
                      <a:r>
                        <a:rPr lang="en-GB" dirty="0" err="1">
                          <a:latin typeface="Arial" panose="020B0604020202020204" pitchFamily="34" charset="0"/>
                          <a:cs typeface="Arial" panose="020B0604020202020204" pitchFamily="34" charset="0"/>
                        </a:rPr>
                        <a:t>Correcto</a:t>
                      </a:r>
                      <a:r>
                        <a:rPr lang="en-GB" dirty="0">
                          <a:latin typeface="Arial" panose="020B0604020202020204" pitchFamily="34" charset="0"/>
                          <a:cs typeface="Arial" panose="020B0604020202020204" pitchFamily="34" charset="0"/>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sp>
        <p:nvSpPr>
          <p:cNvPr id="8" name="CuadroTexto 7"/>
          <p:cNvSpPr txBox="1"/>
          <p:nvPr/>
        </p:nvSpPr>
        <p:spPr>
          <a:xfrm>
            <a:off x="2781268" y="6231493"/>
            <a:ext cx="6350000" cy="369332"/>
          </a:xfrm>
          <a:prstGeom prst="rect">
            <a:avLst/>
          </a:prstGeom>
          <a:noFill/>
        </p:spPr>
        <p:txBody>
          <a:bodyPr wrap="square" rtlCol="0">
            <a:spAutoFit/>
          </a:bodyPr>
          <a:lstStyle/>
          <a:p>
            <a:r>
              <a:rPr lang="es-AR" dirty="0"/>
              <a:t>Nota: </a:t>
            </a:r>
            <a:r>
              <a:rPr lang="es-AR" dirty="0" err="1">
                <a:latin typeface="Consolas" panose="020B0609020204030204" pitchFamily="49" charset="0"/>
              </a:rPr>
              <a:t>List</a:t>
            </a:r>
            <a:r>
              <a:rPr lang="es-AR" dirty="0"/>
              <a:t> es una interfaz perteneciente al paquete </a:t>
            </a:r>
            <a:r>
              <a:rPr lang="es-AR" dirty="0" err="1">
                <a:latin typeface="Consolas" panose="020B0609020204030204" pitchFamily="49" charset="0"/>
              </a:rPr>
              <a:t>java.util</a:t>
            </a:r>
            <a:r>
              <a:rPr lang="es-AR" dirty="0"/>
              <a:t>.</a:t>
            </a:r>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54739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Ambigüedades de Nombre</a:t>
            </a:r>
          </a:p>
        </p:txBody>
      </p:sp>
      <p:sp>
        <p:nvSpPr>
          <p:cNvPr id="3" name="Marcador de contenido 2"/>
          <p:cNvSpPr>
            <a:spLocks noGrp="1"/>
          </p:cNvSpPr>
          <p:nvPr>
            <p:ph idx="1"/>
          </p:nvPr>
        </p:nvSpPr>
        <p:spPr/>
        <p:txBody>
          <a:bodyPr/>
          <a:lstStyle/>
          <a:p>
            <a:endParaRPr lang="es-AR" dirty="0"/>
          </a:p>
          <a:p>
            <a:endParaRPr lang="es-AR" dirty="0"/>
          </a:p>
          <a:p>
            <a:pPr marL="0" indent="0" algn="ctr">
              <a:buNone/>
            </a:pPr>
            <a:r>
              <a:rPr lang="es-AR" dirty="0"/>
              <a:t>Si una clase de un paquete comparte el nombre con una clase de otro paquete, y los dos paquetes son importados, para hacer referencia a las clases se debe utilizar el </a:t>
            </a:r>
            <a:r>
              <a:rPr lang="es-AR" b="1" dirty="0"/>
              <a:t>nombre calificado </a:t>
            </a:r>
            <a:r>
              <a:rPr lang="es-AR" dirty="0"/>
              <a:t>de las mismas.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62</a:t>
            </a:fld>
            <a:endParaRPr lang="es-AR" dirty="0"/>
          </a:p>
        </p:txBody>
      </p:sp>
    </p:spTree>
    <p:extLst>
      <p:ext uri="{BB962C8B-B14F-4D97-AF65-F5344CB8AC3E}">
        <p14:creationId xmlns:p14="http://schemas.microsoft.com/office/powerpoint/2010/main" val="7659345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Ambigüedades de Nombre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63</a:t>
            </a:fld>
            <a:endParaRPr lang="es-AR" dirty="0"/>
          </a:p>
        </p:txBody>
      </p:sp>
      <p:pic>
        <p:nvPicPr>
          <p:cNvPr id="7" name="Imagen 6"/>
          <p:cNvPicPr>
            <a:picLocks noChangeAspect="1"/>
          </p:cNvPicPr>
          <p:nvPr/>
        </p:nvPicPr>
        <p:blipFill rotWithShape="1">
          <a:blip r:embed="rId2"/>
          <a:srcRect l="3769" t="8001" r="21825" b="45571"/>
          <a:stretch/>
        </p:blipFill>
        <p:spPr>
          <a:xfrm>
            <a:off x="0" y="2245612"/>
            <a:ext cx="9144001" cy="3207941"/>
          </a:xfrm>
          <a:prstGeom prst="rect">
            <a:avLst/>
          </a:prstGeom>
        </p:spPr>
      </p:pic>
      <p:sp>
        <p:nvSpPr>
          <p:cNvPr id="8" name="Rectángulo redondeado 7"/>
          <p:cNvSpPr/>
          <p:nvPr/>
        </p:nvSpPr>
        <p:spPr>
          <a:xfrm>
            <a:off x="295728" y="3955868"/>
            <a:ext cx="1498600" cy="31895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9" name="Rectángulo redondeado 8"/>
          <p:cNvSpPr/>
          <p:nvPr/>
        </p:nvSpPr>
        <p:spPr>
          <a:xfrm>
            <a:off x="295728" y="4274820"/>
            <a:ext cx="1498600" cy="31895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0" name="Conector recto de flecha 9"/>
          <p:cNvCxnSpPr>
            <a:stCxn id="11" idx="0"/>
          </p:cNvCxnSpPr>
          <p:nvPr/>
        </p:nvCxnSpPr>
        <p:spPr>
          <a:xfrm flipV="1">
            <a:off x="4572000" y="4864101"/>
            <a:ext cx="0" cy="80078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CuadroTexto 10"/>
          <p:cNvSpPr txBox="1"/>
          <p:nvPr/>
        </p:nvSpPr>
        <p:spPr>
          <a:xfrm>
            <a:off x="2828440" y="5664883"/>
            <a:ext cx="3487119"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¿Qué </a:t>
            </a:r>
            <a:r>
              <a:rPr lang="es-AR" sz="2000" dirty="0" err="1">
                <a:latin typeface="Consolas" panose="020B0609020204030204" pitchFamily="49" charset="0"/>
                <a:cs typeface="Arial" panose="020B0604020202020204" pitchFamily="34" charset="0"/>
              </a:rPr>
              <a:t>ClaseA</a:t>
            </a:r>
            <a:r>
              <a:rPr lang="es-AR" sz="2000" dirty="0">
                <a:latin typeface="Arial" panose="020B0604020202020204" pitchFamily="34" charset="0"/>
                <a:cs typeface="Arial" panose="020B0604020202020204" pitchFamily="34" charset="0"/>
              </a:rPr>
              <a:t>, la de </a:t>
            </a:r>
            <a:r>
              <a:rPr lang="es-AR" sz="2000" dirty="0" err="1">
                <a:latin typeface="Consolas" panose="020B0609020204030204" pitchFamily="49" charset="0"/>
                <a:cs typeface="Arial" panose="020B0604020202020204" pitchFamily="34" charset="0"/>
              </a:rPr>
              <a:t>paqueteA</a:t>
            </a:r>
            <a:r>
              <a:rPr lang="es-AR" sz="2000" dirty="0">
                <a:latin typeface="Arial" panose="020B0604020202020204" pitchFamily="34" charset="0"/>
                <a:cs typeface="Arial" panose="020B0604020202020204" pitchFamily="34" charset="0"/>
              </a:rPr>
              <a:t> o la de </a:t>
            </a:r>
            <a:r>
              <a:rPr lang="es-AR" sz="2000" dirty="0" err="1">
                <a:latin typeface="Consolas" panose="020B0609020204030204" pitchFamily="49" charset="0"/>
                <a:cs typeface="Arial" panose="020B0604020202020204" pitchFamily="34" charset="0"/>
              </a:rPr>
              <a:t>paqueteB</a:t>
            </a:r>
            <a:r>
              <a:rPr lang="es-AR" sz="2000" dirty="0">
                <a:latin typeface="Arial" panose="020B0604020202020204" pitchFamily="34" charset="0"/>
                <a:cs typeface="Arial" panose="020B0604020202020204" pitchFamily="34" charset="0"/>
              </a:rPr>
              <a:t>?</a:t>
            </a:r>
            <a:endParaRPr lang="es-AR" sz="2000" dirty="0">
              <a:latin typeface="Consolas" panose="020B0609020204030204" pitchFamily="49" charset="0"/>
              <a:cs typeface="Arial" panose="020B0604020202020204" pitchFamily="34" charset="0"/>
            </a:endParaRPr>
          </a:p>
        </p:txBody>
      </p:sp>
      <p:cxnSp>
        <p:nvCxnSpPr>
          <p:cNvPr id="13" name="Conector recto de flecha 12"/>
          <p:cNvCxnSpPr/>
          <p:nvPr/>
        </p:nvCxnSpPr>
        <p:spPr>
          <a:xfrm flipH="1" flipV="1">
            <a:off x="1794328" y="4115344"/>
            <a:ext cx="1291775" cy="182871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recto de flecha 14"/>
          <p:cNvCxnSpPr>
            <a:stCxn id="11" idx="1"/>
          </p:cNvCxnSpPr>
          <p:nvPr/>
        </p:nvCxnSpPr>
        <p:spPr>
          <a:xfrm flipH="1" flipV="1">
            <a:off x="1794328" y="4477476"/>
            <a:ext cx="1034112" cy="154135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CuadroTexto 19"/>
          <p:cNvSpPr txBox="1"/>
          <p:nvPr/>
        </p:nvSpPr>
        <p:spPr>
          <a:xfrm>
            <a:off x="6549509" y="5829304"/>
            <a:ext cx="2340492"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Es ambiguo!</a:t>
            </a:r>
            <a:endParaRPr lang="es-AR" sz="2000" dirty="0">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134807960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Ambigüedades de Nombre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64</a:t>
            </a:fld>
            <a:endParaRPr lang="es-AR" dirty="0"/>
          </a:p>
        </p:txBody>
      </p:sp>
      <p:pic>
        <p:nvPicPr>
          <p:cNvPr id="8" name="Imagen 7"/>
          <p:cNvPicPr>
            <a:picLocks noChangeAspect="1"/>
          </p:cNvPicPr>
          <p:nvPr/>
        </p:nvPicPr>
        <p:blipFill rotWithShape="1">
          <a:blip r:embed="rId2"/>
          <a:srcRect l="3824" t="8009" r="28436" b="45984"/>
          <a:stretch/>
        </p:blipFill>
        <p:spPr>
          <a:xfrm>
            <a:off x="165100" y="2030619"/>
            <a:ext cx="8813800" cy="3365500"/>
          </a:xfrm>
          <a:prstGeom prst="rect">
            <a:avLst/>
          </a:prstGeom>
        </p:spPr>
      </p:pic>
      <p:sp>
        <p:nvSpPr>
          <p:cNvPr id="9" name="Freeform: Shape 9"/>
          <p:cNvSpPr/>
          <p:nvPr/>
        </p:nvSpPr>
        <p:spPr>
          <a:xfrm>
            <a:off x="1288885" y="5635128"/>
            <a:ext cx="6261265" cy="701286"/>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8" tIns="42452" rIns="81638" bIns="42452" anchor="t" anchorCtr="0" compatLnSpc="1">
            <a:spAutoFit/>
          </a:bodyPr>
          <a:lstStyle/>
          <a:p>
            <a:pPr algn="ctr">
              <a:spcBef>
                <a:spcPts val="1019"/>
              </a:spcBef>
              <a:tabLst>
                <a:tab pos="0" algn="l"/>
                <a:tab pos="829452" algn="l"/>
                <a:tab pos="1658904" algn="l"/>
                <a:tab pos="2488356" algn="l"/>
                <a:tab pos="3317809" algn="l"/>
                <a:tab pos="4147261" algn="l"/>
                <a:tab pos="4976713" algn="l"/>
                <a:tab pos="5806165" algn="l"/>
                <a:tab pos="6635618" algn="l"/>
                <a:tab pos="7465070" algn="l"/>
                <a:tab pos="8294522" algn="l"/>
                <a:tab pos="9123975" algn="l"/>
              </a:tabLst>
            </a:pPr>
            <a:r>
              <a:rPr lang="es-AR" sz="2000" dirty="0">
                <a:latin typeface="Arial" pitchFamily="18"/>
                <a:ea typeface="Lucida Sans Unicode" pitchFamily="2"/>
                <a:cs typeface="Tahoma" pitchFamily="2"/>
              </a:rPr>
              <a:t>Usando el nombre calificado, ahora el compilador sabe a qué clase se está haciendo referencia</a:t>
            </a:r>
            <a:endParaRPr lang="es-AR" sz="2000" u="sng" dirty="0">
              <a:latin typeface="Arial" pitchFamily="18"/>
              <a:ea typeface="Lucida Sans Unicode" pitchFamily="2"/>
              <a:cs typeface="Tahoma" pitchFamily="2"/>
            </a:endParaRPr>
          </a:p>
        </p:txBody>
      </p:sp>
      <p:sp>
        <p:nvSpPr>
          <p:cNvPr id="10" name="Rectángulo redondeado 9"/>
          <p:cNvSpPr/>
          <p:nvPr/>
        </p:nvSpPr>
        <p:spPr>
          <a:xfrm>
            <a:off x="4296228" y="4514668"/>
            <a:ext cx="3552372" cy="31895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6530239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Paquetes: Resumen</a:t>
            </a:r>
          </a:p>
        </p:txBody>
      </p:sp>
      <p:sp>
        <p:nvSpPr>
          <p:cNvPr id="3" name="Marcador de contenido 2"/>
          <p:cNvSpPr>
            <a:spLocks noGrp="1"/>
          </p:cNvSpPr>
          <p:nvPr>
            <p:ph idx="1"/>
          </p:nvPr>
        </p:nvSpPr>
        <p:spPr/>
        <p:txBody>
          <a:bodyPr/>
          <a:lstStyle/>
          <a:p>
            <a:r>
              <a:rPr lang="es-AR" dirty="0"/>
              <a:t>Para agregar una clase a un paquete, se debe utilizar la sentencia </a:t>
            </a:r>
            <a:r>
              <a:rPr lang="es-AR" dirty="0" err="1">
                <a:latin typeface="Consolas" panose="020B0609020204030204" pitchFamily="49" charset="0"/>
              </a:rPr>
              <a:t>package</a:t>
            </a:r>
            <a:r>
              <a:rPr lang="es-AR" sz="3200" dirty="0"/>
              <a:t> </a:t>
            </a:r>
            <a:r>
              <a:rPr lang="es-AR" dirty="0"/>
              <a:t>al inicio del archivo fuente.</a:t>
            </a:r>
          </a:p>
          <a:p>
            <a:endParaRPr lang="es-AR" dirty="0"/>
          </a:p>
          <a:p>
            <a:r>
              <a:rPr lang="es-AR" dirty="0"/>
              <a:t>Para usar una clase que se encuentra en un paquete diferente:</a:t>
            </a:r>
          </a:p>
          <a:p>
            <a:pPr lvl="1"/>
            <a:r>
              <a:rPr lang="es-AR" dirty="0"/>
              <a:t>Utilizar el nombre calificado de la clase.</a:t>
            </a:r>
          </a:p>
          <a:p>
            <a:pPr lvl="1"/>
            <a:r>
              <a:rPr lang="es-AR" dirty="0"/>
              <a:t>Importar la clase con la sentencia </a:t>
            </a:r>
            <a:r>
              <a:rPr lang="es-AR" dirty="0" err="1">
                <a:latin typeface="Consolas" panose="020B0609020204030204" pitchFamily="49" charset="0"/>
              </a:rPr>
              <a:t>import</a:t>
            </a:r>
            <a:r>
              <a:rPr lang="es-AR" dirty="0"/>
              <a:t>.</a:t>
            </a:r>
          </a:p>
          <a:p>
            <a:pPr lvl="1"/>
            <a:r>
              <a:rPr lang="es-AR" dirty="0"/>
              <a:t>Importar el paquete complete que contiene la clase con la sentencia </a:t>
            </a:r>
            <a:r>
              <a:rPr lang="es-AR" dirty="0" err="1">
                <a:latin typeface="Consolas" panose="020B0609020204030204" pitchFamily="49" charset="0"/>
              </a:rPr>
              <a:t>import</a:t>
            </a:r>
            <a:r>
              <a:rPr lang="es-AR" dirty="0"/>
              <a:t> y </a:t>
            </a:r>
            <a:r>
              <a:rPr lang="es-AR" dirty="0">
                <a:latin typeface="Consolas" panose="020B0609020204030204" pitchFamily="49" charset="0"/>
              </a:rPr>
              <a:t>*</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65</a:t>
            </a:fld>
            <a:endParaRPr lang="es-AR" dirty="0"/>
          </a:p>
        </p:txBody>
      </p:sp>
      <p:pic>
        <p:nvPicPr>
          <p:cNvPr id="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811407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Asignando Clases a Paquetes</a:t>
            </a:r>
          </a:p>
        </p:txBody>
      </p:sp>
      <p:sp>
        <p:nvSpPr>
          <p:cNvPr id="3" name="Marcador de contenido 2"/>
          <p:cNvSpPr>
            <a:spLocks noGrp="1"/>
          </p:cNvSpPr>
          <p:nvPr>
            <p:ph idx="1"/>
          </p:nvPr>
        </p:nvSpPr>
        <p:spPr>
          <a:xfrm>
            <a:off x="-1" y="2160000"/>
            <a:ext cx="9143969" cy="4351338"/>
          </a:xfrm>
        </p:spPr>
        <p:txBody>
          <a:bodyPr/>
          <a:lstStyle/>
          <a:p>
            <a:r>
              <a:rPr lang="es-AR" dirty="0"/>
              <a:t>Se programaron tres clases que fueron dejadas en el paquete default, pero ahora se decidió que dichas clases sean asignadas a otros paquetes:</a:t>
            </a:r>
          </a:p>
          <a:p>
            <a:endParaRPr lang="es-AR" dirty="0"/>
          </a:p>
          <a:p>
            <a:endParaRPr lang="es-AR" dirty="0"/>
          </a:p>
          <a:p>
            <a:endParaRPr lang="es-AR" dirty="0"/>
          </a:p>
          <a:p>
            <a:endParaRPr lang="es-AR" dirty="0"/>
          </a:p>
          <a:p>
            <a:pPr marL="0" indent="0" algn="ctr">
              <a:buNone/>
            </a:pPr>
            <a:r>
              <a:rPr lang="es-AR" dirty="0"/>
              <a:t>¿Se debe agregar alguna sentencia a las clases ya definidas? ¿Cuál?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66</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a 9"/>
          <p:cNvGraphicFramePr>
            <a:graphicFrameLocks noGrp="1"/>
          </p:cNvGraphicFramePr>
          <p:nvPr>
            <p:extLst>
              <p:ext uri="{D42A27DB-BD31-4B8C-83A1-F6EECF244321}">
                <p14:modId xmlns:p14="http://schemas.microsoft.com/office/powerpoint/2010/main" val="2143342774"/>
              </p:ext>
            </p:extLst>
          </p:nvPr>
        </p:nvGraphicFramePr>
        <p:xfrm>
          <a:off x="1523983" y="3651924"/>
          <a:ext cx="6096000" cy="158496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70840">
                <a:tc>
                  <a:txBody>
                    <a:bodyPr/>
                    <a:lstStyle/>
                    <a:p>
                      <a:pPr algn="ctr"/>
                      <a:r>
                        <a:rPr lang="en-GB" sz="2000" dirty="0" err="1">
                          <a:latin typeface="Arial" panose="020B0604020202020204" pitchFamily="34" charset="0"/>
                          <a:cs typeface="Arial" panose="020B0604020202020204" pitchFamily="34" charset="0"/>
                        </a:rPr>
                        <a:t>Clase</a:t>
                      </a:r>
                      <a:endParaRPr lang="en-GB" sz="2000" dirty="0">
                        <a:latin typeface="Arial" panose="020B0604020202020204" pitchFamily="34" charset="0"/>
                        <a:cs typeface="Arial" panose="020B0604020202020204" pitchFamily="34" charset="0"/>
                      </a:endParaRPr>
                    </a:p>
                  </a:txBody>
                  <a:tcPr/>
                </a:tc>
                <a:tc>
                  <a:txBody>
                    <a:bodyPr/>
                    <a:lstStyle/>
                    <a:p>
                      <a:pPr algn="ctr"/>
                      <a:r>
                        <a:rPr lang="en-GB" sz="2000" dirty="0" err="1">
                          <a:latin typeface="Arial" panose="020B0604020202020204" pitchFamily="34" charset="0"/>
                          <a:cs typeface="Arial" panose="020B0604020202020204" pitchFamily="34" charset="0"/>
                        </a:rPr>
                        <a:t>Paquete</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Destino</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a:txBody>
                    <a:bodyPr/>
                    <a:lstStyle/>
                    <a:p>
                      <a:pPr algn="ctr"/>
                      <a:r>
                        <a:rPr lang="en-GB" sz="2000" dirty="0">
                          <a:latin typeface="Consolas" panose="020B0609020204030204" pitchFamily="49" charset="0"/>
                        </a:rPr>
                        <a:t>Servidor.java</a:t>
                      </a:r>
                    </a:p>
                  </a:txBody>
                  <a:tcPr/>
                </a:tc>
                <a:tc>
                  <a:txBody>
                    <a:bodyPr/>
                    <a:lstStyle/>
                    <a:p>
                      <a:pPr algn="ctr"/>
                      <a:r>
                        <a:rPr lang="en-GB" sz="2000" dirty="0" err="1">
                          <a:latin typeface="Consolas" panose="020B0609020204030204" pitchFamily="49" charset="0"/>
                        </a:rPr>
                        <a:t>mijuego.servidor</a:t>
                      </a:r>
                      <a:endParaRPr lang="en-GB" sz="2000" dirty="0">
                        <a:latin typeface="Consolas" panose="020B0609020204030204" pitchFamily="49" charset="0"/>
                      </a:endParaRPr>
                    </a:p>
                  </a:txBody>
                  <a:tcPr/>
                </a:tc>
                <a:extLst>
                  <a:ext uri="{0D108BD9-81ED-4DB2-BD59-A6C34878D82A}">
                    <a16:rowId xmlns:a16="http://schemas.microsoft.com/office/drawing/2014/main" val="10001"/>
                  </a:ext>
                </a:extLst>
              </a:tr>
              <a:tr h="370840">
                <a:tc>
                  <a:txBody>
                    <a:bodyPr/>
                    <a:lstStyle/>
                    <a:p>
                      <a:pPr algn="ctr"/>
                      <a:r>
                        <a:rPr lang="en-GB" sz="2000" dirty="0">
                          <a:latin typeface="Consolas" panose="020B0609020204030204" pitchFamily="49" charset="0"/>
                        </a:rPr>
                        <a:t>Utilidades.java</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000" dirty="0" err="1">
                          <a:latin typeface="Consolas" panose="020B0609020204030204" pitchFamily="49" charset="0"/>
                        </a:rPr>
                        <a:t>mijuego.compartido</a:t>
                      </a:r>
                      <a:endParaRPr lang="en-GB" sz="2000" dirty="0">
                        <a:latin typeface="Consolas" panose="020B0609020204030204" pitchFamily="49" charset="0"/>
                      </a:endParaRPr>
                    </a:p>
                  </a:txBody>
                  <a:tcPr/>
                </a:tc>
                <a:extLst>
                  <a:ext uri="{0D108BD9-81ED-4DB2-BD59-A6C34878D82A}">
                    <a16:rowId xmlns:a16="http://schemas.microsoft.com/office/drawing/2014/main" val="10002"/>
                  </a:ext>
                </a:extLst>
              </a:tr>
              <a:tr h="370840">
                <a:tc>
                  <a:txBody>
                    <a:bodyPr/>
                    <a:lstStyle/>
                    <a:p>
                      <a:pPr algn="ctr"/>
                      <a:r>
                        <a:rPr lang="en-GB" sz="2000" dirty="0">
                          <a:latin typeface="Consolas" panose="020B0609020204030204" pitchFamily="49" charset="0"/>
                        </a:rPr>
                        <a:t>Cliente.java</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000" dirty="0" err="1">
                          <a:latin typeface="Consolas" panose="020B0609020204030204" pitchFamily="49" charset="0"/>
                        </a:rPr>
                        <a:t>mijuego.cliente</a:t>
                      </a:r>
                      <a:endParaRPr lang="en-GB" sz="2000" dirty="0">
                        <a:latin typeface="Consolas" panose="020B0609020204030204" pitchFamily="49" charset="0"/>
                      </a:endParaRP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32355236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Marcador de contenido 6"/>
          <p:cNvSpPr>
            <a:spLocks noGrp="1"/>
          </p:cNvSpPr>
          <p:nvPr>
            <p:ph idx="1"/>
          </p:nvPr>
        </p:nvSpPr>
        <p:spPr/>
        <p:txBody>
          <a:bodyPr/>
          <a:lstStyle/>
          <a:p>
            <a:r>
              <a:rPr lang="es-AR" dirty="0"/>
              <a:t>Se debe agregar la sentencia </a:t>
            </a:r>
            <a:r>
              <a:rPr lang="es-AR" dirty="0" err="1">
                <a:latin typeface="Consolas" panose="020B0609020204030204" pitchFamily="49" charset="0"/>
              </a:rPr>
              <a:t>package</a:t>
            </a:r>
            <a:r>
              <a:rPr lang="es-AR" dirty="0"/>
              <a:t> al inicio de cada archivo.</a:t>
            </a:r>
          </a:p>
          <a:p>
            <a:endParaRPr lang="es-AR" dirty="0"/>
          </a:p>
          <a:p>
            <a:endParaRPr lang="es-AR" dirty="0"/>
          </a:p>
          <a:p>
            <a:endParaRPr lang="es-AR" dirty="0"/>
          </a:p>
          <a:p>
            <a:endParaRPr lang="es-AR" dirty="0"/>
          </a:p>
          <a:p>
            <a:endParaRPr lang="es-AR" dirty="0"/>
          </a:p>
          <a:p>
            <a:pPr marL="0" indent="0" algn="ctr">
              <a:buNone/>
            </a:pPr>
            <a:r>
              <a:rPr lang="es-AR" dirty="0"/>
              <a:t>¿Se debe hacer algún otro cambio?</a:t>
            </a:r>
          </a:p>
        </p:txBody>
      </p:sp>
      <p:sp>
        <p:nvSpPr>
          <p:cNvPr id="2" name="Título 1"/>
          <p:cNvSpPr>
            <a:spLocks noGrp="1"/>
          </p:cNvSpPr>
          <p:nvPr>
            <p:ph type="title"/>
          </p:nvPr>
        </p:nvSpPr>
        <p:spPr/>
        <p:txBody>
          <a:bodyPr/>
          <a:lstStyle/>
          <a:p>
            <a:r>
              <a:rPr lang="es-AR" b="1" dirty="0"/>
              <a:t>Asignando Clases a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67</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a 9"/>
          <p:cNvGraphicFramePr>
            <a:graphicFrameLocks noGrp="1"/>
          </p:cNvGraphicFramePr>
          <p:nvPr>
            <p:extLst>
              <p:ext uri="{D42A27DB-BD31-4B8C-83A1-F6EECF244321}">
                <p14:modId xmlns:p14="http://schemas.microsoft.com/office/powerpoint/2010/main" val="3346368898"/>
              </p:ext>
            </p:extLst>
          </p:nvPr>
        </p:nvGraphicFramePr>
        <p:xfrm>
          <a:off x="1123900" y="3281662"/>
          <a:ext cx="6991368" cy="1584960"/>
        </p:xfrm>
        <a:graphic>
          <a:graphicData uri="http://schemas.openxmlformats.org/drawingml/2006/table">
            <a:tbl>
              <a:tblPr firstRow="1" bandRow="1">
                <a:tableStyleId>{5C22544A-7EE6-4342-B048-85BDC9FD1C3A}</a:tableStyleId>
              </a:tblPr>
              <a:tblGrid>
                <a:gridCol w="2908534">
                  <a:extLst>
                    <a:ext uri="{9D8B030D-6E8A-4147-A177-3AD203B41FA5}">
                      <a16:colId xmlns:a16="http://schemas.microsoft.com/office/drawing/2014/main" val="20000"/>
                    </a:ext>
                  </a:extLst>
                </a:gridCol>
                <a:gridCol w="4082834">
                  <a:extLst>
                    <a:ext uri="{9D8B030D-6E8A-4147-A177-3AD203B41FA5}">
                      <a16:colId xmlns:a16="http://schemas.microsoft.com/office/drawing/2014/main" val="20001"/>
                    </a:ext>
                  </a:extLst>
                </a:gridCol>
              </a:tblGrid>
              <a:tr h="381192">
                <a:tc>
                  <a:txBody>
                    <a:bodyPr/>
                    <a:lstStyle/>
                    <a:p>
                      <a:pPr algn="ctr"/>
                      <a:r>
                        <a:rPr lang="en-GB" sz="2000" dirty="0" err="1">
                          <a:latin typeface="Arial" panose="020B0604020202020204" pitchFamily="34" charset="0"/>
                          <a:cs typeface="Arial" panose="020B0604020202020204" pitchFamily="34" charset="0"/>
                        </a:rPr>
                        <a:t>Clase</a:t>
                      </a:r>
                      <a:endParaRPr lang="en-GB" sz="2000" dirty="0">
                        <a:latin typeface="Arial" panose="020B0604020202020204" pitchFamily="34" charset="0"/>
                        <a:cs typeface="Arial" panose="020B0604020202020204" pitchFamily="34" charset="0"/>
                      </a:endParaRPr>
                    </a:p>
                  </a:txBody>
                  <a:tcPr/>
                </a:tc>
                <a:tc>
                  <a:txBody>
                    <a:bodyPr/>
                    <a:lstStyle/>
                    <a:p>
                      <a:pPr algn="ctr"/>
                      <a:r>
                        <a:rPr lang="en-GB" sz="2000" dirty="0" err="1">
                          <a:latin typeface="Arial" panose="020B0604020202020204" pitchFamily="34" charset="0"/>
                          <a:cs typeface="Arial" panose="020B0604020202020204" pitchFamily="34" charset="0"/>
                        </a:rPr>
                        <a:t>Sentencia</a:t>
                      </a:r>
                      <a:r>
                        <a:rPr lang="en-GB" sz="2000" dirty="0">
                          <a:latin typeface="Arial" panose="020B0604020202020204" pitchFamily="34" charset="0"/>
                          <a:cs typeface="Arial" panose="020B0604020202020204" pitchFamily="34" charset="0"/>
                        </a:rPr>
                        <a:t> a </a:t>
                      </a:r>
                      <a:r>
                        <a:rPr lang="en-GB" sz="2000" dirty="0" err="1">
                          <a:latin typeface="Arial" panose="020B0604020202020204" pitchFamily="34" charset="0"/>
                          <a:cs typeface="Arial" panose="020B0604020202020204" pitchFamily="34" charset="0"/>
                        </a:rPr>
                        <a:t>Agregar</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a:txBody>
                    <a:bodyPr/>
                    <a:lstStyle/>
                    <a:p>
                      <a:pPr algn="ctr"/>
                      <a:r>
                        <a:rPr lang="en-GB" sz="2000" dirty="0">
                          <a:latin typeface="Consolas" panose="020B0609020204030204" pitchFamily="49" charset="0"/>
                        </a:rPr>
                        <a:t>Servidor.java</a:t>
                      </a:r>
                    </a:p>
                  </a:txBody>
                  <a:tcPr/>
                </a:tc>
                <a:tc>
                  <a:txBody>
                    <a:bodyPr/>
                    <a:lstStyle/>
                    <a:p>
                      <a:r>
                        <a:rPr lang="en-GB" sz="2000" dirty="0">
                          <a:latin typeface="Consolas" panose="020B0609020204030204" pitchFamily="49" charset="0"/>
                        </a:rPr>
                        <a:t>package </a:t>
                      </a:r>
                      <a:r>
                        <a:rPr lang="en-GB" sz="2000" dirty="0" err="1">
                          <a:latin typeface="Consolas" panose="020B0609020204030204" pitchFamily="49" charset="0"/>
                        </a:rPr>
                        <a:t>mijuego.servidor</a:t>
                      </a:r>
                      <a:r>
                        <a:rPr lang="en-GB" sz="2000" dirty="0">
                          <a:latin typeface="Consolas" panose="020B0609020204030204" pitchFamily="49" charset="0"/>
                        </a:rPr>
                        <a:t>;</a:t>
                      </a:r>
                    </a:p>
                  </a:txBody>
                  <a:tcPr/>
                </a:tc>
                <a:extLst>
                  <a:ext uri="{0D108BD9-81ED-4DB2-BD59-A6C34878D82A}">
                    <a16:rowId xmlns:a16="http://schemas.microsoft.com/office/drawing/2014/main" val="10001"/>
                  </a:ext>
                </a:extLst>
              </a:tr>
              <a:tr h="370840">
                <a:tc>
                  <a:txBody>
                    <a:bodyPr/>
                    <a:lstStyle/>
                    <a:p>
                      <a:pPr algn="ctr"/>
                      <a:r>
                        <a:rPr lang="en-GB" sz="2000" dirty="0">
                          <a:latin typeface="Consolas" panose="020B0609020204030204" pitchFamily="49" charset="0"/>
                        </a:rPr>
                        <a:t>Utilidades.java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000" dirty="0">
                          <a:latin typeface="Consolas" panose="020B0609020204030204" pitchFamily="49" charset="0"/>
                        </a:rPr>
                        <a:t>package </a:t>
                      </a:r>
                      <a:r>
                        <a:rPr lang="en-GB" sz="2000" dirty="0" err="1">
                          <a:latin typeface="Consolas" panose="020B0609020204030204" pitchFamily="49" charset="0"/>
                        </a:rPr>
                        <a:t>mijuego.compartido</a:t>
                      </a:r>
                      <a:r>
                        <a:rPr lang="en-GB" sz="2000" dirty="0">
                          <a:latin typeface="Consolas" panose="020B0609020204030204" pitchFamily="49" charset="0"/>
                        </a:rPr>
                        <a:t>;</a:t>
                      </a:r>
                    </a:p>
                  </a:txBody>
                  <a:tcPr/>
                </a:tc>
                <a:extLst>
                  <a:ext uri="{0D108BD9-81ED-4DB2-BD59-A6C34878D82A}">
                    <a16:rowId xmlns:a16="http://schemas.microsoft.com/office/drawing/2014/main" val="10002"/>
                  </a:ext>
                </a:extLst>
              </a:tr>
              <a:tr h="370840">
                <a:tc>
                  <a:txBody>
                    <a:bodyPr/>
                    <a:lstStyle/>
                    <a:p>
                      <a:pPr algn="ctr"/>
                      <a:r>
                        <a:rPr lang="en-GB" sz="2000" dirty="0">
                          <a:latin typeface="Consolas" panose="020B0609020204030204" pitchFamily="49" charset="0"/>
                        </a:rPr>
                        <a:t>Cliente.java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000" dirty="0">
                          <a:latin typeface="Consolas" panose="020B0609020204030204" pitchFamily="49" charset="0"/>
                        </a:rPr>
                        <a:t>package </a:t>
                      </a:r>
                      <a:r>
                        <a:rPr lang="en-GB" sz="2000" dirty="0" err="1">
                          <a:latin typeface="Consolas" panose="020B0609020204030204" pitchFamily="49" charset="0"/>
                        </a:rPr>
                        <a:t>mijuego.cliente</a:t>
                      </a:r>
                      <a:r>
                        <a:rPr lang="en-GB" sz="2000" dirty="0">
                          <a:latin typeface="Consolas" panose="020B0609020204030204" pitchFamily="49" charset="0"/>
                        </a:rPr>
                        <a:t>;</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20983090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Marcador de contenido 6"/>
          <p:cNvSpPr>
            <a:spLocks noGrp="1"/>
          </p:cNvSpPr>
          <p:nvPr>
            <p:ph idx="1"/>
          </p:nvPr>
        </p:nvSpPr>
        <p:spPr/>
        <p:txBody>
          <a:bodyPr/>
          <a:lstStyle/>
          <a:p>
            <a:r>
              <a:rPr lang="es-AR" dirty="0"/>
              <a:t>Las clases deben importar a las clases que sean necesarias!</a:t>
            </a:r>
          </a:p>
          <a:p>
            <a:endParaRPr lang="es-AR" dirty="0"/>
          </a:p>
          <a:p>
            <a:endParaRPr lang="es-AR" dirty="0"/>
          </a:p>
          <a:p>
            <a:endParaRPr lang="es-AR" dirty="0"/>
          </a:p>
          <a:p>
            <a:endParaRPr lang="es-AR" dirty="0"/>
          </a:p>
          <a:p>
            <a:endParaRPr lang="es-AR" dirty="0"/>
          </a:p>
        </p:txBody>
      </p:sp>
      <p:sp>
        <p:nvSpPr>
          <p:cNvPr id="2" name="Título 1"/>
          <p:cNvSpPr>
            <a:spLocks noGrp="1"/>
          </p:cNvSpPr>
          <p:nvPr>
            <p:ph type="title"/>
          </p:nvPr>
        </p:nvSpPr>
        <p:spPr/>
        <p:txBody>
          <a:bodyPr/>
          <a:lstStyle/>
          <a:p>
            <a:r>
              <a:rPr lang="es-AR" b="1" dirty="0"/>
              <a:t>Asignando Clases a Paquetes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68</a:t>
            </a:fld>
            <a:endParaRPr lang="es-AR" dirty="0"/>
          </a:p>
        </p:txBody>
      </p:sp>
      <p:pic>
        <p:nvPicPr>
          <p:cNvPr id="9"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a 9"/>
          <p:cNvGraphicFramePr>
            <a:graphicFrameLocks noGrp="1"/>
          </p:cNvGraphicFramePr>
          <p:nvPr>
            <p:extLst>
              <p:ext uri="{D42A27DB-BD31-4B8C-83A1-F6EECF244321}">
                <p14:modId xmlns:p14="http://schemas.microsoft.com/office/powerpoint/2010/main" val="74009435"/>
              </p:ext>
            </p:extLst>
          </p:nvPr>
        </p:nvGraphicFramePr>
        <p:xfrm>
          <a:off x="827515" y="3872972"/>
          <a:ext cx="7857822" cy="1493520"/>
        </p:xfrm>
        <a:graphic>
          <a:graphicData uri="http://schemas.openxmlformats.org/drawingml/2006/table">
            <a:tbl>
              <a:tblPr firstRow="1" bandRow="1">
                <a:tableStyleId>{5C22544A-7EE6-4342-B048-85BDC9FD1C3A}</a:tableStyleId>
              </a:tblPr>
              <a:tblGrid>
                <a:gridCol w="3268994">
                  <a:extLst>
                    <a:ext uri="{9D8B030D-6E8A-4147-A177-3AD203B41FA5}">
                      <a16:colId xmlns:a16="http://schemas.microsoft.com/office/drawing/2014/main" val="20000"/>
                    </a:ext>
                  </a:extLst>
                </a:gridCol>
                <a:gridCol w="4588828">
                  <a:extLst>
                    <a:ext uri="{9D8B030D-6E8A-4147-A177-3AD203B41FA5}">
                      <a16:colId xmlns:a16="http://schemas.microsoft.com/office/drawing/2014/main" val="20001"/>
                    </a:ext>
                  </a:extLst>
                </a:gridCol>
              </a:tblGrid>
              <a:tr h="381192">
                <a:tc>
                  <a:txBody>
                    <a:bodyPr/>
                    <a:lstStyle/>
                    <a:p>
                      <a:pPr algn="ctr"/>
                      <a:r>
                        <a:rPr lang="en-GB" sz="2000" dirty="0" err="1">
                          <a:latin typeface="Arial" panose="020B0604020202020204" pitchFamily="34" charset="0"/>
                          <a:cs typeface="Arial" panose="020B0604020202020204" pitchFamily="34" charset="0"/>
                        </a:rPr>
                        <a:t>Clase</a:t>
                      </a:r>
                      <a:endParaRPr lang="en-GB" sz="2000" dirty="0">
                        <a:latin typeface="Arial" panose="020B0604020202020204" pitchFamily="34" charset="0"/>
                        <a:cs typeface="Arial" panose="020B0604020202020204" pitchFamily="34" charset="0"/>
                      </a:endParaRPr>
                    </a:p>
                  </a:txBody>
                  <a:tcPr/>
                </a:tc>
                <a:tc>
                  <a:txBody>
                    <a:bodyPr/>
                    <a:lstStyle/>
                    <a:p>
                      <a:pPr algn="ctr"/>
                      <a:r>
                        <a:rPr lang="en-GB" sz="2000" dirty="0" err="1">
                          <a:latin typeface="Arial" panose="020B0604020202020204" pitchFamily="34" charset="0"/>
                          <a:cs typeface="Arial" panose="020B0604020202020204" pitchFamily="34" charset="0"/>
                        </a:rPr>
                        <a:t>Sentencia</a:t>
                      </a:r>
                      <a:r>
                        <a:rPr lang="en-GB" sz="2000" dirty="0">
                          <a:latin typeface="Arial" panose="020B0604020202020204" pitchFamily="34" charset="0"/>
                          <a:cs typeface="Arial" panose="020B0604020202020204" pitchFamily="34" charset="0"/>
                        </a:rPr>
                        <a:t> a </a:t>
                      </a:r>
                      <a:r>
                        <a:rPr lang="en-GB" sz="2000" dirty="0" err="1">
                          <a:latin typeface="Arial" panose="020B0604020202020204" pitchFamily="34" charset="0"/>
                          <a:cs typeface="Arial" panose="020B0604020202020204" pitchFamily="34" charset="0"/>
                        </a:rPr>
                        <a:t>Agregar</a:t>
                      </a:r>
                      <a:endParaRPr lang="en-GB"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a:txBody>
                    <a:bodyPr/>
                    <a:lstStyle/>
                    <a:p>
                      <a:pPr algn="ctr"/>
                      <a:r>
                        <a:rPr lang="en-GB" sz="2000" dirty="0">
                          <a:latin typeface="Consolas" panose="020B0609020204030204" pitchFamily="49" charset="0"/>
                        </a:rPr>
                        <a:t>Servidor.java</a:t>
                      </a:r>
                    </a:p>
                  </a:txBody>
                  <a:tcPr/>
                </a:tc>
                <a:tc>
                  <a:txBody>
                    <a:bodyPr/>
                    <a:lstStyle/>
                    <a:p>
                      <a:r>
                        <a:rPr lang="en-GB" sz="2000" dirty="0">
                          <a:latin typeface="Consolas" panose="020B0609020204030204" pitchFamily="49" charset="0"/>
                        </a:rPr>
                        <a:t>import </a:t>
                      </a:r>
                      <a:r>
                        <a:rPr lang="en-GB" sz="2000" dirty="0" err="1">
                          <a:latin typeface="Consolas" panose="020B0609020204030204" pitchFamily="49" charset="0"/>
                        </a:rPr>
                        <a:t>mijuego.cliente.Cliente</a:t>
                      </a:r>
                      <a:r>
                        <a:rPr lang="en-GB" sz="2000" dirty="0">
                          <a:latin typeface="Consolas" panose="020B0609020204030204" pitchFamily="49" charset="0"/>
                        </a:rPr>
                        <a:t>;</a:t>
                      </a:r>
                    </a:p>
                    <a:p>
                      <a:r>
                        <a:rPr lang="en-GB" sz="2000" dirty="0">
                          <a:latin typeface="Consolas" panose="020B0609020204030204" pitchFamily="49" charset="0"/>
                        </a:rPr>
                        <a:t>import</a:t>
                      </a:r>
                      <a:r>
                        <a:rPr lang="en-GB" sz="2000" baseline="0" dirty="0">
                          <a:latin typeface="Consolas" panose="020B0609020204030204" pitchFamily="49" charset="0"/>
                        </a:rPr>
                        <a:t> </a:t>
                      </a:r>
                      <a:r>
                        <a:rPr lang="en-GB" sz="2000" baseline="0" dirty="0" err="1">
                          <a:latin typeface="Consolas" panose="020B0609020204030204" pitchFamily="49" charset="0"/>
                        </a:rPr>
                        <a:t>mijuevo.utilidades</a:t>
                      </a:r>
                      <a:r>
                        <a:rPr lang="en-GB" sz="2000" baseline="0" dirty="0">
                          <a:latin typeface="Consolas" panose="020B0609020204030204" pitchFamily="49" charset="0"/>
                        </a:rPr>
                        <a:t>.*;</a:t>
                      </a:r>
                      <a:endParaRPr lang="en-GB" sz="2000" dirty="0">
                        <a:latin typeface="Consolas" panose="020B0609020204030204" pitchFamily="49" charset="0"/>
                      </a:endParaRPr>
                    </a:p>
                  </a:txBody>
                  <a:tcPr/>
                </a:tc>
                <a:extLst>
                  <a:ext uri="{0D108BD9-81ED-4DB2-BD59-A6C34878D82A}">
                    <a16:rowId xmlns:a16="http://schemas.microsoft.com/office/drawing/2014/main" val="10001"/>
                  </a:ext>
                </a:extLst>
              </a:tr>
              <a:tr h="370840">
                <a:tc>
                  <a:txBody>
                    <a:bodyPr/>
                    <a:lstStyle/>
                    <a:p>
                      <a:pPr algn="ctr"/>
                      <a:r>
                        <a:rPr lang="en-GB" sz="2000" dirty="0">
                          <a:latin typeface="Consolas" panose="020B0609020204030204" pitchFamily="49" charset="0"/>
                        </a:rPr>
                        <a:t>Cliente.java</a:t>
                      </a:r>
                    </a:p>
                  </a:txBody>
                  <a:tcPr/>
                </a:tc>
                <a:tc>
                  <a:txBody>
                    <a:bodyPr/>
                    <a:lstStyle/>
                    <a:p>
                      <a:r>
                        <a:rPr lang="en-GB" sz="2000" dirty="0">
                          <a:latin typeface="Consolas" panose="020B0609020204030204" pitchFamily="49" charset="0"/>
                        </a:rPr>
                        <a:t>import</a:t>
                      </a:r>
                      <a:r>
                        <a:rPr lang="en-GB" sz="2000" baseline="0" dirty="0">
                          <a:latin typeface="Consolas" panose="020B0609020204030204" pitchFamily="49" charset="0"/>
                        </a:rPr>
                        <a:t> </a:t>
                      </a:r>
                      <a:r>
                        <a:rPr lang="en-GB" sz="2000" baseline="0" dirty="0" err="1">
                          <a:latin typeface="Consolas" panose="020B0609020204030204" pitchFamily="49" charset="0"/>
                        </a:rPr>
                        <a:t>mijuevo.utilidades</a:t>
                      </a:r>
                      <a:r>
                        <a:rPr lang="en-GB" sz="2000" baseline="0" dirty="0">
                          <a:latin typeface="Consolas" panose="020B0609020204030204" pitchFamily="49" charset="0"/>
                        </a:rPr>
                        <a:t>.*;</a:t>
                      </a:r>
                      <a:endParaRPr lang="en-GB" sz="2000" dirty="0">
                        <a:latin typeface="Consolas" panose="020B0609020204030204" pitchFamily="49" charset="0"/>
                      </a:endParaRP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7328521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7094D19-32CF-408D-A25F-E105E90A7B3D}"/>
              </a:ext>
            </a:extLst>
          </p:cNvPr>
          <p:cNvSpPr>
            <a:spLocks noGrp="1"/>
          </p:cNvSpPr>
          <p:nvPr>
            <p:ph type="title"/>
          </p:nvPr>
        </p:nvSpPr>
        <p:spPr/>
        <p:txBody>
          <a:bodyPr/>
          <a:lstStyle/>
          <a:p>
            <a:r>
              <a:rPr lang="es-ES" b="1" dirty="0"/>
              <a:t>Selección</a:t>
            </a:r>
          </a:p>
        </p:txBody>
      </p:sp>
      <p:sp>
        <p:nvSpPr>
          <p:cNvPr id="3" name="Marcador de contenido 2">
            <a:extLst>
              <a:ext uri="{FF2B5EF4-FFF2-40B4-BE49-F238E27FC236}">
                <a16:creationId xmlns:a16="http://schemas.microsoft.com/office/drawing/2014/main" id="{33400B46-038C-4831-B539-E7651C09CA6F}"/>
              </a:ext>
            </a:extLst>
          </p:cNvPr>
          <p:cNvSpPr>
            <a:spLocks noGrp="1"/>
          </p:cNvSpPr>
          <p:nvPr>
            <p:ph idx="1"/>
          </p:nvPr>
        </p:nvSpPr>
        <p:spPr>
          <a:xfrm>
            <a:off x="328611" y="2602912"/>
            <a:ext cx="4243389" cy="2454863"/>
          </a:xfrm>
        </p:spPr>
        <p:txBody>
          <a:bodyPr>
            <a:normAutofit fontScale="77500" lnSpcReduction="20000"/>
          </a:bodyPr>
          <a:lstStyle/>
          <a:p>
            <a:pPr marL="0" indent="0">
              <a:buNone/>
            </a:pPr>
            <a:r>
              <a:rPr lang="es-ES_tradnl" sz="3200" dirty="0" err="1">
                <a:solidFill>
                  <a:srgbClr val="0000E6"/>
                </a:solidFill>
              </a:rPr>
              <a:t>if</a:t>
            </a:r>
            <a:r>
              <a:rPr lang="es-ES_tradnl" sz="3200" dirty="0">
                <a:solidFill>
                  <a:srgbClr val="0000E6"/>
                </a:solidFill>
              </a:rPr>
              <a:t> </a:t>
            </a:r>
            <a:r>
              <a:rPr lang="es-ES_tradnl" sz="3200" dirty="0"/>
              <a:t>(</a:t>
            </a:r>
            <a:r>
              <a:rPr lang="es-ES_tradnl" sz="3200" dirty="0" err="1"/>
              <a:t>expresión</a:t>
            </a:r>
            <a:r>
              <a:rPr lang="es-ES_tradnl" sz="3200" i="1" dirty="0" err="1">
                <a:latin typeface="Monospaced" charset="0"/>
              </a:rPr>
              <a:t>_</a:t>
            </a:r>
            <a:r>
              <a:rPr lang="es-ES_tradnl" sz="3200" dirty="0" err="1"/>
              <a:t>lógica</a:t>
            </a:r>
            <a:r>
              <a:rPr lang="es-ES_tradnl" sz="3200" dirty="0"/>
              <a:t>) { </a:t>
            </a:r>
          </a:p>
          <a:p>
            <a:pPr marL="457200" lvl="1" indent="0">
              <a:buNone/>
            </a:pPr>
            <a:r>
              <a:rPr lang="es-ES_tradnl" sz="3200" dirty="0" err="1"/>
              <a:t>instrucciones_verdadero</a:t>
            </a:r>
            <a:endParaRPr lang="es-ES_tradnl" sz="3200" dirty="0"/>
          </a:p>
          <a:p>
            <a:pPr marL="0" indent="0">
              <a:buNone/>
            </a:pPr>
            <a:r>
              <a:rPr lang="es-ES_tradnl" sz="3200" dirty="0"/>
              <a:t>} </a:t>
            </a:r>
          </a:p>
          <a:p>
            <a:pPr marL="0" indent="0">
              <a:buNone/>
            </a:pPr>
            <a:r>
              <a:rPr lang="es-ES_tradnl" sz="3200" dirty="0" err="1">
                <a:solidFill>
                  <a:srgbClr val="0000E6"/>
                </a:solidFill>
              </a:rPr>
              <a:t>else</a:t>
            </a:r>
            <a:r>
              <a:rPr lang="es-ES_tradnl" sz="3200" dirty="0"/>
              <a:t> { </a:t>
            </a:r>
          </a:p>
          <a:p>
            <a:pPr marL="457200" lvl="1" indent="0">
              <a:buNone/>
            </a:pPr>
            <a:r>
              <a:rPr lang="es-ES_tradnl" sz="3200" dirty="0" err="1"/>
              <a:t>instrucciones_falso</a:t>
            </a:r>
            <a:endParaRPr lang="es-ES_tradnl" sz="3200" dirty="0"/>
          </a:p>
          <a:p>
            <a:pPr marL="0" indent="0">
              <a:buNone/>
            </a:pPr>
            <a:r>
              <a:rPr lang="es-ES" sz="4000" dirty="0"/>
              <a:t>}	</a:t>
            </a:r>
            <a:endParaRPr lang="es-ES_tradnl" sz="4000" dirty="0"/>
          </a:p>
        </p:txBody>
      </p:sp>
      <p:sp>
        <p:nvSpPr>
          <p:cNvPr id="4" name="Marcador de pie de página 3">
            <a:extLst>
              <a:ext uri="{FF2B5EF4-FFF2-40B4-BE49-F238E27FC236}">
                <a16:creationId xmlns:a16="http://schemas.microsoft.com/office/drawing/2014/main" id="{0B7BBEAE-3265-4A0F-98AB-6359E9EC97A3}"/>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id="{44CFBF16-0CE2-4479-9168-A387F9877B4E}"/>
              </a:ext>
            </a:extLst>
          </p:cNvPr>
          <p:cNvSpPr>
            <a:spLocks noGrp="1"/>
          </p:cNvSpPr>
          <p:nvPr>
            <p:ph type="sldNum" sz="quarter" idx="12"/>
          </p:nvPr>
        </p:nvSpPr>
        <p:spPr/>
        <p:txBody>
          <a:bodyPr/>
          <a:lstStyle/>
          <a:p>
            <a:fld id="{D802D9E1-0DDA-174F-9155-A972C397A999}" type="slidenum">
              <a:rPr lang="es-ES_tradnl" smtClean="0"/>
              <a:pPr/>
              <a:t>6</a:t>
            </a:fld>
            <a:endParaRPr lang="es-ES_tradnl" dirty="0"/>
          </a:p>
        </p:txBody>
      </p:sp>
      <p:sp>
        <p:nvSpPr>
          <p:cNvPr id="6" name="Rectángulo 5">
            <a:extLst>
              <a:ext uri="{FF2B5EF4-FFF2-40B4-BE49-F238E27FC236}">
                <a16:creationId xmlns:a16="http://schemas.microsoft.com/office/drawing/2014/main" id="{5EA7588C-321D-482A-A439-C4B17080F2A3}"/>
              </a:ext>
            </a:extLst>
          </p:cNvPr>
          <p:cNvSpPr/>
          <p:nvPr/>
        </p:nvSpPr>
        <p:spPr>
          <a:xfrm>
            <a:off x="4572000" y="2429959"/>
            <a:ext cx="4686300" cy="3477875"/>
          </a:xfrm>
          <a:prstGeom prst="rect">
            <a:avLst/>
          </a:prstGeom>
        </p:spPr>
        <p:txBody>
          <a:bodyPr wrap="square">
            <a:spAutoFit/>
          </a:bodyPr>
          <a:lstStyle/>
          <a:p>
            <a:r>
              <a:rPr lang="es-ES_tradnl" sz="2000" dirty="0" err="1">
                <a:solidFill>
                  <a:srgbClr val="0000E6"/>
                </a:solidFill>
              </a:rPr>
              <a:t>switch</a:t>
            </a:r>
            <a:r>
              <a:rPr lang="es-ES_tradnl" sz="2000" dirty="0"/>
              <a:t>(</a:t>
            </a:r>
            <a:r>
              <a:rPr lang="es-ES_tradnl" sz="2000" dirty="0" err="1"/>
              <a:t>num</a:t>
            </a:r>
            <a:r>
              <a:rPr lang="es-ES_tradnl" sz="2000" dirty="0"/>
              <a:t>) { </a:t>
            </a:r>
          </a:p>
          <a:p>
            <a:pPr lvl="1"/>
            <a:r>
              <a:rPr lang="es-ES_tradnl" sz="2000" dirty="0">
                <a:solidFill>
                  <a:srgbClr val="0000E6"/>
                </a:solidFill>
              </a:rPr>
              <a:t>case</a:t>
            </a:r>
            <a:r>
              <a:rPr lang="es-ES_tradnl" sz="2000" dirty="0"/>
              <a:t> 1: </a:t>
            </a:r>
          </a:p>
          <a:p>
            <a:pPr lvl="2"/>
            <a:r>
              <a:rPr lang="es-ES_tradnl" sz="2000" dirty="0"/>
              <a:t>instrucciones_1</a:t>
            </a:r>
          </a:p>
          <a:p>
            <a:pPr lvl="2"/>
            <a:r>
              <a:rPr lang="es-ES_tradnl" sz="2000" dirty="0">
                <a:solidFill>
                  <a:srgbClr val="0000E6"/>
                </a:solidFill>
              </a:rPr>
              <a:t>break</a:t>
            </a:r>
            <a:r>
              <a:rPr lang="es-ES_tradnl" sz="2000" dirty="0"/>
              <a:t>; </a:t>
            </a:r>
          </a:p>
          <a:p>
            <a:pPr lvl="1"/>
            <a:r>
              <a:rPr lang="es-ES_tradnl" sz="2000" dirty="0">
                <a:solidFill>
                  <a:srgbClr val="0000E6"/>
                </a:solidFill>
              </a:rPr>
              <a:t>case</a:t>
            </a:r>
            <a:r>
              <a:rPr lang="es-ES_tradnl" sz="2000" dirty="0"/>
              <a:t> 2: </a:t>
            </a:r>
          </a:p>
          <a:p>
            <a:pPr lvl="2"/>
            <a:r>
              <a:rPr lang="es-ES_tradnl" sz="2000" dirty="0"/>
              <a:t>instrucciones_2</a:t>
            </a:r>
          </a:p>
          <a:p>
            <a:pPr lvl="2"/>
            <a:r>
              <a:rPr lang="es-ES_tradnl" sz="2000" dirty="0">
                <a:solidFill>
                  <a:srgbClr val="0000E6"/>
                </a:solidFill>
              </a:rPr>
              <a:t>break</a:t>
            </a:r>
            <a:r>
              <a:rPr lang="es-ES_tradnl" sz="2000" dirty="0"/>
              <a:t>;</a:t>
            </a:r>
          </a:p>
          <a:p>
            <a:pPr lvl="1"/>
            <a:r>
              <a:rPr lang="es-ES_tradnl" sz="2000" dirty="0">
                <a:solidFill>
                  <a:srgbClr val="0000E6"/>
                </a:solidFill>
              </a:rPr>
              <a:t>default</a:t>
            </a:r>
            <a:r>
              <a:rPr lang="es-ES_tradnl" sz="2000" dirty="0"/>
              <a:t>: </a:t>
            </a:r>
          </a:p>
          <a:p>
            <a:pPr lvl="2"/>
            <a:r>
              <a:rPr lang="es-ES_tradnl" sz="2000" dirty="0" err="1"/>
              <a:t>instrucciones_defecto</a:t>
            </a:r>
            <a:r>
              <a:rPr lang="es-ES_tradnl" sz="2000" dirty="0"/>
              <a:t> </a:t>
            </a:r>
          </a:p>
          <a:p>
            <a:pPr lvl="2"/>
            <a:r>
              <a:rPr lang="es-ES_tradnl" sz="2000" dirty="0">
                <a:solidFill>
                  <a:srgbClr val="0000E6"/>
                </a:solidFill>
              </a:rPr>
              <a:t>break</a:t>
            </a:r>
            <a:r>
              <a:rPr lang="es-ES_tradnl" sz="2000" dirty="0"/>
              <a:t>; </a:t>
            </a:r>
          </a:p>
          <a:p>
            <a:r>
              <a:rPr lang="es-ES_tradnl" sz="2000" dirty="0"/>
              <a:t>} </a:t>
            </a:r>
          </a:p>
        </p:txBody>
      </p:sp>
    </p:spTree>
    <p:extLst>
      <p:ext uri="{BB962C8B-B14F-4D97-AF65-F5344CB8AC3E}">
        <p14:creationId xmlns:p14="http://schemas.microsoft.com/office/powerpoint/2010/main" val="677681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a:t>
            </a:r>
            <a:r>
              <a:rPr lang="es-AR" b="1" dirty="0">
                <a:latin typeface="Consolas" panose="020B0609020204030204" pitchFamily="49" charset="0"/>
              </a:rPr>
              <a:t>this</a:t>
            </a:r>
            <a:r>
              <a:rPr lang="es-AR" b="1" dirty="0"/>
              <a:t>?</a:t>
            </a:r>
          </a:p>
        </p:txBody>
      </p:sp>
      <p:sp>
        <p:nvSpPr>
          <p:cNvPr id="3" name="Marcador de contenido 2"/>
          <p:cNvSpPr>
            <a:spLocks noGrp="1"/>
          </p:cNvSpPr>
          <p:nvPr>
            <p:ph idx="1"/>
          </p:nvPr>
        </p:nvSpPr>
        <p:spPr/>
        <p:txBody>
          <a:bodyPr>
            <a:normAutofit lnSpcReduction="10000"/>
          </a:bodyPr>
          <a:lstStyle/>
          <a:p>
            <a:r>
              <a:rPr lang="es-AR" dirty="0">
                <a:latin typeface="Consolas" panose="020B0609020204030204" pitchFamily="49" charset="0"/>
              </a:rPr>
              <a:t>this</a:t>
            </a:r>
            <a:r>
              <a:rPr lang="es-AR" dirty="0"/>
              <a:t> es una palabra reservada en Java.</a:t>
            </a:r>
          </a:p>
          <a:p>
            <a:endParaRPr lang="es-AR" dirty="0"/>
          </a:p>
          <a:p>
            <a:r>
              <a:rPr lang="es-AR" dirty="0"/>
              <a:t>Puede ser utilizada dentro de los métodos o constructores de una clase.</a:t>
            </a:r>
          </a:p>
          <a:p>
            <a:endParaRPr lang="es-AR" dirty="0"/>
          </a:p>
          <a:p>
            <a:r>
              <a:rPr lang="es-AR" dirty="0"/>
              <a:t>Funciona como una referencia al objeto cuyo método o constructor está siendo invocado.</a:t>
            </a:r>
          </a:p>
          <a:p>
            <a:endParaRPr lang="es-AR" dirty="0"/>
          </a:p>
          <a:p>
            <a:r>
              <a:rPr lang="es-AR" dirty="0"/>
              <a:t>Puede usarse para referenciar cualquier miembro del objeto actual.</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69</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040233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a:t>
            </a:r>
            <a:r>
              <a:rPr lang="es-AR" b="1" dirty="0">
                <a:latin typeface="Consolas" panose="020B0609020204030204" pitchFamily="49" charset="0"/>
              </a:rPr>
              <a:t>this</a:t>
            </a:r>
            <a:r>
              <a:rPr lang="es-AR" b="1" dirty="0"/>
              <a:t>?</a:t>
            </a:r>
            <a:endParaRPr lang="es-AR" b="1" i="1" dirty="0"/>
          </a:p>
        </p:txBody>
      </p:sp>
      <p:sp>
        <p:nvSpPr>
          <p:cNvPr id="3" name="Marcador de contenido 2"/>
          <p:cNvSpPr>
            <a:spLocks noGrp="1"/>
          </p:cNvSpPr>
          <p:nvPr>
            <p:ph idx="1"/>
          </p:nvPr>
        </p:nvSpPr>
        <p:spPr/>
        <p:txBody>
          <a:bodyPr>
            <a:normAutofit/>
          </a:bodyPr>
          <a:lstStyle/>
          <a:p>
            <a:r>
              <a:rPr lang="es-AR" dirty="0"/>
              <a:t>Si se quiere hacer referencia a algún atributo o método propio del objeto se usa </a:t>
            </a:r>
            <a:r>
              <a:rPr lang="es-AR" dirty="0">
                <a:latin typeface="Consolas" panose="020B0609020204030204" pitchFamily="49" charset="0"/>
              </a:rPr>
              <a:t>this</a:t>
            </a:r>
            <a:r>
              <a:rPr lang="es-AR" dirty="0"/>
              <a:t>.</a:t>
            </a:r>
          </a:p>
          <a:p>
            <a:pPr marL="0" indent="0">
              <a:buNone/>
            </a:pPr>
            <a:endParaRPr lang="es-AR" sz="1400" b="1" dirty="0">
              <a:solidFill>
                <a:srgbClr val="FF3300"/>
              </a:solidFill>
              <a:latin typeface="Consolas" panose="020B0609020204030204" pitchFamily="49" charset="0"/>
            </a:endParaRPr>
          </a:p>
          <a:p>
            <a:pPr marL="0" indent="0">
              <a:buNone/>
            </a:pPr>
            <a:r>
              <a:rPr lang="es-AR" b="1" dirty="0" err="1">
                <a:solidFill>
                  <a:srgbClr val="FF0000"/>
                </a:solidFill>
                <a:latin typeface="Consolas" panose="020B0609020204030204" pitchFamily="49" charset="0"/>
              </a:rPr>
              <a:t>this</a:t>
            </a:r>
            <a:r>
              <a:rPr lang="es-AR" dirty="0" err="1">
                <a:latin typeface="Consolas" panose="020B0609020204030204" pitchFamily="49" charset="0"/>
              </a:rPr>
              <a:t>.nombre</a:t>
            </a:r>
            <a:r>
              <a:rPr lang="es-AR" dirty="0">
                <a:latin typeface="Consolas" panose="020B0609020204030204" pitchFamily="49" charset="0"/>
              </a:rPr>
              <a:t> = “Martin” </a:t>
            </a:r>
          </a:p>
          <a:p>
            <a:pPr marL="0" indent="0">
              <a:buNone/>
            </a:pPr>
            <a:endParaRPr lang="es-AR" sz="1400" dirty="0"/>
          </a:p>
          <a:p>
            <a:pPr marL="0" indent="0">
              <a:buNone/>
            </a:pPr>
            <a:r>
              <a:rPr lang="es-AR" dirty="0"/>
              <a:t>Conceptualmente lo que hace es:</a:t>
            </a:r>
          </a:p>
          <a:p>
            <a:pPr marL="0" indent="0">
              <a:buNone/>
            </a:pPr>
            <a:endParaRPr lang="es-AR" sz="1600" b="1" dirty="0">
              <a:solidFill>
                <a:srgbClr val="FF3300"/>
              </a:solidFill>
              <a:latin typeface="Consolas" panose="020B0609020204030204" pitchFamily="49" charset="0"/>
            </a:endParaRPr>
          </a:p>
          <a:p>
            <a:pPr marL="0" indent="0">
              <a:buNone/>
            </a:pPr>
            <a:r>
              <a:rPr lang="es-AR" b="1" dirty="0" err="1">
                <a:solidFill>
                  <a:srgbClr val="FF0000"/>
                </a:solidFill>
                <a:latin typeface="Consolas" panose="020B0609020204030204" pitchFamily="49" charset="0"/>
              </a:rPr>
              <a:t>objetoReceptor</a:t>
            </a:r>
            <a:r>
              <a:rPr lang="es-AR" dirty="0" err="1">
                <a:latin typeface="Consolas" panose="020B0609020204030204" pitchFamily="49" charset="0"/>
              </a:rPr>
              <a:t>.nombre</a:t>
            </a:r>
            <a:r>
              <a:rPr lang="es-AR" dirty="0">
                <a:latin typeface="Consolas" panose="020B0609020204030204" pitchFamily="49" charset="0"/>
              </a:rPr>
              <a:t> = “Martin”</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70</a:t>
            </a:fld>
            <a:endParaRPr lang="es-AR" dirty="0"/>
          </a:p>
        </p:txBody>
      </p:sp>
      <p:sp>
        <p:nvSpPr>
          <p:cNvPr id="10" name="Rectángulo redondeado 9"/>
          <p:cNvSpPr/>
          <p:nvPr/>
        </p:nvSpPr>
        <p:spPr>
          <a:xfrm>
            <a:off x="2719846" y="5728994"/>
            <a:ext cx="800100" cy="54292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Arial" panose="020B0604020202020204" pitchFamily="34" charset="0"/>
                <a:cs typeface="Arial" panose="020B0604020202020204" pitchFamily="34" charset="0"/>
              </a:rPr>
              <a:t>this</a:t>
            </a:r>
          </a:p>
        </p:txBody>
      </p:sp>
      <p:graphicFrame>
        <p:nvGraphicFramePr>
          <p:cNvPr id="13" name="Tabla 12"/>
          <p:cNvGraphicFramePr>
            <a:graphicFrameLocks noGrp="1"/>
          </p:cNvGraphicFramePr>
          <p:nvPr>
            <p:extLst>
              <p:ext uri="{D42A27DB-BD31-4B8C-83A1-F6EECF244321}">
                <p14:modId xmlns:p14="http://schemas.microsoft.com/office/powerpoint/2010/main" val="370959355"/>
              </p:ext>
            </p:extLst>
          </p:nvPr>
        </p:nvGraphicFramePr>
        <p:xfrm>
          <a:off x="4986344" y="5604216"/>
          <a:ext cx="1543050" cy="792480"/>
        </p:xfrm>
        <a:graphic>
          <a:graphicData uri="http://schemas.openxmlformats.org/drawingml/2006/table">
            <a:tbl>
              <a:tblPr>
                <a:tableStyleId>{5C22544A-7EE6-4342-B048-85BDC9FD1C3A}</a:tableStyleId>
              </a:tblPr>
              <a:tblGrid>
                <a:gridCol w="1543050">
                  <a:extLst>
                    <a:ext uri="{9D8B030D-6E8A-4147-A177-3AD203B41FA5}">
                      <a16:colId xmlns:a16="http://schemas.microsoft.com/office/drawing/2014/main" val="20000"/>
                    </a:ext>
                  </a:extLst>
                </a:gridCol>
              </a:tblGrid>
              <a:tr h="370840">
                <a:tc>
                  <a:txBody>
                    <a:bodyPr/>
                    <a:lstStyle/>
                    <a:p>
                      <a:pPr algn="ctr"/>
                      <a:r>
                        <a:rPr lang="en-GB" sz="2000" dirty="0">
                          <a:latin typeface="Arial" panose="020B0604020202020204" pitchFamily="34" charset="0"/>
                          <a:cs typeface="Arial" panose="020B0604020202020204" pitchFamily="34" charset="0"/>
                        </a:rPr>
                        <a:t>state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370840">
                <a:tc>
                  <a:txBody>
                    <a:bodyPr/>
                    <a:lstStyle/>
                    <a:p>
                      <a:pPr algn="ctr"/>
                      <a:r>
                        <a:rPr lang="en-GB" sz="2000" dirty="0">
                          <a:latin typeface="Arial" panose="020B0604020202020204" pitchFamily="34" charset="0"/>
                          <a:cs typeface="Arial" panose="020B0604020202020204" pitchFamily="34" charset="0"/>
                        </a:rPr>
                        <a:t>behaviour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bl>
          </a:graphicData>
        </a:graphic>
      </p:graphicFrame>
      <p:cxnSp>
        <p:nvCxnSpPr>
          <p:cNvPr id="15" name="Conector recto de flecha 14"/>
          <p:cNvCxnSpPr>
            <a:stCxn id="10" idx="3"/>
            <a:endCxn id="13" idx="1"/>
          </p:cNvCxnSpPr>
          <p:nvPr/>
        </p:nvCxnSpPr>
        <p:spPr>
          <a:xfrm flipV="1">
            <a:off x="3519946" y="6000456"/>
            <a:ext cx="1466398"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CuadroTexto 17"/>
          <p:cNvSpPr txBox="1"/>
          <p:nvPr/>
        </p:nvSpPr>
        <p:spPr>
          <a:xfrm>
            <a:off x="1293022" y="6209876"/>
            <a:ext cx="1514475"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Referencia</a:t>
            </a:r>
          </a:p>
        </p:txBody>
      </p:sp>
      <p:sp>
        <p:nvSpPr>
          <p:cNvPr id="20" name="CuadroTexto 19"/>
          <p:cNvSpPr txBox="1"/>
          <p:nvPr/>
        </p:nvSpPr>
        <p:spPr>
          <a:xfrm>
            <a:off x="6254075" y="6224487"/>
            <a:ext cx="1514475"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Objeto</a:t>
            </a:r>
          </a:p>
        </p:txBody>
      </p:sp>
    </p:spTree>
    <p:extLst>
      <p:ext uri="{BB962C8B-B14F-4D97-AF65-F5344CB8AC3E}">
        <p14:creationId xmlns:p14="http://schemas.microsoft.com/office/powerpoint/2010/main" val="230035156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a:t>
            </a:r>
            <a:r>
              <a:rPr lang="es-AR" b="1" dirty="0">
                <a:latin typeface="Consolas" panose="020B0609020204030204" pitchFamily="49" charset="0"/>
              </a:rPr>
              <a:t>this</a:t>
            </a:r>
            <a:r>
              <a:rPr lang="es-AR" b="1" dirty="0"/>
              <a:t>?</a:t>
            </a:r>
            <a:br>
              <a:rPr lang="es-AR" dirty="0"/>
            </a:br>
            <a:r>
              <a:rPr lang="es-AR" sz="2800" i="1" dirty="0"/>
              <a:t>Ejemplo de Uso Común</a:t>
            </a:r>
          </a:p>
        </p:txBody>
      </p:sp>
      <p:sp>
        <p:nvSpPr>
          <p:cNvPr id="3" name="Marcador de contenido 2"/>
          <p:cNvSpPr>
            <a:spLocks noGrp="1"/>
          </p:cNvSpPr>
          <p:nvPr>
            <p:ph idx="1"/>
          </p:nvPr>
        </p:nvSpPr>
        <p:spPr/>
        <p:txBody>
          <a:bodyPr>
            <a:normAutofit/>
          </a:bodyPr>
          <a:lstStyle/>
          <a:p>
            <a:pPr marL="0" indent="0">
              <a:buNone/>
            </a:pPr>
            <a:endParaRPr lang="es-AR" dirty="0"/>
          </a:p>
          <a:p>
            <a:pPr marL="0" indent="0">
              <a:buNone/>
            </a:pPr>
            <a:r>
              <a:rPr lang="es-AR" dirty="0"/>
              <a:t>Dentro del cuerpo de un método es posible hacer referencia a los atributos de un objeto por su nombre…</a:t>
            </a:r>
          </a:p>
          <a:p>
            <a:pPr marL="0" indent="0">
              <a:buNone/>
            </a:pPr>
            <a:endParaRPr lang="es-AR" dirty="0"/>
          </a:p>
          <a:p>
            <a:pPr marL="0" indent="0">
              <a:buNone/>
            </a:pPr>
            <a:r>
              <a:rPr lang="es-AR" dirty="0"/>
              <a:t>Pero, a veces un atributo puede estar oculto por un parámetro con el mismo nombre. En esos casos se debe usar </a:t>
            </a:r>
            <a:r>
              <a:rPr lang="es-AR" dirty="0">
                <a:latin typeface="Consolas" panose="020B0609020204030204" pitchFamily="49" charset="0"/>
              </a:rPr>
              <a:t>this</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71</a:t>
            </a:fld>
            <a:endParaRPr lang="es-AR" dirty="0"/>
          </a:p>
        </p:txBody>
      </p:sp>
      <p:sp>
        <p:nvSpPr>
          <p:cNvPr id="10" name="Shape 85"/>
          <p:cNvSpPr/>
          <p:nvPr/>
        </p:nvSpPr>
        <p:spPr>
          <a:xfrm>
            <a:off x="5951336" y="4224796"/>
            <a:ext cx="1944515" cy="1006453"/>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9990" tIns="46795" rIns="89990" bIns="46795" anchor="t" anchorCtr="0">
            <a:noAutofit/>
          </a:bodyPr>
          <a:lstStyle/>
          <a:p>
            <a:pPr algn="r">
              <a:buSzPct val="25000"/>
            </a:pPr>
            <a:endParaRPr lang="es-AR" sz="1200" dirty="0">
              <a:solidFill>
                <a:srgbClr val="292929"/>
              </a:solidFill>
            </a:endParaRPr>
          </a:p>
        </p:txBody>
      </p:sp>
    </p:spTree>
    <p:extLst>
      <p:ext uri="{BB962C8B-B14F-4D97-AF65-F5344CB8AC3E}">
        <p14:creationId xmlns:p14="http://schemas.microsoft.com/office/powerpoint/2010/main" val="160738618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¿Qué es </a:t>
            </a:r>
            <a:r>
              <a:rPr lang="es-AR" b="1" dirty="0">
                <a:latin typeface="Consolas" panose="020B0609020204030204" pitchFamily="49" charset="0"/>
              </a:rPr>
              <a:t>this</a:t>
            </a:r>
            <a:r>
              <a:rPr lang="es-AR" b="1" dirty="0"/>
              <a:t>?</a:t>
            </a:r>
            <a:br>
              <a:rPr lang="es-AR" dirty="0"/>
            </a:br>
            <a:r>
              <a:rPr lang="es-AR" sz="2800" i="1" dirty="0"/>
              <a:t>Ejemplo de Uso Común</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72</a:t>
            </a:fld>
            <a:endParaRPr lang="es-AR" dirty="0"/>
          </a:p>
        </p:txBody>
      </p:sp>
      <p:sp>
        <p:nvSpPr>
          <p:cNvPr id="10" name="Shape 85"/>
          <p:cNvSpPr/>
          <p:nvPr/>
        </p:nvSpPr>
        <p:spPr>
          <a:xfrm>
            <a:off x="5951336" y="4224796"/>
            <a:ext cx="1944515" cy="1006453"/>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9990" tIns="46795" rIns="89990" bIns="46795" anchor="t" anchorCtr="0">
            <a:noAutofit/>
          </a:bodyPr>
          <a:lstStyle/>
          <a:p>
            <a:pPr algn="r">
              <a:buSzPct val="25000"/>
            </a:pPr>
            <a:endParaRPr lang="es-AR" sz="1200" dirty="0">
              <a:solidFill>
                <a:srgbClr val="292929"/>
              </a:solidFill>
            </a:endParaRPr>
          </a:p>
        </p:txBody>
      </p:sp>
      <p:cxnSp>
        <p:nvCxnSpPr>
          <p:cNvPr id="11" name="Shape 86"/>
          <p:cNvCxnSpPr/>
          <p:nvPr/>
        </p:nvCxnSpPr>
        <p:spPr>
          <a:xfrm>
            <a:off x="2247900" y="3314700"/>
            <a:ext cx="1162956" cy="623229"/>
          </a:xfrm>
          <a:prstGeom prst="straightConnector1">
            <a:avLst/>
          </a:prstGeom>
          <a:noFill/>
          <a:ln w="28425" cap="flat" cmpd="sng">
            <a:solidFill>
              <a:srgbClr val="FF0000"/>
            </a:solidFill>
            <a:prstDash val="solid"/>
            <a:miter/>
            <a:headEnd type="none" w="med" len="med"/>
            <a:tailEnd type="triangle" w="lg" len="lg"/>
          </a:ln>
        </p:spPr>
      </p:cxnSp>
      <p:sp>
        <p:nvSpPr>
          <p:cNvPr id="12" name="Rectángulo 11"/>
          <p:cNvSpPr/>
          <p:nvPr/>
        </p:nvSpPr>
        <p:spPr>
          <a:xfrm>
            <a:off x="31897" y="2818819"/>
            <a:ext cx="2500475" cy="1938992"/>
          </a:xfrm>
          <a:prstGeom prst="rect">
            <a:avLst/>
          </a:prstGeom>
        </p:spPr>
        <p:txBody>
          <a:bodyPr wrap="square">
            <a:sp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Si no se usa </a:t>
            </a:r>
            <a:r>
              <a:rPr lang="es-AR" sz="2000" dirty="0">
                <a:latin typeface="Arial" panose="020B0604020202020204" pitchFamily="34" charset="0"/>
                <a:cs typeface="Arial" panose="020B0604020202020204" pitchFamily="34" charset="0"/>
              </a:rPr>
              <a:t>this</a:t>
            </a:r>
            <a:r>
              <a:rPr lang="es-AR" sz="2000" dirty="0">
                <a:solidFill>
                  <a:srgbClr val="292929"/>
                </a:solidFill>
                <a:latin typeface="Arial" panose="020B0604020202020204" pitchFamily="34" charset="0"/>
                <a:cs typeface="Arial" panose="020B0604020202020204" pitchFamily="34" charset="0"/>
              </a:rPr>
              <a:t>, no  se asignará al atributo apellido de persona el valor pasado como parámetro.</a:t>
            </a:r>
          </a:p>
        </p:txBody>
      </p:sp>
      <p:sp>
        <p:nvSpPr>
          <p:cNvPr id="8" name="Rectángulo 7"/>
          <p:cNvSpPr/>
          <p:nvPr/>
        </p:nvSpPr>
        <p:spPr>
          <a:xfrm>
            <a:off x="2914650" y="2423339"/>
            <a:ext cx="6229350" cy="3170099"/>
          </a:xfrm>
          <a:prstGeom prst="rect">
            <a:avLst/>
          </a:prstGeom>
        </p:spPr>
        <p:txBody>
          <a:bodyPr wrap="square">
            <a:spAutoFit/>
          </a:bodyPr>
          <a:lstStyle/>
          <a:p>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class</a:t>
            </a:r>
            <a:r>
              <a:rPr lang="es-AR" sz="2000" dirty="0">
                <a:solidFill>
                  <a:srgbClr val="000000"/>
                </a:solidFill>
                <a:latin typeface="Consolas" panose="020B0609020204030204" pitchFamily="49" charset="0"/>
              </a:rPr>
              <a:t> </a:t>
            </a:r>
            <a:r>
              <a:rPr lang="es-AR" sz="2000" dirty="0">
                <a:solidFill>
                  <a:srgbClr val="660066"/>
                </a:solidFill>
                <a:latin typeface="Consolas" panose="020B0609020204030204" pitchFamily="49" charset="0"/>
              </a:rPr>
              <a:t>Persona</a:t>
            </a:r>
            <a:r>
              <a:rPr lang="es-AR" sz="2000" dirty="0">
                <a:solidFill>
                  <a:srgbClr val="000000"/>
                </a:solidFill>
                <a:latin typeface="Consolas" panose="020B0609020204030204" pitchFamily="49" charset="0"/>
              </a:rPr>
              <a:t> {</a:t>
            </a:r>
            <a:endParaRPr lang="es-AR" sz="2000" dirty="0"/>
          </a:p>
          <a:p>
            <a:r>
              <a:rPr lang="es-AR" sz="2000" dirty="0">
                <a:solidFill>
                  <a:srgbClr val="000088"/>
                </a:solidFill>
                <a:latin typeface="Consolas" panose="020B0609020204030204" pitchFamily="49" charset="0"/>
              </a:rPr>
              <a:t>  </a:t>
            </a:r>
            <a:r>
              <a:rPr lang="es-AR" sz="2000" dirty="0" err="1">
                <a:solidFill>
                  <a:srgbClr val="000088"/>
                </a:solidFill>
                <a:latin typeface="Consolas" panose="020B0609020204030204" pitchFamily="49" charset="0"/>
              </a:rPr>
              <a:t>private</a:t>
            </a:r>
            <a:r>
              <a:rPr lang="es-AR" sz="2000" dirty="0">
                <a:solidFill>
                  <a:srgbClr val="000000"/>
                </a:solidFill>
                <a:latin typeface="Consolas" panose="020B0609020204030204" pitchFamily="49" charset="0"/>
              </a:rPr>
              <a:t> </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apellido;</a:t>
            </a:r>
            <a:endParaRPr lang="es-AR" sz="2000" dirty="0"/>
          </a:p>
          <a:p>
            <a:br>
              <a:rPr lang="es-AR" sz="2000" dirty="0"/>
            </a:br>
            <a:r>
              <a:rPr lang="es-AR" sz="2000" dirty="0"/>
              <a:t>     </a:t>
            </a:r>
            <a:r>
              <a:rPr lang="es-AR" sz="2000" dirty="0" err="1">
                <a:solidFill>
                  <a:srgbClr val="000088"/>
                </a:solidFill>
                <a:latin typeface="Consolas" panose="020B0609020204030204" pitchFamily="49" charset="0"/>
              </a:rPr>
              <a:t>public</a:t>
            </a:r>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void</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setApellido</a:t>
            </a:r>
            <a:r>
              <a:rPr lang="es-AR" sz="2000" dirty="0">
                <a:solidFill>
                  <a:srgbClr val="666600"/>
                </a:solidFill>
                <a:latin typeface="Consolas" panose="020B0609020204030204" pitchFamily="49" charset="0"/>
              </a:rPr>
              <a:t>(</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apellido</a:t>
            </a:r>
            <a:r>
              <a:rPr lang="es-AR" sz="2000" dirty="0">
                <a:solidFill>
                  <a:srgbClr val="666600"/>
                </a:solidFill>
                <a:latin typeface="Consolas" panose="020B0609020204030204" pitchFamily="49" charset="0"/>
              </a:rPr>
              <a:t>){</a:t>
            </a:r>
            <a:endParaRPr lang="es-AR" sz="2000" dirty="0"/>
          </a:p>
          <a:p>
            <a:r>
              <a:rPr lang="es-AR" sz="2000" dirty="0">
                <a:solidFill>
                  <a:srgbClr val="000000"/>
                </a:solidFill>
                <a:latin typeface="Consolas" panose="020B0609020204030204" pitchFamily="49" charset="0"/>
              </a:rPr>
              <a:t>    </a:t>
            </a:r>
            <a:r>
              <a:rPr lang="es-AR" sz="2000" dirty="0" err="1">
                <a:solidFill>
                  <a:srgbClr val="000088"/>
                </a:solidFill>
                <a:latin typeface="Consolas" panose="020B0609020204030204" pitchFamily="49" charset="0"/>
              </a:rPr>
              <a:t>this</a:t>
            </a:r>
            <a:r>
              <a:rPr lang="es-AR" sz="2000" dirty="0" err="1">
                <a:solidFill>
                  <a:srgbClr val="666600"/>
                </a:solidFill>
                <a:latin typeface="Consolas" panose="020B0609020204030204" pitchFamily="49" charset="0"/>
              </a:rPr>
              <a:t>.</a:t>
            </a:r>
            <a:r>
              <a:rPr lang="es-AR" sz="2000" dirty="0" err="1">
                <a:solidFill>
                  <a:srgbClr val="000000"/>
                </a:solidFill>
                <a:latin typeface="Consolas" panose="020B0609020204030204" pitchFamily="49" charset="0"/>
              </a:rPr>
              <a:t>apellido</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apellido;</a:t>
            </a:r>
            <a:endParaRPr lang="es-AR" sz="2000" dirty="0"/>
          </a:p>
          <a:p>
            <a:r>
              <a:rPr lang="es-AR" sz="2000" dirty="0">
                <a:solidFill>
                  <a:srgbClr val="000000"/>
                </a:solidFill>
                <a:latin typeface="Consolas" panose="020B0609020204030204" pitchFamily="49" charset="0"/>
              </a:rPr>
              <a:t>  }</a:t>
            </a:r>
            <a:endParaRPr lang="es-AR" sz="2000" dirty="0"/>
          </a:p>
          <a:p>
            <a:r>
              <a:rPr lang="es-AR" sz="2000" dirty="0">
                <a:solidFill>
                  <a:srgbClr val="880000"/>
                </a:solidFill>
                <a:latin typeface="Consolas" panose="020B0609020204030204" pitchFamily="49" charset="0"/>
              </a:rPr>
              <a:t>  //</a:t>
            </a:r>
            <a:r>
              <a:rPr lang="es-AR" sz="2000" dirty="0" err="1">
                <a:solidFill>
                  <a:srgbClr val="880000"/>
                </a:solidFill>
                <a:latin typeface="Consolas" panose="020B0609020204030204" pitchFamily="49" charset="0"/>
              </a:rPr>
              <a:t>getters</a:t>
            </a:r>
            <a:r>
              <a:rPr lang="es-AR" sz="2000" dirty="0">
                <a:solidFill>
                  <a:srgbClr val="880000"/>
                </a:solidFill>
                <a:latin typeface="Consolas" panose="020B0609020204030204" pitchFamily="49" charset="0"/>
              </a:rPr>
              <a:t> y </a:t>
            </a:r>
            <a:r>
              <a:rPr lang="es-AR" sz="2000" dirty="0" err="1">
                <a:solidFill>
                  <a:srgbClr val="880000"/>
                </a:solidFill>
                <a:latin typeface="Consolas" panose="020B0609020204030204" pitchFamily="49" charset="0"/>
              </a:rPr>
              <a:t>setters</a:t>
            </a:r>
            <a:endParaRPr lang="es-AR" sz="2000" dirty="0"/>
          </a:p>
          <a:p>
            <a:r>
              <a:rPr lang="es-AR" sz="2000" dirty="0">
                <a:solidFill>
                  <a:srgbClr val="000000"/>
                </a:solidFill>
                <a:latin typeface="Consolas" panose="020B0609020204030204" pitchFamily="49" charset="0"/>
              </a:rPr>
              <a:t>}</a:t>
            </a:r>
            <a:endParaRPr lang="es-AR" sz="2000" dirty="0"/>
          </a:p>
          <a:p>
            <a:br>
              <a:rPr lang="es-AR" sz="2000" dirty="0"/>
            </a:br>
            <a:endParaRPr lang="es-AR" sz="2000" dirty="0"/>
          </a:p>
        </p:txBody>
      </p:sp>
    </p:spTree>
    <p:extLst>
      <p:ext uri="{BB962C8B-B14F-4D97-AF65-F5344CB8AC3E}">
        <p14:creationId xmlns:p14="http://schemas.microsoft.com/office/powerpoint/2010/main" val="286009608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Usos de la Palabra Clave </a:t>
            </a:r>
            <a:r>
              <a:rPr lang="es-AR" b="1" dirty="0">
                <a:latin typeface="Consolas" panose="020B0609020204030204" pitchFamily="49" charset="0"/>
              </a:rPr>
              <a:t>this</a:t>
            </a:r>
            <a:endParaRPr lang="es-AR" b="1" dirty="0"/>
          </a:p>
        </p:txBody>
      </p:sp>
      <p:sp>
        <p:nvSpPr>
          <p:cNvPr id="3" name="Marcador de contenido 2"/>
          <p:cNvSpPr>
            <a:spLocks noGrp="1"/>
          </p:cNvSpPr>
          <p:nvPr>
            <p:ph idx="1"/>
          </p:nvPr>
        </p:nvSpPr>
        <p:spPr>
          <a:xfrm>
            <a:off x="628650" y="2160000"/>
            <a:ext cx="8515318" cy="4351338"/>
          </a:xfrm>
        </p:spPr>
        <p:txBody>
          <a:bodyPr>
            <a:normAutofit fontScale="77500" lnSpcReduction="20000"/>
          </a:bodyPr>
          <a:lstStyle/>
          <a:p>
            <a:r>
              <a:rPr lang="es-AR" b="1" dirty="0">
                <a:latin typeface="Arial" panose="020B0604020202020204" pitchFamily="34" charset="0"/>
                <a:cs typeface="Arial" panose="020B0604020202020204" pitchFamily="34" charset="0"/>
              </a:rPr>
              <a:t>Referenciar</a:t>
            </a:r>
            <a:r>
              <a:rPr lang="es-AR" dirty="0">
                <a:latin typeface="Arial" panose="020B0604020202020204" pitchFamily="34" charset="0"/>
                <a:cs typeface="Arial" panose="020B0604020202020204" pitchFamily="34" charset="0"/>
              </a:rPr>
              <a:t> a la </a:t>
            </a:r>
            <a:r>
              <a:rPr lang="es-AR" b="1" dirty="0">
                <a:latin typeface="Arial" panose="020B0604020202020204" pitchFamily="34" charset="0"/>
                <a:cs typeface="Arial" panose="020B0604020202020204" pitchFamily="34" charset="0"/>
              </a:rPr>
              <a:t>instancia </a:t>
            </a:r>
            <a:r>
              <a:rPr lang="es-AR" dirty="0">
                <a:latin typeface="Arial" panose="020B0604020202020204" pitchFamily="34" charset="0"/>
                <a:cs typeface="Arial" panose="020B0604020202020204" pitchFamily="34" charset="0"/>
              </a:rPr>
              <a:t>actual.</a:t>
            </a:r>
          </a:p>
          <a:p>
            <a:endParaRPr lang="es-AR" dirty="0">
              <a:latin typeface="Arial" panose="020B0604020202020204" pitchFamily="34" charset="0"/>
              <a:cs typeface="Arial" panose="020B0604020202020204" pitchFamily="34" charset="0"/>
            </a:endParaRPr>
          </a:p>
          <a:p>
            <a:r>
              <a:rPr lang="es-AR" b="1" dirty="0">
                <a:latin typeface="Arial" panose="020B0604020202020204" pitchFamily="34" charset="0"/>
                <a:cs typeface="Arial" panose="020B0604020202020204" pitchFamily="34" charset="0"/>
              </a:rPr>
              <a:t>Invocar</a:t>
            </a:r>
            <a:r>
              <a:rPr lang="es-AR" dirty="0">
                <a:latin typeface="Arial" panose="020B0604020202020204" pitchFamily="34" charset="0"/>
                <a:cs typeface="Arial" panose="020B0604020202020204" pitchFamily="34" charset="0"/>
              </a:rPr>
              <a:t> </a:t>
            </a:r>
            <a:r>
              <a:rPr lang="es-AR" b="1" dirty="0">
                <a:latin typeface="Arial" panose="020B0604020202020204" pitchFamily="34" charset="0"/>
                <a:cs typeface="Arial" panose="020B0604020202020204" pitchFamily="34" charset="0"/>
              </a:rPr>
              <a:t>un</a:t>
            </a:r>
            <a:r>
              <a:rPr lang="es-AR" dirty="0">
                <a:latin typeface="Arial" panose="020B0604020202020204" pitchFamily="34" charset="0"/>
                <a:cs typeface="Arial" panose="020B0604020202020204" pitchFamily="34" charset="0"/>
              </a:rPr>
              <a:t> </a:t>
            </a:r>
            <a:r>
              <a:rPr lang="es-AR" b="1" dirty="0">
                <a:latin typeface="Arial" panose="020B0604020202020204" pitchFamily="34" charset="0"/>
                <a:cs typeface="Arial" panose="020B0604020202020204" pitchFamily="34" charset="0"/>
              </a:rPr>
              <a:t>método</a:t>
            </a:r>
            <a:r>
              <a:rPr lang="es-AR" dirty="0">
                <a:latin typeface="Arial" panose="020B0604020202020204" pitchFamily="34" charset="0"/>
                <a:cs typeface="Arial" panose="020B0604020202020204" pitchFamily="34" charset="0"/>
              </a:rPr>
              <a:t> de la clase actual.</a:t>
            </a:r>
          </a:p>
          <a:p>
            <a:endParaRPr lang="es-AR" dirty="0">
              <a:latin typeface="Arial" panose="020B0604020202020204" pitchFamily="34" charset="0"/>
              <a:cs typeface="Arial" panose="020B0604020202020204" pitchFamily="34" charset="0"/>
            </a:endParaRPr>
          </a:p>
          <a:p>
            <a:r>
              <a:rPr lang="es-AR" b="1" dirty="0">
                <a:latin typeface="Arial" panose="020B0604020202020204" pitchFamily="34" charset="0"/>
                <a:cs typeface="Arial" panose="020B0604020202020204" pitchFamily="34" charset="0"/>
              </a:rPr>
              <a:t>Invocar un constructor </a:t>
            </a:r>
            <a:r>
              <a:rPr lang="es-AR" dirty="0">
                <a:latin typeface="Arial" panose="020B0604020202020204" pitchFamily="34" charset="0"/>
                <a:cs typeface="Arial" panose="020B0604020202020204" pitchFamily="34" charset="0"/>
              </a:rPr>
              <a:t>de la clase actual.</a:t>
            </a:r>
          </a:p>
          <a:p>
            <a:endParaRPr lang="es-AR" dirty="0">
              <a:latin typeface="Arial" panose="020B0604020202020204" pitchFamily="34" charset="0"/>
              <a:cs typeface="Arial" panose="020B0604020202020204" pitchFamily="34" charset="0"/>
            </a:endParaRPr>
          </a:p>
          <a:p>
            <a:r>
              <a:rPr lang="es-AR" b="1" dirty="0">
                <a:latin typeface="Arial" panose="020B0604020202020204" pitchFamily="34" charset="0"/>
                <a:cs typeface="Arial" panose="020B0604020202020204" pitchFamily="34" charset="0"/>
              </a:rPr>
              <a:t>Pasar como argumento </a:t>
            </a:r>
            <a:r>
              <a:rPr lang="es-AR" dirty="0">
                <a:latin typeface="Arial" panose="020B0604020202020204" pitchFamily="34" charset="0"/>
                <a:cs typeface="Arial" panose="020B0604020202020204" pitchFamily="34" charset="0"/>
              </a:rPr>
              <a:t>la instancia actual a un método.</a:t>
            </a:r>
          </a:p>
          <a:p>
            <a:endParaRPr lang="es-AR" dirty="0">
              <a:latin typeface="Arial" panose="020B0604020202020204" pitchFamily="34" charset="0"/>
              <a:cs typeface="Arial" panose="020B0604020202020204" pitchFamily="34" charset="0"/>
            </a:endParaRPr>
          </a:p>
          <a:p>
            <a:r>
              <a:rPr lang="es-AR" b="1" dirty="0">
                <a:latin typeface="Arial" panose="020B0604020202020204" pitchFamily="34" charset="0"/>
                <a:cs typeface="Arial" panose="020B0604020202020204" pitchFamily="34" charset="0"/>
              </a:rPr>
              <a:t>Pasar como parámetro </a:t>
            </a:r>
            <a:r>
              <a:rPr lang="es-AR" dirty="0">
                <a:latin typeface="Arial" panose="020B0604020202020204" pitchFamily="34" charset="0"/>
                <a:cs typeface="Arial" panose="020B0604020202020204" pitchFamily="34" charset="0"/>
              </a:rPr>
              <a:t>la instancia actual a un constructor.</a:t>
            </a:r>
          </a:p>
          <a:p>
            <a:endParaRPr lang="es-AR" dirty="0">
              <a:latin typeface="Arial" panose="020B0604020202020204" pitchFamily="34" charset="0"/>
              <a:cs typeface="Arial" panose="020B0604020202020204" pitchFamily="34" charset="0"/>
            </a:endParaRPr>
          </a:p>
          <a:p>
            <a:r>
              <a:rPr lang="es-AR" b="1" dirty="0">
                <a:latin typeface="Arial" panose="020B0604020202020204" pitchFamily="34" charset="0"/>
                <a:cs typeface="Arial" panose="020B0604020202020204" pitchFamily="34" charset="0"/>
              </a:rPr>
              <a:t>Retornar</a:t>
            </a:r>
            <a:r>
              <a:rPr lang="es-AR" dirty="0">
                <a:latin typeface="Arial" panose="020B0604020202020204" pitchFamily="34" charset="0"/>
                <a:cs typeface="Arial" panose="020B0604020202020204" pitchFamily="34" charset="0"/>
              </a:rPr>
              <a:t> la instancia actual en un método.</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73</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221332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3" name="Marcador de contenido 2"/>
          <p:cNvSpPr>
            <a:spLocks noGrp="1"/>
          </p:cNvSpPr>
          <p:nvPr>
            <p:ph idx="1"/>
          </p:nvPr>
        </p:nvSpPr>
        <p:spPr>
          <a:xfrm>
            <a:off x="0" y="2225316"/>
            <a:ext cx="7886700" cy="4351338"/>
          </a:xfrm>
        </p:spPr>
        <p:txBody>
          <a:bodyPr>
            <a:normAutofit/>
          </a:bodyPr>
          <a:lstStyle/>
          <a:p>
            <a:r>
              <a:rPr lang="es-AR" sz="2100" dirty="0">
                <a:latin typeface="Consolas" panose="020B0609020204030204" pitchFamily="49" charset="0"/>
              </a:rPr>
              <a:t>this</a:t>
            </a:r>
            <a:r>
              <a:rPr lang="es-AR" sz="2100" dirty="0"/>
              <a:t> puede ser usado para referirse a la instancia actual.</a:t>
            </a:r>
          </a:p>
          <a:p>
            <a:r>
              <a:rPr lang="es-AR" sz="2100" dirty="0"/>
              <a:t>Resuelve problemas de ambigüedad.</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74</a:t>
            </a:fld>
            <a:endParaRPr lang="es-AR" dirty="0"/>
          </a:p>
        </p:txBody>
      </p:sp>
      <p:sp>
        <p:nvSpPr>
          <p:cNvPr id="11" name="CuadroTexto 10"/>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4" name="Rectángulo 13"/>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id</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5" name="Rectángulo 14"/>
          <p:cNvSpPr/>
          <p:nvPr/>
        </p:nvSpPr>
        <p:spPr>
          <a:xfrm>
            <a:off x="3731922" y="4768598"/>
            <a:ext cx="5393028"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000000"/>
                </a:solidFill>
                <a:latin typeface="Consolas" panose="020B0609020204030204" pitchFamily="49" charset="0"/>
              </a:rPr>
              <a:t> s1</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111</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"Juan"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000000"/>
                </a:solidFill>
                <a:latin typeface="Consolas" panose="020B0609020204030204" pitchFamily="49" charset="0"/>
              </a:rPr>
              <a:t> s2</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112</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"Pedro"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s1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s2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426114131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ángulo 13"/>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id</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3" name="Marcador de contenido 2"/>
          <p:cNvSpPr>
            <a:spLocks noGrp="1"/>
          </p:cNvSpPr>
          <p:nvPr>
            <p:ph idx="1"/>
          </p:nvPr>
        </p:nvSpPr>
        <p:spPr>
          <a:xfrm>
            <a:off x="0" y="2225316"/>
            <a:ext cx="7886700" cy="4351338"/>
          </a:xfrm>
        </p:spPr>
        <p:txBody>
          <a:bodyPr>
            <a:normAutofit/>
          </a:bodyPr>
          <a:lstStyle/>
          <a:p>
            <a:r>
              <a:rPr lang="es-AR" sz="2100" dirty="0">
                <a:latin typeface="Consolas" panose="020B0609020204030204" pitchFamily="49" charset="0"/>
              </a:rPr>
              <a:t>this</a:t>
            </a:r>
            <a:r>
              <a:rPr lang="es-AR" sz="2100" dirty="0"/>
              <a:t> puede ser usado para referirse a la instancia actual.</a:t>
            </a:r>
          </a:p>
          <a:p>
            <a:r>
              <a:rPr lang="es-AR" sz="2100" dirty="0"/>
              <a:t>Resuelve problemas de ambigüedad.</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75</a:t>
            </a:fld>
            <a:endParaRPr lang="es-AR" dirty="0"/>
          </a:p>
        </p:txBody>
      </p:sp>
      <p:sp>
        <p:nvSpPr>
          <p:cNvPr id="9" name="Rectangle 2"/>
          <p:cNvSpPr>
            <a:spLocks noChangeArrowheads="1"/>
          </p:cNvSpPr>
          <p:nvPr/>
        </p:nvSpPr>
        <p:spPr bwMode="auto">
          <a:xfrm>
            <a:off x="7190932" y="3609602"/>
            <a:ext cx="107112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AR" altLang="en-US" b="0" i="0" u="none" strike="noStrike" cap="none" normalizeH="0" baseline="0" dirty="0">
                <a:ln>
                  <a:noFill/>
                </a:ln>
                <a:solidFill>
                  <a:srgbClr val="000000"/>
                </a:solidFill>
                <a:effectLst/>
                <a:latin typeface="Consolas" panose="020B0609020204030204" pitchFamily="49" charset="0"/>
              </a:rPr>
              <a:t>0 </a:t>
            </a:r>
            <a:r>
              <a:rPr kumimoji="0" lang="es-AR" altLang="en-US" b="0" i="0" u="none" strike="noStrike" cap="none" normalizeH="0" baseline="0" dirty="0" err="1">
                <a:ln>
                  <a:noFill/>
                </a:ln>
                <a:solidFill>
                  <a:srgbClr val="000000"/>
                </a:solidFill>
                <a:effectLst/>
                <a:latin typeface="Consolas" panose="020B0609020204030204" pitchFamily="49" charset="0"/>
              </a:rPr>
              <a:t>null</a:t>
            </a:r>
            <a:r>
              <a:rPr kumimoji="0" lang="es-AR" altLang="en-US" b="0" i="0" u="none" strike="noStrike" cap="none" normalizeH="0" baseline="0" dirty="0">
                <a:ln>
                  <a:noFill/>
                </a:ln>
                <a:solidFill>
                  <a:srgbClr val="000000"/>
                </a:solidFill>
                <a:effectLst/>
                <a:latin typeface="Consolas" panose="020B0609020204030204" pitchFamily="49" charset="0"/>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s-AR" altLang="en-US" b="0" i="0" u="none" strike="noStrike" cap="none" normalizeH="0" baseline="0" dirty="0">
                <a:ln>
                  <a:noFill/>
                </a:ln>
                <a:solidFill>
                  <a:srgbClr val="000000"/>
                </a:solidFill>
                <a:effectLst/>
                <a:latin typeface="Consolas" panose="020B0609020204030204" pitchFamily="49" charset="0"/>
              </a:rPr>
              <a:t>0 </a:t>
            </a:r>
            <a:r>
              <a:rPr kumimoji="0" lang="es-AR" altLang="en-US" b="0" i="0" u="none" strike="noStrike" cap="none" normalizeH="0" baseline="0" dirty="0" err="1">
                <a:ln>
                  <a:noFill/>
                </a:ln>
                <a:solidFill>
                  <a:srgbClr val="000000"/>
                </a:solidFill>
                <a:effectLst/>
                <a:latin typeface="Consolas" panose="020B0609020204030204" pitchFamily="49" charset="0"/>
              </a:rPr>
              <a:t>null</a:t>
            </a:r>
            <a:endParaRPr kumimoji="0" lang="es-AR" altLang="en-US" sz="4400" b="0" i="0" u="none" strike="noStrike" cap="none" normalizeH="0" baseline="0" dirty="0">
              <a:ln>
                <a:noFill/>
              </a:ln>
              <a:solidFill>
                <a:schemeClr val="tx1"/>
              </a:solidFill>
              <a:effectLst/>
              <a:latin typeface="Consolas" panose="020B0609020204030204" pitchFamily="49" charset="0"/>
            </a:endParaRPr>
          </a:p>
        </p:txBody>
      </p:sp>
      <p:sp>
        <p:nvSpPr>
          <p:cNvPr id="10" name="Rectángulo 9"/>
          <p:cNvSpPr/>
          <p:nvPr/>
        </p:nvSpPr>
        <p:spPr>
          <a:xfrm>
            <a:off x="5800394" y="4583932"/>
            <a:ext cx="3343574" cy="1938992"/>
          </a:xfrm>
          <a:prstGeom prst="rect">
            <a:avLst/>
          </a:prstGeom>
        </p:spPr>
        <p:txBody>
          <a:bodyPr wrap="square">
            <a:spAutoFit/>
          </a:bodyPr>
          <a:lstStyle/>
          <a:p>
            <a:pPr algn="ctr"/>
            <a:r>
              <a:rPr lang="es-AR" sz="2000" dirty="0">
                <a:solidFill>
                  <a:srgbClr val="000000"/>
                </a:solidFill>
                <a:latin typeface="Arial" panose="020B0604020202020204" pitchFamily="34" charset="0"/>
                <a:cs typeface="Arial" panose="020B0604020202020204" pitchFamily="34" charset="0"/>
              </a:rPr>
              <a:t>Los parámetros y los nombres de los atributos son iguales!</a:t>
            </a:r>
          </a:p>
          <a:p>
            <a:pPr algn="ctr"/>
            <a:r>
              <a:rPr lang="es-AR" sz="2000" dirty="0">
                <a:solidFill>
                  <a:srgbClr val="000000"/>
                </a:solidFill>
                <a:latin typeface="Arial" panose="020B0604020202020204" pitchFamily="34" charset="0"/>
                <a:cs typeface="Arial" panose="020B0604020202020204" pitchFamily="34" charset="0"/>
              </a:rPr>
              <a:t>Los parámetros ocultan a los atributos, los cuales nunca son asignados.</a:t>
            </a:r>
          </a:p>
        </p:txBody>
      </p:sp>
      <p:sp>
        <p:nvSpPr>
          <p:cNvPr id="11" name="CuadroTexto 10"/>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3" name="Rectángulo redondeado 12"/>
          <p:cNvSpPr/>
          <p:nvPr/>
        </p:nvSpPr>
        <p:spPr>
          <a:xfrm>
            <a:off x="2139962" y="4068544"/>
            <a:ext cx="2403163" cy="41773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2" name="Rectángulo redondeado 11"/>
          <p:cNvSpPr/>
          <p:nvPr/>
        </p:nvSpPr>
        <p:spPr>
          <a:xfrm>
            <a:off x="136362" y="3298679"/>
            <a:ext cx="1978188" cy="634088"/>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67911321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ángulo 15"/>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id</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name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76</a:t>
            </a:fld>
            <a:endParaRPr lang="es-AR" dirty="0"/>
          </a:p>
        </p:txBody>
      </p:sp>
      <p:sp>
        <p:nvSpPr>
          <p:cNvPr id="10" name="Marcador de contenido 2"/>
          <p:cNvSpPr>
            <a:spLocks noGrp="1"/>
          </p:cNvSpPr>
          <p:nvPr>
            <p:ph idx="1"/>
          </p:nvPr>
        </p:nvSpPr>
        <p:spPr>
          <a:xfrm>
            <a:off x="0" y="2225316"/>
            <a:ext cx="9143968" cy="4351338"/>
          </a:xfrm>
        </p:spPr>
        <p:txBody>
          <a:bodyPr>
            <a:normAutofit/>
          </a:bodyPr>
          <a:lstStyle/>
          <a:p>
            <a:r>
              <a:rPr lang="es-AR" sz="2100" dirty="0">
                <a:latin typeface="Arial" panose="020B0604020202020204" pitchFamily="34" charset="0"/>
                <a:cs typeface="Arial" panose="020B0604020202020204" pitchFamily="34" charset="0"/>
              </a:rPr>
              <a:t>El uso de </a:t>
            </a:r>
            <a:r>
              <a:rPr lang="es-AR" sz="2100" dirty="0">
                <a:latin typeface="Consolas" panose="020B0609020204030204" pitchFamily="49" charset="0"/>
                <a:cs typeface="Arial" panose="020B0604020202020204" pitchFamily="34" charset="0"/>
              </a:rPr>
              <a:t>this</a:t>
            </a:r>
            <a:r>
              <a:rPr lang="es-AR" sz="2100" dirty="0">
                <a:latin typeface="Arial" panose="020B0604020202020204" pitchFamily="34" charset="0"/>
                <a:cs typeface="Arial" panose="020B0604020202020204" pitchFamily="34" charset="0"/>
              </a:rPr>
              <a:t> permite distinguir entre el atributo de la instancia y el parámetro del constructor.</a:t>
            </a:r>
          </a:p>
        </p:txBody>
      </p:sp>
      <p:sp>
        <p:nvSpPr>
          <p:cNvPr id="12" name="CuadroTexto 11"/>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34620425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77</a:t>
            </a:fld>
            <a:endParaRPr lang="es-AR" dirty="0"/>
          </a:p>
        </p:txBody>
      </p:sp>
      <p:sp>
        <p:nvSpPr>
          <p:cNvPr id="10" name="Marcador de contenido 2"/>
          <p:cNvSpPr>
            <a:spLocks noGrp="1"/>
          </p:cNvSpPr>
          <p:nvPr>
            <p:ph idx="1"/>
          </p:nvPr>
        </p:nvSpPr>
        <p:spPr>
          <a:xfrm>
            <a:off x="0" y="2225316"/>
            <a:ext cx="9143968" cy="4351338"/>
          </a:xfrm>
        </p:spPr>
        <p:txBody>
          <a:bodyPr>
            <a:normAutofit/>
          </a:bodyPr>
          <a:lstStyle/>
          <a:p>
            <a:r>
              <a:rPr lang="es-AR" sz="2100" dirty="0">
                <a:latin typeface="Arial" panose="020B0604020202020204" pitchFamily="34" charset="0"/>
                <a:cs typeface="Arial" panose="020B0604020202020204" pitchFamily="34" charset="0"/>
              </a:rPr>
              <a:t>El uso de </a:t>
            </a:r>
            <a:r>
              <a:rPr lang="es-AR" sz="2100" dirty="0">
                <a:latin typeface="Consolas" panose="020B0609020204030204" pitchFamily="49" charset="0"/>
                <a:cs typeface="Arial" panose="020B0604020202020204" pitchFamily="34" charset="0"/>
              </a:rPr>
              <a:t>this</a:t>
            </a:r>
            <a:r>
              <a:rPr lang="es-AR" sz="2100" dirty="0">
                <a:latin typeface="Arial" panose="020B0604020202020204" pitchFamily="34" charset="0"/>
                <a:cs typeface="Arial" panose="020B0604020202020204" pitchFamily="34" charset="0"/>
              </a:rPr>
              <a:t> permite distinguir entre el atributo de la instancia y el parámetro del constructor.</a:t>
            </a:r>
          </a:p>
        </p:txBody>
      </p:sp>
      <p:sp>
        <p:nvSpPr>
          <p:cNvPr id="11" name="Rectangle 2"/>
          <p:cNvSpPr>
            <a:spLocks noChangeArrowheads="1"/>
          </p:cNvSpPr>
          <p:nvPr/>
        </p:nvSpPr>
        <p:spPr bwMode="auto">
          <a:xfrm>
            <a:off x="7064296" y="3609602"/>
            <a:ext cx="132440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AR" altLang="en-US" b="0" i="0" u="none" strike="noStrike" cap="none" normalizeH="0" baseline="0" dirty="0">
                <a:ln>
                  <a:noFill/>
                </a:ln>
                <a:solidFill>
                  <a:srgbClr val="000000"/>
                </a:solidFill>
                <a:effectLst/>
                <a:latin typeface="Consolas" panose="020B0609020204030204" pitchFamily="49" charset="0"/>
              </a:rPr>
              <a:t>111 Juan</a:t>
            </a:r>
          </a:p>
          <a:p>
            <a:pPr marL="0" marR="0" lvl="0" indent="0" algn="just" defTabSz="914400" rtl="0" eaLnBrk="0" fontAlgn="base" latinLnBrk="0" hangingPunct="0">
              <a:lnSpc>
                <a:spcPct val="100000"/>
              </a:lnSpc>
              <a:spcBef>
                <a:spcPct val="0"/>
              </a:spcBef>
              <a:spcAft>
                <a:spcPct val="0"/>
              </a:spcAft>
              <a:buClrTx/>
              <a:buSzTx/>
              <a:buFontTx/>
              <a:buNone/>
              <a:tabLst/>
            </a:pPr>
            <a:r>
              <a:rPr lang="es-AR" altLang="en-US" dirty="0">
                <a:solidFill>
                  <a:srgbClr val="000000"/>
                </a:solidFill>
                <a:latin typeface="Consolas" panose="020B0609020204030204" pitchFamily="49" charset="0"/>
              </a:rPr>
              <a:t>112</a:t>
            </a:r>
            <a:r>
              <a:rPr kumimoji="0" lang="es-AR" altLang="en-US" b="0" i="0" u="none" strike="noStrike" cap="none" normalizeH="0" baseline="0" dirty="0">
                <a:ln>
                  <a:noFill/>
                </a:ln>
                <a:solidFill>
                  <a:srgbClr val="000000"/>
                </a:solidFill>
                <a:effectLst/>
                <a:latin typeface="Consolas" panose="020B0609020204030204" pitchFamily="49" charset="0"/>
              </a:rPr>
              <a:t> Pedro</a:t>
            </a:r>
            <a:endParaRPr kumimoji="0" lang="es-AR" altLang="en-US" sz="4400" b="0" i="0" u="none" strike="noStrike" cap="none" normalizeH="0" baseline="0" dirty="0">
              <a:ln>
                <a:noFill/>
              </a:ln>
              <a:solidFill>
                <a:schemeClr val="tx1"/>
              </a:solidFill>
              <a:effectLst/>
              <a:latin typeface="Consolas" panose="020B0609020204030204" pitchFamily="49" charset="0"/>
            </a:endParaRPr>
          </a:p>
        </p:txBody>
      </p:sp>
      <p:sp>
        <p:nvSpPr>
          <p:cNvPr id="12" name="CuadroTexto 11"/>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3" name="Rectángulo redondeado 12"/>
          <p:cNvSpPr/>
          <p:nvPr/>
        </p:nvSpPr>
        <p:spPr>
          <a:xfrm>
            <a:off x="470658" y="4393094"/>
            <a:ext cx="2316085" cy="61433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CuadroTexto 13"/>
          <p:cNvSpPr txBox="1"/>
          <p:nvPr/>
        </p:nvSpPr>
        <p:spPr>
          <a:xfrm>
            <a:off x="5871359" y="5021943"/>
            <a:ext cx="2771669"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Ahora si los atributos son asignados.</a:t>
            </a:r>
          </a:p>
        </p:txBody>
      </p:sp>
      <p:sp>
        <p:nvSpPr>
          <p:cNvPr id="16" name="Rectángulo 15"/>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id</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name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val="131335181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ángulo 12"/>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3" name="Marcador de contenido 2"/>
          <p:cNvSpPr>
            <a:spLocks noGrp="1"/>
          </p:cNvSpPr>
          <p:nvPr>
            <p:ph idx="1"/>
          </p:nvPr>
        </p:nvSpPr>
        <p:spPr>
          <a:xfrm>
            <a:off x="0" y="2224086"/>
            <a:ext cx="9143968" cy="4351338"/>
          </a:xfrm>
        </p:spPr>
        <p:txBody>
          <a:bodyPr>
            <a:normAutofit/>
          </a:bodyPr>
          <a:lstStyle/>
          <a:p>
            <a:r>
              <a:rPr lang="es-AR" sz="2100" dirty="0"/>
              <a:t>Si los parámetros o variables locales, y los atributos tienen nombres diferentes, no es necesario utilizar </a:t>
            </a:r>
            <a:r>
              <a:rPr lang="es-AR" sz="2100" dirty="0">
                <a:latin typeface="Consolas" panose="020B0609020204030204" pitchFamily="49" charset="0"/>
              </a:rPr>
              <a:t>this</a:t>
            </a:r>
            <a:r>
              <a:rPr lang="es-AR" sz="2100"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78</a:t>
            </a:fld>
            <a:endParaRPr lang="es-AR" dirty="0"/>
          </a:p>
        </p:txBody>
      </p:sp>
      <p:sp>
        <p:nvSpPr>
          <p:cNvPr id="11" name="CuadroTexto 10"/>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1067561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B37723-B470-42BD-8F7F-7DFD9B628DAB}"/>
              </a:ext>
            </a:extLst>
          </p:cNvPr>
          <p:cNvSpPr>
            <a:spLocks noGrp="1"/>
          </p:cNvSpPr>
          <p:nvPr>
            <p:ph type="title"/>
          </p:nvPr>
        </p:nvSpPr>
        <p:spPr/>
        <p:txBody>
          <a:bodyPr/>
          <a:lstStyle/>
          <a:p>
            <a:r>
              <a:rPr lang="es-ES" b="1" dirty="0"/>
              <a:t>Repetición</a:t>
            </a:r>
          </a:p>
        </p:txBody>
      </p:sp>
      <p:sp>
        <p:nvSpPr>
          <p:cNvPr id="4" name="Marcador de pie de página 3">
            <a:extLst>
              <a:ext uri="{FF2B5EF4-FFF2-40B4-BE49-F238E27FC236}">
                <a16:creationId xmlns:a16="http://schemas.microsoft.com/office/drawing/2014/main" id="{EEFCF963-23B7-49A1-A0D3-24EBA7858B1A}"/>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id="{4FBDB7DC-AF4C-4958-A674-59C742FF42BB}"/>
              </a:ext>
            </a:extLst>
          </p:cNvPr>
          <p:cNvSpPr>
            <a:spLocks noGrp="1"/>
          </p:cNvSpPr>
          <p:nvPr>
            <p:ph type="sldNum" sz="quarter" idx="12"/>
          </p:nvPr>
        </p:nvSpPr>
        <p:spPr/>
        <p:txBody>
          <a:bodyPr/>
          <a:lstStyle/>
          <a:p>
            <a:fld id="{D802D9E1-0DDA-174F-9155-A972C397A999}" type="slidenum">
              <a:rPr lang="es-ES_tradnl" smtClean="0"/>
              <a:pPr/>
              <a:t>7</a:t>
            </a:fld>
            <a:endParaRPr lang="es-ES_tradnl" dirty="0"/>
          </a:p>
        </p:txBody>
      </p:sp>
      <p:sp>
        <p:nvSpPr>
          <p:cNvPr id="10" name="Rectángulo 9">
            <a:extLst>
              <a:ext uri="{FF2B5EF4-FFF2-40B4-BE49-F238E27FC236}">
                <a16:creationId xmlns:a16="http://schemas.microsoft.com/office/drawing/2014/main" id="{C43A2A86-CA3E-4089-88ED-55C4D51F3392}"/>
              </a:ext>
            </a:extLst>
          </p:cNvPr>
          <p:cNvSpPr/>
          <p:nvPr/>
        </p:nvSpPr>
        <p:spPr>
          <a:xfrm>
            <a:off x="402653" y="2518474"/>
            <a:ext cx="4040760" cy="1384995"/>
          </a:xfrm>
          <a:prstGeom prst="rect">
            <a:avLst/>
          </a:prstGeom>
        </p:spPr>
        <p:txBody>
          <a:bodyPr wrap="square">
            <a:spAutoFit/>
          </a:bodyPr>
          <a:lstStyle/>
          <a:p>
            <a:r>
              <a:rPr lang="es-ES_tradnl" sz="2800" dirty="0" err="1">
                <a:solidFill>
                  <a:srgbClr val="0000E6"/>
                </a:solidFill>
              </a:rPr>
              <a:t>while</a:t>
            </a:r>
            <a:r>
              <a:rPr lang="es-ES_tradnl" sz="2800" dirty="0">
                <a:solidFill>
                  <a:srgbClr val="0000E6"/>
                </a:solidFill>
              </a:rPr>
              <a:t> </a:t>
            </a:r>
            <a:r>
              <a:rPr lang="es-ES_tradnl" sz="2800" dirty="0"/>
              <a:t>(</a:t>
            </a:r>
            <a:r>
              <a:rPr lang="es-ES_tradnl" sz="2800" i="1" dirty="0" err="1">
                <a:latin typeface="Monospaced" charset="0"/>
              </a:rPr>
              <a:t>expresion_logica</a:t>
            </a:r>
            <a:r>
              <a:rPr lang="es-ES_tradnl" sz="2800" dirty="0"/>
              <a:t>) { </a:t>
            </a:r>
          </a:p>
          <a:p>
            <a:pPr lvl="1"/>
            <a:r>
              <a:rPr lang="es-ES_tradnl" sz="2800" dirty="0"/>
              <a:t>instrucciones</a:t>
            </a:r>
          </a:p>
          <a:p>
            <a:r>
              <a:rPr lang="es-ES_tradnl" sz="2800" dirty="0"/>
              <a:t>}</a:t>
            </a:r>
          </a:p>
        </p:txBody>
      </p:sp>
      <p:sp>
        <p:nvSpPr>
          <p:cNvPr id="11" name="Rectángulo 10">
            <a:extLst>
              <a:ext uri="{FF2B5EF4-FFF2-40B4-BE49-F238E27FC236}">
                <a16:creationId xmlns:a16="http://schemas.microsoft.com/office/drawing/2014/main" id="{22319A40-B4B7-4E4F-B215-DB7F31C1B240}"/>
              </a:ext>
            </a:extLst>
          </p:cNvPr>
          <p:cNvSpPr/>
          <p:nvPr/>
        </p:nvSpPr>
        <p:spPr>
          <a:xfrm>
            <a:off x="4866195" y="2458718"/>
            <a:ext cx="4040760" cy="1384995"/>
          </a:xfrm>
          <a:prstGeom prst="rect">
            <a:avLst/>
          </a:prstGeom>
        </p:spPr>
        <p:txBody>
          <a:bodyPr wrap="square">
            <a:spAutoFit/>
          </a:bodyPr>
          <a:lstStyle/>
          <a:p>
            <a:r>
              <a:rPr lang="es-ES_tradnl" sz="2800" dirty="0">
                <a:solidFill>
                  <a:srgbClr val="0000E6"/>
                </a:solidFill>
              </a:rPr>
              <a:t>do</a:t>
            </a:r>
            <a:r>
              <a:rPr lang="es-ES_tradnl" sz="2800" dirty="0"/>
              <a:t> { </a:t>
            </a:r>
          </a:p>
          <a:p>
            <a:pPr lvl="1"/>
            <a:r>
              <a:rPr lang="es-ES_tradnl" sz="2800" dirty="0"/>
              <a:t>instrucciones</a:t>
            </a:r>
          </a:p>
          <a:p>
            <a:r>
              <a:rPr lang="es-ES_tradnl" sz="2800" dirty="0"/>
              <a:t>} </a:t>
            </a:r>
            <a:r>
              <a:rPr lang="es-ES_tradnl" sz="2800" dirty="0" err="1">
                <a:solidFill>
                  <a:srgbClr val="0000E6"/>
                </a:solidFill>
              </a:rPr>
              <a:t>while</a:t>
            </a:r>
            <a:r>
              <a:rPr lang="es-ES_tradnl" sz="2800" dirty="0">
                <a:solidFill>
                  <a:srgbClr val="0000E6"/>
                </a:solidFill>
              </a:rPr>
              <a:t> </a:t>
            </a:r>
            <a:r>
              <a:rPr lang="es-ES_tradnl" sz="2800" dirty="0"/>
              <a:t>(</a:t>
            </a:r>
            <a:r>
              <a:rPr lang="es-ES_tradnl" sz="2800" i="1" dirty="0" err="1">
                <a:latin typeface="Monospaced" charset="0"/>
              </a:rPr>
              <a:t>expresion_logica</a:t>
            </a:r>
            <a:r>
              <a:rPr lang="es-ES_tradnl" sz="2800" dirty="0"/>
              <a:t>); </a:t>
            </a:r>
          </a:p>
        </p:txBody>
      </p:sp>
      <p:sp>
        <p:nvSpPr>
          <p:cNvPr id="12" name="Rectángulo 11">
            <a:extLst>
              <a:ext uri="{FF2B5EF4-FFF2-40B4-BE49-F238E27FC236}">
                <a16:creationId xmlns:a16="http://schemas.microsoft.com/office/drawing/2014/main" id="{13BF92A8-B91B-4FDB-B1DC-302311D2E3F7}"/>
              </a:ext>
            </a:extLst>
          </p:cNvPr>
          <p:cNvSpPr/>
          <p:nvPr/>
        </p:nvSpPr>
        <p:spPr>
          <a:xfrm>
            <a:off x="1815814" y="4546949"/>
            <a:ext cx="5255198" cy="1384995"/>
          </a:xfrm>
          <a:prstGeom prst="rect">
            <a:avLst/>
          </a:prstGeom>
        </p:spPr>
        <p:txBody>
          <a:bodyPr wrap="square">
            <a:spAutoFit/>
          </a:bodyPr>
          <a:lstStyle/>
          <a:p>
            <a:r>
              <a:rPr lang="es-ES" sz="2800" dirty="0">
                <a:solidFill>
                  <a:srgbClr val="0000E6"/>
                </a:solidFill>
              </a:rPr>
              <a:t>f</a:t>
            </a:r>
            <a:r>
              <a:rPr lang="mr-IN" sz="2800" dirty="0">
                <a:solidFill>
                  <a:srgbClr val="0000E6"/>
                </a:solidFill>
              </a:rPr>
              <a:t>or</a:t>
            </a:r>
            <a:r>
              <a:rPr lang="es-ES" sz="2800" dirty="0">
                <a:solidFill>
                  <a:srgbClr val="0000E6"/>
                </a:solidFill>
              </a:rPr>
              <a:t> </a:t>
            </a:r>
            <a:r>
              <a:rPr lang="mr-IN" sz="2800" dirty="0"/>
              <a:t>(</a:t>
            </a:r>
            <a:r>
              <a:rPr lang="mr-IN" sz="2800" dirty="0">
                <a:solidFill>
                  <a:srgbClr val="0000E6"/>
                </a:solidFill>
              </a:rPr>
              <a:t>int</a:t>
            </a:r>
            <a:r>
              <a:rPr lang="mr-IN" sz="2800" dirty="0"/>
              <a:t> i = 0; i &lt; </a:t>
            </a:r>
            <a:r>
              <a:rPr lang="mr-IN" sz="2800" i="1" dirty="0">
                <a:latin typeface="Monospaced" charset="0"/>
              </a:rPr>
              <a:t>n</a:t>
            </a:r>
            <a:r>
              <a:rPr lang="mr-IN" sz="2800" dirty="0"/>
              <a:t>; i++) </a:t>
            </a:r>
            <a:r>
              <a:rPr lang="es-ES_tradnl" sz="2800" dirty="0"/>
              <a:t>{</a:t>
            </a:r>
            <a:r>
              <a:rPr lang="mr-IN" sz="2800" dirty="0"/>
              <a:t> </a:t>
            </a:r>
            <a:endParaRPr lang="en-US" sz="2800" dirty="0"/>
          </a:p>
          <a:p>
            <a:pPr lvl="1"/>
            <a:r>
              <a:rPr lang="es-ES_tradnl" sz="2800" dirty="0"/>
              <a:t>instrucciones</a:t>
            </a:r>
            <a:endParaRPr lang="en-US" sz="2800" dirty="0"/>
          </a:p>
          <a:p>
            <a:r>
              <a:rPr lang="es-ES_tradnl" sz="2800" dirty="0"/>
              <a:t>}</a:t>
            </a:r>
          </a:p>
        </p:txBody>
      </p:sp>
    </p:spTree>
    <p:extLst>
      <p:ext uri="{BB962C8B-B14F-4D97-AF65-F5344CB8AC3E}">
        <p14:creationId xmlns:p14="http://schemas.microsoft.com/office/powerpoint/2010/main" val="4213930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linds(horizontal)">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ángulo 12"/>
          <p:cNvSpPr/>
          <p:nvPr/>
        </p:nvSpPr>
        <p:spPr>
          <a:xfrm>
            <a:off x="0" y="2988336"/>
            <a:ext cx="7120945"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Student</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a:t>
            </a:r>
            <a:r>
              <a:rPr lang="es-AR" dirty="0" err="1">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name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name</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3" name="Marcador de contenido 2"/>
          <p:cNvSpPr>
            <a:spLocks noGrp="1"/>
          </p:cNvSpPr>
          <p:nvPr>
            <p:ph idx="1"/>
          </p:nvPr>
        </p:nvSpPr>
        <p:spPr>
          <a:xfrm>
            <a:off x="0" y="2224086"/>
            <a:ext cx="9143968" cy="4351338"/>
          </a:xfrm>
        </p:spPr>
        <p:txBody>
          <a:bodyPr>
            <a:normAutofit/>
          </a:bodyPr>
          <a:lstStyle/>
          <a:p>
            <a:r>
              <a:rPr lang="es-AR" sz="2100" dirty="0"/>
              <a:t>Si los parámetros o variables locales, y los atributos tienen nombres diferentes, no es necesario utilizar </a:t>
            </a:r>
            <a:r>
              <a:rPr lang="es-AR" sz="2100" dirty="0">
                <a:latin typeface="Consolas" panose="020B0609020204030204" pitchFamily="49" charset="0"/>
              </a:rPr>
              <a:t>this</a:t>
            </a:r>
            <a:r>
              <a:rPr lang="es-AR" sz="2100"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79</a:t>
            </a:fld>
            <a:endParaRPr lang="es-AR" dirty="0"/>
          </a:p>
        </p:txBody>
      </p:sp>
      <p:sp>
        <p:nvSpPr>
          <p:cNvPr id="9" name="Rectángulo 8"/>
          <p:cNvSpPr/>
          <p:nvPr/>
        </p:nvSpPr>
        <p:spPr>
          <a:xfrm>
            <a:off x="4136571" y="4504123"/>
            <a:ext cx="5007397" cy="1938992"/>
          </a:xfrm>
          <a:prstGeom prst="rect">
            <a:avLst/>
          </a:prstGeom>
        </p:spPr>
        <p:txBody>
          <a:bodyPr wrap="square">
            <a:spAutoFit/>
          </a:bodyPr>
          <a:lstStyle/>
          <a:p>
            <a:pPr algn="ctr"/>
            <a:r>
              <a:rPr lang="es-AR" sz="2000" dirty="0">
                <a:solidFill>
                  <a:srgbClr val="FF0000"/>
                </a:solidFill>
                <a:latin typeface="Arial" panose="020B0604020202020204" pitchFamily="34" charset="0"/>
              </a:rPr>
              <a:t>Atención!</a:t>
            </a:r>
          </a:p>
          <a:p>
            <a:pPr algn="ctr"/>
            <a:r>
              <a:rPr lang="es-AR" sz="2000" dirty="0">
                <a:latin typeface="Arial" panose="020B0604020202020204" pitchFamily="34" charset="0"/>
              </a:rPr>
              <a:t>Es mejor utilizar </a:t>
            </a:r>
            <a:r>
              <a:rPr lang="es-AR" sz="2000" b="1" dirty="0">
                <a:latin typeface="Arial" panose="020B0604020202020204" pitchFamily="34" charset="0"/>
              </a:rPr>
              <a:t>nombres significativos </a:t>
            </a:r>
            <a:r>
              <a:rPr lang="es-AR" sz="2000" dirty="0">
                <a:latin typeface="Arial" panose="020B0604020202020204" pitchFamily="34" charset="0"/>
              </a:rPr>
              <a:t>para las variables de atributos.</a:t>
            </a:r>
          </a:p>
          <a:p>
            <a:pPr algn="ctr"/>
            <a:endParaRPr lang="es-AR" sz="2000" dirty="0">
              <a:latin typeface="Arial" panose="020B0604020202020204" pitchFamily="34" charset="0"/>
            </a:endParaRPr>
          </a:p>
          <a:p>
            <a:pPr algn="ctr"/>
            <a:r>
              <a:rPr lang="es-AR" sz="2000" dirty="0">
                <a:latin typeface="Arial" panose="020B0604020202020204" pitchFamily="34" charset="0"/>
              </a:rPr>
              <a:t>Entonces, es conveniente usar los mismos nombres y </a:t>
            </a:r>
            <a:r>
              <a:rPr lang="es-AR" sz="2000" b="1" dirty="0">
                <a:latin typeface="Arial" panose="020B0604020202020204" pitchFamily="34" charset="0"/>
              </a:rPr>
              <a:t>siempre</a:t>
            </a:r>
            <a:r>
              <a:rPr lang="es-AR" sz="2000" dirty="0">
                <a:latin typeface="Arial" panose="020B0604020202020204" pitchFamily="34" charset="0"/>
              </a:rPr>
              <a:t> usar </a:t>
            </a:r>
            <a:r>
              <a:rPr lang="es-AR" sz="2000" dirty="0">
                <a:latin typeface="Consolas" panose="020B0609020204030204" pitchFamily="49" charset="0"/>
              </a:rPr>
              <a:t>this</a:t>
            </a:r>
            <a:r>
              <a:rPr lang="es-AR" sz="2000" dirty="0">
                <a:latin typeface="Arial" panose="020B0604020202020204" pitchFamily="34" charset="0"/>
              </a:rPr>
              <a:t>.</a:t>
            </a:r>
          </a:p>
        </p:txBody>
      </p:sp>
      <p:sp>
        <p:nvSpPr>
          <p:cNvPr id="10" name="Rectangle 2"/>
          <p:cNvSpPr>
            <a:spLocks noChangeArrowheads="1"/>
          </p:cNvSpPr>
          <p:nvPr/>
        </p:nvSpPr>
        <p:spPr bwMode="auto">
          <a:xfrm>
            <a:off x="7064296" y="3609602"/>
            <a:ext cx="132440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AR" altLang="en-US" b="0" i="0" u="none" strike="noStrike" cap="none" normalizeH="0" baseline="0" dirty="0">
                <a:ln>
                  <a:noFill/>
                </a:ln>
                <a:solidFill>
                  <a:srgbClr val="000000"/>
                </a:solidFill>
                <a:effectLst/>
                <a:latin typeface="Consolas" panose="020B0609020204030204" pitchFamily="49" charset="0"/>
              </a:rPr>
              <a:t>111 Juan</a:t>
            </a:r>
          </a:p>
          <a:p>
            <a:pPr marL="0" marR="0" lvl="0" indent="0" algn="just" defTabSz="914400" rtl="0" eaLnBrk="0" fontAlgn="base" latinLnBrk="0" hangingPunct="0">
              <a:lnSpc>
                <a:spcPct val="100000"/>
              </a:lnSpc>
              <a:spcBef>
                <a:spcPct val="0"/>
              </a:spcBef>
              <a:spcAft>
                <a:spcPct val="0"/>
              </a:spcAft>
              <a:buClrTx/>
              <a:buSzTx/>
              <a:buFontTx/>
              <a:buNone/>
              <a:tabLst/>
            </a:pPr>
            <a:r>
              <a:rPr lang="es-AR" altLang="en-US" dirty="0">
                <a:solidFill>
                  <a:srgbClr val="000000"/>
                </a:solidFill>
                <a:latin typeface="Consolas" panose="020B0609020204030204" pitchFamily="49" charset="0"/>
              </a:rPr>
              <a:t>112</a:t>
            </a:r>
            <a:r>
              <a:rPr kumimoji="0" lang="es-AR" altLang="en-US" b="0" i="0" u="none" strike="noStrike" cap="none" normalizeH="0" baseline="0" dirty="0">
                <a:ln>
                  <a:noFill/>
                </a:ln>
                <a:solidFill>
                  <a:srgbClr val="000000"/>
                </a:solidFill>
                <a:effectLst/>
                <a:latin typeface="Consolas" panose="020B0609020204030204" pitchFamily="49" charset="0"/>
              </a:rPr>
              <a:t> Pedro</a:t>
            </a:r>
            <a:endParaRPr kumimoji="0" lang="es-AR" altLang="en-US" sz="4400" b="0" i="0" u="none" strike="noStrike" cap="none" normalizeH="0" baseline="0" dirty="0">
              <a:ln>
                <a:noFill/>
              </a:ln>
              <a:solidFill>
                <a:schemeClr val="tx1"/>
              </a:solidFill>
              <a:effectLst/>
              <a:latin typeface="Consolas" panose="020B0609020204030204" pitchFamily="49" charset="0"/>
            </a:endParaRPr>
          </a:p>
        </p:txBody>
      </p:sp>
      <p:sp>
        <p:nvSpPr>
          <p:cNvPr id="11" name="CuadroTexto 10"/>
          <p:cNvSpPr txBox="1"/>
          <p:nvPr/>
        </p:nvSpPr>
        <p:spPr>
          <a:xfrm>
            <a:off x="6413242" y="307542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2" name="Rectángulo redondeado 11"/>
          <p:cNvSpPr/>
          <p:nvPr/>
        </p:nvSpPr>
        <p:spPr>
          <a:xfrm>
            <a:off x="2113548" y="4127500"/>
            <a:ext cx="2023023" cy="35071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79020700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p:cNvSpPr/>
          <p:nvPr/>
        </p:nvSpPr>
        <p:spPr>
          <a:xfrm>
            <a:off x="12700" y="2120315"/>
            <a:ext cx="7886700" cy="4431983"/>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ET{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5;</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10;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br>
              <a:rPr lang="es-AR" sz="1600" dirty="0"/>
            </a:b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40;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endParaRPr lang="es-AR" sz="1600" dirty="0"/>
          </a:p>
          <a:p>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a:p>
            <a:br>
              <a:rPr lang="es-AR" sz="1600" dirty="0"/>
            </a:br>
            <a:endParaRPr lang="es-AR" sz="1600"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80</a:t>
            </a:fld>
            <a:endParaRPr lang="es-AR" dirty="0"/>
          </a:p>
        </p:txBody>
      </p:sp>
      <p:pic>
        <p:nvPicPr>
          <p:cNvPr id="8"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0" name="CuadroTexto 9"/>
          <p:cNvSpPr txBox="1"/>
          <p:nvPr/>
        </p:nvSpPr>
        <p:spPr>
          <a:xfrm>
            <a:off x="5928521" y="2875372"/>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144573341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p:cNvSpPr/>
          <p:nvPr/>
        </p:nvSpPr>
        <p:spPr>
          <a:xfrm>
            <a:off x="12700" y="2120315"/>
            <a:ext cx="7886700" cy="4431983"/>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ET{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5;</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10;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br>
              <a:rPr lang="es-AR" sz="1600" dirty="0"/>
            </a:b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40;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endParaRPr lang="es-AR" sz="1600" dirty="0"/>
          </a:p>
          <a:p>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a:p>
            <a:br>
              <a:rPr lang="es-AR" sz="1600" dirty="0"/>
            </a:br>
            <a:endParaRPr lang="es-AR" sz="1600"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81</a:t>
            </a:fld>
            <a:endParaRPr lang="es-AR" dirty="0"/>
          </a:p>
        </p:txBody>
      </p:sp>
      <p:sp>
        <p:nvSpPr>
          <p:cNvPr id="7" name="Rectángulo 6"/>
          <p:cNvSpPr/>
          <p:nvPr/>
        </p:nvSpPr>
        <p:spPr>
          <a:xfrm>
            <a:off x="2877330" y="5605929"/>
            <a:ext cx="6266638" cy="707886"/>
          </a:xfrm>
          <a:prstGeom prst="rect">
            <a:avLst/>
          </a:prstGeom>
        </p:spPr>
        <p:txBody>
          <a:bodyPr wrap="square">
            <a:spAutoFit/>
          </a:bodyPr>
          <a:lstStyle/>
          <a:p>
            <a:r>
              <a:rPr lang="es-AR" sz="2000" dirty="0" err="1">
                <a:solidFill>
                  <a:srgbClr val="000000"/>
                </a:solidFill>
                <a:latin typeface="Consolas" panose="020B0609020204030204" pitchFamily="49" charset="0"/>
              </a:rPr>
              <a:t>Value</a:t>
            </a:r>
            <a:r>
              <a:rPr lang="es-AR" sz="2000" dirty="0">
                <a:solidFill>
                  <a:srgbClr val="000000"/>
                </a:solidFill>
                <a:latin typeface="Consolas" panose="020B0609020204030204" pitchFamily="49" charset="0"/>
              </a:rPr>
              <a:t> of variable :</a:t>
            </a:r>
            <a:r>
              <a:rPr lang="es-AR" sz="2000" dirty="0">
                <a:solidFill>
                  <a:srgbClr val="009999"/>
                </a:solidFill>
                <a:latin typeface="Consolas" panose="020B0609020204030204" pitchFamily="49" charset="0"/>
              </a:rPr>
              <a:t>10 </a:t>
            </a:r>
            <a:r>
              <a:rPr lang="es-AR" sz="2000" dirty="0" err="1">
                <a:solidFill>
                  <a:srgbClr val="000000"/>
                </a:solidFill>
                <a:latin typeface="Consolas" panose="020B0609020204030204" pitchFamily="49" charset="0"/>
              </a:rPr>
              <a:t>Value</a:t>
            </a:r>
            <a:r>
              <a:rPr lang="es-AR" sz="2000" dirty="0">
                <a:solidFill>
                  <a:srgbClr val="000000"/>
                </a:solidFill>
                <a:latin typeface="Consolas" panose="020B0609020204030204" pitchFamily="49" charset="0"/>
              </a:rPr>
              <a:t> of variable :</a:t>
            </a:r>
            <a:r>
              <a:rPr lang="es-AR" sz="2000" dirty="0">
                <a:solidFill>
                  <a:srgbClr val="009999"/>
                </a:solidFill>
                <a:latin typeface="Consolas" panose="020B0609020204030204" pitchFamily="49" charset="0"/>
              </a:rPr>
              <a:t>10</a:t>
            </a:r>
            <a:endParaRPr lang="es-AR" sz="2000" dirty="0">
              <a:solidFill>
                <a:srgbClr val="AAAAAA"/>
              </a:solidFill>
              <a:latin typeface="Consolas" panose="020B0609020204030204" pitchFamily="49" charset="0"/>
            </a:endParaRPr>
          </a:p>
          <a:p>
            <a:r>
              <a:rPr lang="es-AR" sz="2000" dirty="0" err="1">
                <a:solidFill>
                  <a:srgbClr val="000000"/>
                </a:solidFill>
                <a:latin typeface="Consolas" panose="020B0609020204030204" pitchFamily="49" charset="0"/>
              </a:rPr>
              <a:t>Value</a:t>
            </a:r>
            <a:r>
              <a:rPr lang="es-AR" sz="2000" dirty="0">
                <a:solidFill>
                  <a:srgbClr val="000000"/>
                </a:solidFill>
                <a:latin typeface="Consolas" panose="020B0609020204030204" pitchFamily="49" charset="0"/>
              </a:rPr>
              <a:t> of variable :</a:t>
            </a:r>
            <a:r>
              <a:rPr lang="es-AR" sz="2000" dirty="0">
                <a:solidFill>
                  <a:srgbClr val="009999"/>
                </a:solidFill>
                <a:latin typeface="Consolas" panose="020B0609020204030204" pitchFamily="49" charset="0"/>
              </a:rPr>
              <a:t>40</a:t>
            </a:r>
            <a:r>
              <a:rPr lang="es-AR" sz="2000" dirty="0">
                <a:solidFill>
                  <a:srgbClr val="444444"/>
                </a:solidFill>
                <a:latin typeface="Consolas" panose="020B0609020204030204" pitchFamily="49" charset="0"/>
              </a:rPr>
              <a:t> </a:t>
            </a:r>
            <a:r>
              <a:rPr lang="es-AR" sz="2000" dirty="0" err="1">
                <a:solidFill>
                  <a:srgbClr val="000000"/>
                </a:solidFill>
                <a:latin typeface="Consolas" panose="020B0609020204030204" pitchFamily="49" charset="0"/>
              </a:rPr>
              <a:t>Value</a:t>
            </a:r>
            <a:r>
              <a:rPr lang="es-AR" sz="2000" dirty="0">
                <a:solidFill>
                  <a:srgbClr val="000000"/>
                </a:solidFill>
                <a:latin typeface="Consolas" panose="020B0609020204030204" pitchFamily="49" charset="0"/>
              </a:rPr>
              <a:t> of variable :</a:t>
            </a:r>
            <a:r>
              <a:rPr lang="es-AR" sz="2000" dirty="0">
                <a:solidFill>
                  <a:srgbClr val="009999"/>
                </a:solidFill>
                <a:latin typeface="Consolas" panose="020B0609020204030204" pitchFamily="49" charset="0"/>
              </a:rPr>
              <a:t>40</a:t>
            </a:r>
            <a:endParaRPr lang="es-AR" sz="2000" b="0" i="0" dirty="0">
              <a:solidFill>
                <a:srgbClr val="444444"/>
              </a:solidFill>
              <a:effectLst/>
              <a:latin typeface="Consolas" panose="020B0609020204030204" pitchFamily="49" charset="0"/>
            </a:endParaRPr>
          </a:p>
        </p:txBody>
      </p:sp>
      <p:pic>
        <p:nvPicPr>
          <p:cNvPr id="8"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0" name="CuadroTexto 9"/>
          <p:cNvSpPr txBox="1"/>
          <p:nvPr/>
        </p:nvSpPr>
        <p:spPr>
          <a:xfrm>
            <a:off x="5928521" y="2875372"/>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240654650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2" y="2558782"/>
            <a:ext cx="8813801" cy="4278094"/>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ET{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5;</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10;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br>
              <a:rPr lang="es-AR" sz="1600" dirty="0"/>
            </a:br>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method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variable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6666"/>
                </a:solidFill>
                <a:latin typeface="Consolas" panose="020B0609020204030204" pitchFamily="49" charset="0"/>
              </a:rPr>
              <a:t>40;</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atributo de instancia:"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variable</a:t>
            </a:r>
            <a:r>
              <a:rPr lang="es-AR" sz="1600" dirty="0">
                <a:solidFill>
                  <a:srgbClr val="666600"/>
                </a:solidFill>
                <a:latin typeface="Consolas" panose="020B0609020204030204" pitchFamily="49" charset="0"/>
              </a:rPr>
              <a:t>);</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"Valor del parámetro:"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variable</a:t>
            </a:r>
            <a:r>
              <a:rPr lang="es-AR" sz="1600" dirty="0">
                <a:solidFill>
                  <a:srgbClr val="666600"/>
                </a:solidFill>
                <a:latin typeface="Consolas" panose="020B0609020204030204" pitchFamily="49" charset="0"/>
              </a:rPr>
              <a:t>);</a:t>
            </a:r>
            <a:endParaRPr lang="es-AR" sz="1600" dirty="0"/>
          </a:p>
          <a:p>
            <a:r>
              <a:rPr lang="es-AR" sz="1600" dirty="0"/>
              <a:t>    </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a:p>
            <a:br>
              <a:rPr lang="es-AR" sz="1600" dirty="0"/>
            </a:br>
            <a:endParaRPr lang="es-AR" sz="1600"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Referenciar a una Instancia Actual</a:t>
            </a:r>
          </a:p>
        </p:txBody>
      </p:sp>
      <p:sp>
        <p:nvSpPr>
          <p:cNvPr id="3" name="Marcador de contenido 2"/>
          <p:cNvSpPr>
            <a:spLocks noGrp="1"/>
          </p:cNvSpPr>
          <p:nvPr>
            <p:ph idx="1"/>
          </p:nvPr>
        </p:nvSpPr>
        <p:spPr>
          <a:xfrm>
            <a:off x="0" y="2221457"/>
            <a:ext cx="7886700" cy="4351338"/>
          </a:xfrm>
        </p:spPr>
        <p:txBody>
          <a:bodyPr>
            <a:normAutofit/>
          </a:bodyPr>
          <a:lstStyle/>
          <a:p>
            <a:pPr marL="0" indent="0">
              <a:buNone/>
            </a:pPr>
            <a:r>
              <a:rPr lang="es-AR" sz="2100" dirty="0"/>
              <a:t>¿Qué se puede hacer?</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82</a:t>
            </a:fld>
            <a:endParaRPr lang="es-AR" dirty="0"/>
          </a:p>
        </p:txBody>
      </p:sp>
      <p:sp>
        <p:nvSpPr>
          <p:cNvPr id="7" name="Rectángulo 6"/>
          <p:cNvSpPr/>
          <p:nvPr/>
        </p:nvSpPr>
        <p:spPr>
          <a:xfrm>
            <a:off x="1705427" y="5944268"/>
            <a:ext cx="7438541" cy="646331"/>
          </a:xfrm>
          <a:prstGeom prst="rect">
            <a:avLst/>
          </a:prstGeom>
        </p:spPr>
        <p:txBody>
          <a:bodyPr wrap="square">
            <a:spAutoFit/>
          </a:bodyPr>
          <a:lstStyle/>
          <a:p>
            <a:r>
              <a:rPr lang="es-AR" dirty="0" err="1">
                <a:solidFill>
                  <a:srgbClr val="000000"/>
                </a:solidFill>
                <a:latin typeface="Consolas" panose="020B0609020204030204" pitchFamily="49" charset="0"/>
              </a:rPr>
              <a:t>Value</a:t>
            </a:r>
            <a:r>
              <a:rPr lang="es-AR" dirty="0">
                <a:solidFill>
                  <a:srgbClr val="000000"/>
                </a:solidFill>
                <a:latin typeface="Consolas" panose="020B0609020204030204" pitchFamily="49" charset="0"/>
              </a:rPr>
              <a:t> of </a:t>
            </a:r>
            <a:r>
              <a:rPr lang="es-AR" dirty="0" err="1">
                <a:solidFill>
                  <a:srgbClr val="000000"/>
                </a:solidFill>
                <a:latin typeface="Consolas" panose="020B0609020204030204" pitchFamily="49" charset="0"/>
              </a:rPr>
              <a:t>Instance</a:t>
            </a:r>
            <a:r>
              <a:rPr lang="es-AR" dirty="0">
                <a:solidFill>
                  <a:srgbClr val="000000"/>
                </a:solidFill>
                <a:latin typeface="Consolas" panose="020B0609020204030204" pitchFamily="49" charset="0"/>
              </a:rPr>
              <a:t> variable :</a:t>
            </a:r>
            <a:r>
              <a:rPr lang="es-AR" dirty="0">
                <a:solidFill>
                  <a:srgbClr val="009999"/>
                </a:solidFill>
                <a:latin typeface="Consolas" panose="020B0609020204030204" pitchFamily="49" charset="0"/>
              </a:rPr>
              <a:t>5</a:t>
            </a:r>
            <a:r>
              <a:rPr lang="es-AR" dirty="0">
                <a:solidFill>
                  <a:srgbClr val="AAAAAA"/>
                </a:solidFill>
                <a:latin typeface="Consolas" panose="020B0609020204030204" pitchFamily="49" charset="0"/>
              </a:rPr>
              <a:t> </a:t>
            </a:r>
            <a:r>
              <a:rPr lang="es-AR" dirty="0" err="1">
                <a:solidFill>
                  <a:srgbClr val="000000"/>
                </a:solidFill>
                <a:latin typeface="Consolas" panose="020B0609020204030204" pitchFamily="49" charset="0"/>
              </a:rPr>
              <a:t>Value</a:t>
            </a:r>
            <a:r>
              <a:rPr lang="es-AR" dirty="0">
                <a:solidFill>
                  <a:srgbClr val="000000"/>
                </a:solidFill>
                <a:latin typeface="Consolas" panose="020B0609020204030204" pitchFamily="49" charset="0"/>
              </a:rPr>
              <a:t> of Local variable :</a:t>
            </a:r>
            <a:r>
              <a:rPr lang="es-AR" dirty="0">
                <a:solidFill>
                  <a:srgbClr val="009999"/>
                </a:solidFill>
                <a:latin typeface="Consolas" panose="020B0609020204030204" pitchFamily="49" charset="0"/>
              </a:rPr>
              <a:t>10</a:t>
            </a:r>
            <a:endParaRPr lang="es-AR" dirty="0">
              <a:solidFill>
                <a:srgbClr val="AAAAAA"/>
              </a:solidFill>
              <a:latin typeface="Consolas" panose="020B0609020204030204" pitchFamily="49" charset="0"/>
            </a:endParaRPr>
          </a:p>
          <a:p>
            <a:r>
              <a:rPr lang="es-AR" dirty="0" err="1">
                <a:solidFill>
                  <a:srgbClr val="000000"/>
                </a:solidFill>
                <a:latin typeface="Consolas" panose="020B0609020204030204" pitchFamily="49" charset="0"/>
              </a:rPr>
              <a:t>Value</a:t>
            </a:r>
            <a:r>
              <a:rPr lang="es-AR" dirty="0">
                <a:solidFill>
                  <a:srgbClr val="000000"/>
                </a:solidFill>
                <a:latin typeface="Consolas" panose="020B0609020204030204" pitchFamily="49" charset="0"/>
              </a:rPr>
              <a:t> of </a:t>
            </a:r>
            <a:r>
              <a:rPr lang="es-AR" dirty="0" err="1">
                <a:solidFill>
                  <a:srgbClr val="000000"/>
                </a:solidFill>
                <a:latin typeface="Consolas" panose="020B0609020204030204" pitchFamily="49" charset="0"/>
              </a:rPr>
              <a:t>Instance</a:t>
            </a:r>
            <a:r>
              <a:rPr lang="es-AR" dirty="0">
                <a:solidFill>
                  <a:srgbClr val="000000"/>
                </a:solidFill>
                <a:latin typeface="Consolas" panose="020B0609020204030204" pitchFamily="49" charset="0"/>
              </a:rPr>
              <a:t> variable :</a:t>
            </a:r>
            <a:r>
              <a:rPr lang="es-AR" dirty="0">
                <a:solidFill>
                  <a:srgbClr val="009999"/>
                </a:solidFill>
                <a:latin typeface="Consolas" panose="020B0609020204030204" pitchFamily="49" charset="0"/>
              </a:rPr>
              <a:t>5 </a:t>
            </a:r>
            <a:r>
              <a:rPr lang="es-AR" dirty="0" err="1">
                <a:solidFill>
                  <a:srgbClr val="000000"/>
                </a:solidFill>
                <a:latin typeface="Consolas" panose="020B0609020204030204" pitchFamily="49" charset="0"/>
              </a:rPr>
              <a:t>Value</a:t>
            </a:r>
            <a:r>
              <a:rPr lang="es-AR" dirty="0">
                <a:solidFill>
                  <a:srgbClr val="000000"/>
                </a:solidFill>
                <a:latin typeface="Consolas" panose="020B0609020204030204" pitchFamily="49" charset="0"/>
              </a:rPr>
              <a:t> of Local variable :</a:t>
            </a:r>
            <a:r>
              <a:rPr lang="es-AR" dirty="0">
                <a:solidFill>
                  <a:srgbClr val="009999"/>
                </a:solidFill>
                <a:latin typeface="Consolas" panose="020B0609020204030204" pitchFamily="49" charset="0"/>
              </a:rPr>
              <a:t>40</a:t>
            </a:r>
            <a:endParaRPr lang="es-AR" b="0" i="0" dirty="0">
              <a:solidFill>
                <a:srgbClr val="AAAAAA"/>
              </a:solidFill>
              <a:effectLst/>
              <a:latin typeface="Consolas" panose="020B0609020204030204" pitchFamily="49" charset="0"/>
            </a:endParaRPr>
          </a:p>
        </p:txBody>
      </p:sp>
      <p:pic>
        <p:nvPicPr>
          <p:cNvPr id="8"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9" name="Rectángulo redondeado 8"/>
          <p:cNvSpPr/>
          <p:nvPr/>
        </p:nvSpPr>
        <p:spPr>
          <a:xfrm>
            <a:off x="6549217" y="3771837"/>
            <a:ext cx="1677457"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1" name="Rectángulo redondeado 10"/>
          <p:cNvSpPr/>
          <p:nvPr/>
        </p:nvSpPr>
        <p:spPr>
          <a:xfrm>
            <a:off x="6549217" y="5243797"/>
            <a:ext cx="1677457"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170339175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de flecha 10"/>
          <p:cNvCxnSpPr/>
          <p:nvPr/>
        </p:nvCxnSpPr>
        <p:spPr>
          <a:xfrm flipV="1">
            <a:off x="2394856" y="4348922"/>
            <a:ext cx="10160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recto de flecha 12"/>
          <p:cNvCxnSpPr/>
          <p:nvPr/>
        </p:nvCxnSpPr>
        <p:spPr>
          <a:xfrm flipV="1">
            <a:off x="5203371" y="4348922"/>
            <a:ext cx="10160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Método de la Clase Actual</a:t>
            </a:r>
          </a:p>
        </p:txBody>
      </p:sp>
      <p:sp>
        <p:nvSpPr>
          <p:cNvPr id="3" name="Marcador de contenido 2"/>
          <p:cNvSpPr>
            <a:spLocks noGrp="1"/>
          </p:cNvSpPr>
          <p:nvPr>
            <p:ph idx="1"/>
          </p:nvPr>
        </p:nvSpPr>
        <p:spPr>
          <a:xfrm>
            <a:off x="0" y="2172200"/>
            <a:ext cx="9144000" cy="4351338"/>
          </a:xfrm>
        </p:spPr>
        <p:txBody>
          <a:bodyPr>
            <a:normAutofit/>
          </a:bodyPr>
          <a:lstStyle/>
          <a:p>
            <a:r>
              <a:rPr lang="es-AR" sz="2100" dirty="0"/>
              <a:t>Los métodos de la clase actual pueden ser invocados utilizando this.</a:t>
            </a:r>
          </a:p>
          <a:p>
            <a:r>
              <a:rPr lang="es-AR" sz="2100" dirty="0"/>
              <a:t>Si this no es agregado, el compilador lo hará automáticamente.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83</a:t>
            </a:fld>
            <a:endParaRPr lang="es-AR" dirty="0"/>
          </a:p>
        </p:txBody>
      </p:sp>
      <p:sp>
        <p:nvSpPr>
          <p:cNvPr id="7" name="Elipse 6"/>
          <p:cNvSpPr/>
          <p:nvPr/>
        </p:nvSpPr>
        <p:spPr>
          <a:xfrm>
            <a:off x="3410856" y="3933371"/>
            <a:ext cx="1973943" cy="841829"/>
          </a:xfrm>
          <a:prstGeom prst="ellipse">
            <a:avLst/>
          </a:prstGeom>
          <a:solidFill>
            <a:schemeClr val="bg2"/>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Compilador</a:t>
            </a:r>
          </a:p>
        </p:txBody>
      </p:sp>
      <p:sp>
        <p:nvSpPr>
          <p:cNvPr id="12" name="Rectángulo 11"/>
          <p:cNvSpPr/>
          <p:nvPr/>
        </p:nvSpPr>
        <p:spPr>
          <a:xfrm>
            <a:off x="-18141" y="3309257"/>
            <a:ext cx="2902855" cy="2308324"/>
          </a:xfrm>
          <a:prstGeom prst="rect">
            <a:avLst/>
          </a:prstGeom>
          <a:solidFill>
            <a:schemeClr val="bg1"/>
          </a:solidFill>
          <a:ln>
            <a:solidFill>
              <a:schemeClr val="tx1"/>
            </a:solidFill>
          </a:ln>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16" name="Rectángulo 15"/>
          <p:cNvSpPr/>
          <p:nvPr/>
        </p:nvSpPr>
        <p:spPr>
          <a:xfrm>
            <a:off x="6232623" y="3312097"/>
            <a:ext cx="2902855" cy="2308324"/>
          </a:xfrm>
          <a:prstGeom prst="rect">
            <a:avLst/>
          </a:prstGeom>
          <a:ln>
            <a:solidFill>
              <a:schemeClr val="tx1"/>
            </a:solidFill>
          </a:ln>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15708203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ángulo 16"/>
          <p:cNvSpPr/>
          <p:nvPr/>
        </p:nvSpPr>
        <p:spPr>
          <a:xfrm>
            <a:off x="4571999" y="2088676"/>
            <a:ext cx="4572001"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Método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84</a:t>
            </a:fld>
            <a:endParaRPr lang="es-AR" dirty="0"/>
          </a:p>
        </p:txBody>
      </p:sp>
      <p:sp>
        <p:nvSpPr>
          <p:cNvPr id="13" name="CuadroTexto 12"/>
          <p:cNvSpPr txBox="1"/>
          <p:nvPr/>
        </p:nvSpPr>
        <p:spPr>
          <a:xfrm>
            <a:off x="6001092" y="4648090"/>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6" name="Rectángulo 15"/>
          <p:cNvSpPr/>
          <p:nvPr/>
        </p:nvSpPr>
        <p:spPr>
          <a:xfrm>
            <a:off x="-1" y="2143085"/>
            <a:ext cx="4931382"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t>          </a:t>
            </a:r>
            <a:r>
              <a:rPr lang="es-AR" dirty="0">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18" name="Rectángulo 17"/>
          <p:cNvSpPr/>
          <p:nvPr/>
        </p:nvSpPr>
        <p:spPr>
          <a:xfrm>
            <a:off x="-1" y="4731008"/>
            <a:ext cx="5897218"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val="180025200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ángulo 16"/>
          <p:cNvSpPr/>
          <p:nvPr/>
        </p:nvSpPr>
        <p:spPr>
          <a:xfrm>
            <a:off x="4571999" y="2088676"/>
            <a:ext cx="4572001"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Método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85</a:t>
            </a:fld>
            <a:endParaRPr lang="es-AR" dirty="0"/>
          </a:p>
        </p:txBody>
      </p:sp>
      <p:sp>
        <p:nvSpPr>
          <p:cNvPr id="12" name="CuadroTexto 11"/>
          <p:cNvSpPr txBox="1"/>
          <p:nvPr/>
        </p:nvSpPr>
        <p:spPr>
          <a:xfrm>
            <a:off x="5617312" y="5537929"/>
            <a:ext cx="3327905" cy="1015663"/>
          </a:xfrm>
          <a:prstGeom prst="rect">
            <a:avLst/>
          </a:prstGeom>
          <a:noFill/>
        </p:spPr>
        <p:txBody>
          <a:bodyPr wrap="square" rtlCol="0">
            <a:spAutoFit/>
          </a:bodyPr>
          <a:lstStyle/>
          <a:p>
            <a:r>
              <a:rPr lang="es-AR" sz="2000" dirty="0">
                <a:latin typeface="Arial" panose="020B0604020202020204" pitchFamily="34" charset="0"/>
                <a:cs typeface="Arial" panose="020B0604020202020204" pitchFamily="34" charset="0"/>
              </a:rPr>
              <a:t>En ambos casos imprime:</a:t>
            </a:r>
          </a:p>
          <a:p>
            <a:r>
              <a:rPr lang="es-AR" sz="2000" dirty="0">
                <a:latin typeface="Consolas" panose="020B0609020204030204" pitchFamily="49" charset="0"/>
                <a:cs typeface="Arial" panose="020B0604020202020204" pitchFamily="34" charset="0"/>
              </a:rPr>
              <a:t>Hola n</a:t>
            </a:r>
          </a:p>
          <a:p>
            <a:r>
              <a:rPr lang="es-AR" sz="2000" dirty="0">
                <a:latin typeface="Consolas" panose="020B0609020204030204" pitchFamily="49" charset="0"/>
                <a:cs typeface="Arial" panose="020B0604020202020204" pitchFamily="34" charset="0"/>
              </a:rPr>
              <a:t>Hola m</a:t>
            </a:r>
          </a:p>
        </p:txBody>
      </p:sp>
      <p:sp>
        <p:nvSpPr>
          <p:cNvPr id="13" name="CuadroTexto 12"/>
          <p:cNvSpPr txBox="1"/>
          <p:nvPr/>
        </p:nvSpPr>
        <p:spPr>
          <a:xfrm>
            <a:off x="6001092" y="4648090"/>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6" name="Rectángulo 15"/>
          <p:cNvSpPr/>
          <p:nvPr/>
        </p:nvSpPr>
        <p:spPr>
          <a:xfrm>
            <a:off x="-1" y="2143085"/>
            <a:ext cx="4931382"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Hola</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endParaRPr lang="es-AR" dirty="0"/>
          </a:p>
          <a:p>
            <a:r>
              <a:rPr lang="es-AR" dirty="0"/>
              <a:t>          </a:t>
            </a:r>
            <a:r>
              <a:rPr lang="es-AR" dirty="0">
                <a:solidFill>
                  <a:srgbClr val="000000"/>
                </a:solidFill>
                <a:latin typeface="Consolas" panose="020B0609020204030204" pitchFamily="49" charset="0"/>
              </a:rPr>
              <a:t>m</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18" name="Rectángulo 17"/>
          <p:cNvSpPr/>
          <p:nvPr/>
        </p:nvSpPr>
        <p:spPr>
          <a:xfrm>
            <a:off x="-1" y="4731008"/>
            <a:ext cx="5897218"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val="334477701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AR" sz="4400" b="1" dirty="0"/>
              <a:t>Usos de la Palabra Clave </a:t>
            </a:r>
            <a:r>
              <a:rPr lang="es-AR" sz="4400" b="1" dirty="0">
                <a:latin typeface="Consolas" panose="020B0609020204030204" pitchFamily="49" charset="0"/>
              </a:rPr>
              <a:t>this</a:t>
            </a:r>
            <a:br>
              <a:rPr lang="es-AR" sz="4400" dirty="0">
                <a:latin typeface="Consolas" panose="020B0609020204030204" pitchFamily="49" charset="0"/>
              </a:rPr>
            </a:br>
            <a:r>
              <a:rPr lang="es-AR" sz="3100" i="1" dirty="0">
                <a:latin typeface="Arial" panose="020B0604020202020204" pitchFamily="34" charset="0"/>
                <a:cs typeface="Arial" panose="020B0604020202020204" pitchFamily="34" charset="0"/>
              </a:rPr>
              <a:t>Invocar un Constructor de la Clase Actual</a:t>
            </a:r>
          </a:p>
        </p:txBody>
      </p:sp>
      <p:sp>
        <p:nvSpPr>
          <p:cNvPr id="3" name="Marcador de contenido 2"/>
          <p:cNvSpPr>
            <a:spLocks noGrp="1"/>
          </p:cNvSpPr>
          <p:nvPr>
            <p:ph idx="1"/>
          </p:nvPr>
        </p:nvSpPr>
        <p:spPr>
          <a:xfrm>
            <a:off x="-2635" y="2393363"/>
            <a:ext cx="9143969" cy="4351338"/>
          </a:xfrm>
        </p:spPr>
        <p:txBody>
          <a:bodyPr/>
          <a:lstStyle/>
          <a:p>
            <a:r>
              <a:rPr lang="es-AR" dirty="0">
                <a:latin typeface="Consolas" panose="020B0609020204030204" pitchFamily="49" charset="0"/>
              </a:rPr>
              <a:t>this</a:t>
            </a:r>
            <a:r>
              <a:rPr lang="es-AR" dirty="0"/>
              <a:t> puede ser  utilizado dentro de un constructor para invocar a otro constructor de la misma clase.</a:t>
            </a:r>
          </a:p>
          <a:p>
            <a:pPr lvl="1"/>
            <a:r>
              <a:rPr lang="es-AR" dirty="0"/>
              <a:t>Reutilizar código!</a:t>
            </a:r>
          </a:p>
          <a:p>
            <a:endParaRPr lang="es-AR" dirty="0"/>
          </a:p>
          <a:p>
            <a:r>
              <a:rPr lang="es-AR" dirty="0"/>
              <a:t>Se denomina invocación explícita de constructor.</a:t>
            </a:r>
          </a:p>
          <a:p>
            <a:pPr lvl="1"/>
            <a:r>
              <a:rPr lang="es-AR" dirty="0"/>
              <a:t>La única forma de hacerlo es a través del </a:t>
            </a:r>
            <a:r>
              <a:rPr lang="es-AR" dirty="0">
                <a:latin typeface="Consolas" panose="020B0609020204030204" pitchFamily="49" charset="0"/>
              </a:rPr>
              <a:t>this</a:t>
            </a:r>
            <a:r>
              <a:rPr lang="es-AR" dirty="0"/>
              <a:t>.</a:t>
            </a:r>
          </a:p>
          <a:p>
            <a:pPr lvl="1"/>
            <a:endParaRPr lang="es-AR" dirty="0"/>
          </a:p>
          <a:p>
            <a:r>
              <a:rPr lang="es-AR" dirty="0"/>
              <a:t>Es utilizado para reutilizar constructores ya definidos.</a:t>
            </a:r>
          </a:p>
          <a:p>
            <a:pPr lvl="1"/>
            <a:r>
              <a:rPr lang="es-AR" dirty="0"/>
              <a:t>Encadenamiento de constructores.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86</a:t>
            </a:fld>
            <a:endParaRPr lang="es-AR" dirty="0"/>
          </a:p>
        </p:txBody>
      </p:sp>
    </p:spTree>
    <p:extLst>
      <p:ext uri="{BB962C8B-B14F-4D97-AF65-F5344CB8AC3E}">
        <p14:creationId xmlns:p14="http://schemas.microsoft.com/office/powerpoint/2010/main" val="276298167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AR" sz="4400" b="1" dirty="0"/>
              <a:t>Usos de la Palabra Clave </a:t>
            </a:r>
            <a:r>
              <a:rPr lang="es-AR" sz="4400" b="1" dirty="0">
                <a:latin typeface="Consolas" panose="020B0609020204030204" pitchFamily="49" charset="0"/>
              </a:rPr>
              <a:t>this</a:t>
            </a:r>
            <a:br>
              <a:rPr lang="es-AR" sz="4400" dirty="0">
                <a:latin typeface="Consolas" panose="020B0609020204030204" pitchFamily="49" charset="0"/>
              </a:rPr>
            </a:br>
            <a:r>
              <a:rPr lang="es-AR" sz="31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87</a:t>
            </a:fld>
            <a:endParaRPr lang="es-AR" dirty="0"/>
          </a:p>
        </p:txBody>
      </p:sp>
      <p:sp>
        <p:nvSpPr>
          <p:cNvPr id="6" name="Marcador de contenido 5"/>
          <p:cNvSpPr>
            <a:spLocks noGrp="1"/>
          </p:cNvSpPr>
          <p:nvPr>
            <p:ph idx="1"/>
          </p:nvPr>
        </p:nvSpPr>
        <p:spPr>
          <a:xfrm>
            <a:off x="0" y="2160000"/>
            <a:ext cx="9144000" cy="4351338"/>
          </a:xfrm>
        </p:spPr>
        <p:txBody>
          <a:bodyPr>
            <a:normAutofit/>
          </a:bodyPr>
          <a:lstStyle/>
          <a:p>
            <a:r>
              <a:rPr lang="es-AR" sz="2100" dirty="0"/>
              <a:t>Invocando el constructor por defecto desde un constructor con parámetros.</a:t>
            </a:r>
          </a:p>
        </p:txBody>
      </p:sp>
      <p:sp>
        <p:nvSpPr>
          <p:cNvPr id="10" name="CuadroTexto 9"/>
          <p:cNvSpPr txBox="1"/>
          <p:nvPr/>
        </p:nvSpPr>
        <p:spPr>
          <a:xfrm>
            <a:off x="6041778" y="343089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10"/>
          <p:cNvSpPr/>
          <p:nvPr/>
        </p:nvSpPr>
        <p:spPr>
          <a:xfrm>
            <a:off x="149942" y="2823365"/>
            <a:ext cx="5891835" cy="341632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a"</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br>
              <a:rPr lang="es-AR" dirty="0"/>
            </a:br>
            <a:endParaRPr lang="es-AR" dirty="0"/>
          </a:p>
        </p:txBody>
      </p:sp>
      <p:sp>
        <p:nvSpPr>
          <p:cNvPr id="12" name="Rectángulo 11"/>
          <p:cNvSpPr/>
          <p:nvPr/>
        </p:nvSpPr>
        <p:spPr>
          <a:xfrm>
            <a:off x="1902010" y="5190574"/>
            <a:ext cx="6119916" cy="147732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TestThis5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endParaRPr lang="es-AR" dirty="0"/>
          </a:p>
        </p:txBody>
      </p:sp>
      <p:sp>
        <p:nvSpPr>
          <p:cNvPr id="13" name="Rectángulo redondeado 12"/>
          <p:cNvSpPr/>
          <p:nvPr/>
        </p:nvSpPr>
        <p:spPr>
          <a:xfrm>
            <a:off x="628650" y="4487524"/>
            <a:ext cx="1094133"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56824120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AR" sz="4400" b="1" dirty="0"/>
              <a:t>Usos de la Palabra Clave </a:t>
            </a:r>
            <a:r>
              <a:rPr lang="es-AR" sz="4400" b="1" dirty="0">
                <a:latin typeface="Consolas" panose="020B0609020204030204" pitchFamily="49" charset="0"/>
              </a:rPr>
              <a:t>this</a:t>
            </a:r>
            <a:br>
              <a:rPr lang="es-AR" sz="4400" dirty="0">
                <a:latin typeface="Consolas" panose="020B0609020204030204" pitchFamily="49" charset="0"/>
              </a:rPr>
            </a:br>
            <a:r>
              <a:rPr lang="es-AR" sz="31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88</a:t>
            </a:fld>
            <a:endParaRPr lang="es-AR" dirty="0"/>
          </a:p>
        </p:txBody>
      </p:sp>
      <p:sp>
        <p:nvSpPr>
          <p:cNvPr id="6" name="Marcador de contenido 5"/>
          <p:cNvSpPr>
            <a:spLocks noGrp="1"/>
          </p:cNvSpPr>
          <p:nvPr>
            <p:ph idx="1"/>
          </p:nvPr>
        </p:nvSpPr>
        <p:spPr>
          <a:xfrm>
            <a:off x="0" y="2160000"/>
            <a:ext cx="9144000" cy="4351338"/>
          </a:xfrm>
        </p:spPr>
        <p:txBody>
          <a:bodyPr>
            <a:normAutofit/>
          </a:bodyPr>
          <a:lstStyle/>
          <a:p>
            <a:r>
              <a:rPr lang="es-AR" sz="2100" dirty="0"/>
              <a:t>Invocando el constructor por defecto desde un constructor con parámetros.</a:t>
            </a:r>
          </a:p>
        </p:txBody>
      </p:sp>
      <p:sp>
        <p:nvSpPr>
          <p:cNvPr id="7" name="CuadroTexto 6"/>
          <p:cNvSpPr txBox="1"/>
          <p:nvPr/>
        </p:nvSpPr>
        <p:spPr>
          <a:xfrm>
            <a:off x="6462145" y="4156847"/>
            <a:ext cx="1877786" cy="707886"/>
          </a:xfrm>
          <a:prstGeom prst="rect">
            <a:avLst/>
          </a:prstGeom>
          <a:noFill/>
        </p:spPr>
        <p:txBody>
          <a:bodyPr wrap="square" rtlCol="0">
            <a:spAutoFit/>
          </a:bodyPr>
          <a:lstStyle/>
          <a:p>
            <a:r>
              <a:rPr lang="es-AR" sz="2000" dirty="0">
                <a:latin typeface="Consolas" panose="020B0609020204030204" pitchFamily="49" charset="0"/>
              </a:rPr>
              <a:t>Hola a</a:t>
            </a:r>
          </a:p>
          <a:p>
            <a:r>
              <a:rPr lang="es-AR" sz="2000" dirty="0">
                <a:latin typeface="Consolas" panose="020B0609020204030204" pitchFamily="49" charset="0"/>
              </a:rPr>
              <a:t>10</a:t>
            </a:r>
          </a:p>
        </p:txBody>
      </p:sp>
      <p:sp>
        <p:nvSpPr>
          <p:cNvPr id="10" name="CuadroTexto 9"/>
          <p:cNvSpPr txBox="1"/>
          <p:nvPr/>
        </p:nvSpPr>
        <p:spPr>
          <a:xfrm>
            <a:off x="6041778" y="343089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10"/>
          <p:cNvSpPr/>
          <p:nvPr/>
        </p:nvSpPr>
        <p:spPr>
          <a:xfrm>
            <a:off x="149942" y="2823365"/>
            <a:ext cx="5891835" cy="341632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a"</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br>
              <a:rPr lang="es-AR" dirty="0"/>
            </a:br>
            <a:endParaRPr lang="es-AR" dirty="0"/>
          </a:p>
        </p:txBody>
      </p:sp>
      <p:sp>
        <p:nvSpPr>
          <p:cNvPr id="12" name="Rectángulo 11"/>
          <p:cNvSpPr/>
          <p:nvPr/>
        </p:nvSpPr>
        <p:spPr>
          <a:xfrm>
            <a:off x="1902010" y="5190574"/>
            <a:ext cx="6119916" cy="147732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endParaRPr lang="es-AR" dirty="0"/>
          </a:p>
        </p:txBody>
      </p:sp>
      <p:sp>
        <p:nvSpPr>
          <p:cNvPr id="13" name="Rectángulo redondeado 12"/>
          <p:cNvSpPr/>
          <p:nvPr/>
        </p:nvSpPr>
        <p:spPr>
          <a:xfrm>
            <a:off x="628650" y="4487524"/>
            <a:ext cx="1094133"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83989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866DFA-2334-4A56-AC29-DB239DE2F4AF}"/>
              </a:ext>
            </a:extLst>
          </p:cNvPr>
          <p:cNvSpPr>
            <a:spLocks noGrp="1"/>
          </p:cNvSpPr>
          <p:nvPr>
            <p:ph type="title"/>
          </p:nvPr>
        </p:nvSpPr>
        <p:spPr/>
        <p:txBody>
          <a:bodyPr/>
          <a:lstStyle/>
          <a:p>
            <a:r>
              <a:rPr lang="es-ES" b="1" dirty="0"/>
              <a:t>Métodos</a:t>
            </a:r>
          </a:p>
        </p:txBody>
      </p:sp>
      <p:sp>
        <p:nvSpPr>
          <p:cNvPr id="4" name="Marcador de pie de página 3">
            <a:extLst>
              <a:ext uri="{FF2B5EF4-FFF2-40B4-BE49-F238E27FC236}">
                <a16:creationId xmlns:a16="http://schemas.microsoft.com/office/drawing/2014/main" id="{F2CC98A2-8C29-4D82-A1B3-477DBA7080EB}"/>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id="{4E9046CE-197C-4258-8717-FF462E5082AA}"/>
              </a:ext>
            </a:extLst>
          </p:cNvPr>
          <p:cNvSpPr>
            <a:spLocks noGrp="1"/>
          </p:cNvSpPr>
          <p:nvPr>
            <p:ph type="sldNum" sz="quarter" idx="12"/>
          </p:nvPr>
        </p:nvSpPr>
        <p:spPr/>
        <p:txBody>
          <a:bodyPr/>
          <a:lstStyle/>
          <a:p>
            <a:fld id="{D802D9E1-0DDA-174F-9155-A972C397A999}" type="slidenum">
              <a:rPr lang="es-ES_tradnl" smtClean="0"/>
              <a:pPr/>
              <a:t>8</a:t>
            </a:fld>
            <a:endParaRPr lang="es-ES_tradnl" dirty="0"/>
          </a:p>
        </p:txBody>
      </p:sp>
      <p:sp>
        <p:nvSpPr>
          <p:cNvPr id="6" name="Rectángulo 5">
            <a:extLst>
              <a:ext uri="{FF2B5EF4-FFF2-40B4-BE49-F238E27FC236}">
                <a16:creationId xmlns:a16="http://schemas.microsoft.com/office/drawing/2014/main" id="{162B6F61-E577-4A59-9934-04E3403236DC}"/>
              </a:ext>
            </a:extLst>
          </p:cNvPr>
          <p:cNvSpPr/>
          <p:nvPr/>
        </p:nvSpPr>
        <p:spPr>
          <a:xfrm>
            <a:off x="2177111" y="3794538"/>
            <a:ext cx="5177705" cy="1477328"/>
          </a:xfrm>
          <a:prstGeom prst="rect">
            <a:avLst/>
          </a:prstGeom>
        </p:spPr>
        <p:txBody>
          <a:bodyPr wrap="square">
            <a:spAutoFit/>
          </a:bodyPr>
          <a:lstStyle/>
          <a:p>
            <a:r>
              <a:rPr lang="es-ES_tradnl" dirty="0">
                <a:solidFill>
                  <a:srgbClr val="0000E6"/>
                </a:solidFill>
              </a:rPr>
              <a:t>tipo </a:t>
            </a:r>
            <a:r>
              <a:rPr lang="es-ES_tradnl" b="1" dirty="0" err="1">
                <a:latin typeface="Monospaced" charset="0"/>
              </a:rPr>
              <a:t>nombreMetodo</a:t>
            </a:r>
            <a:r>
              <a:rPr lang="es-ES_tradnl" dirty="0"/>
              <a:t>(tipo var1, tipo var2) { </a:t>
            </a:r>
          </a:p>
          <a:p>
            <a:pPr lvl="1"/>
            <a:r>
              <a:rPr lang="es-ES_tradnl" dirty="0"/>
              <a:t>instrucciones</a:t>
            </a:r>
          </a:p>
          <a:p>
            <a:pPr lvl="1"/>
            <a:endParaRPr lang="es-ES_tradnl" dirty="0"/>
          </a:p>
          <a:p>
            <a:pPr lvl="1"/>
            <a:r>
              <a:rPr lang="es-ES_tradnl" dirty="0" err="1">
                <a:solidFill>
                  <a:srgbClr val="0000E6"/>
                </a:solidFill>
              </a:rPr>
              <a:t>return</a:t>
            </a:r>
            <a:r>
              <a:rPr lang="es-ES_tradnl" dirty="0"/>
              <a:t> valor;</a:t>
            </a:r>
          </a:p>
          <a:p>
            <a:r>
              <a:rPr lang="es-ES_tradnl" dirty="0"/>
              <a:t>}</a:t>
            </a:r>
          </a:p>
        </p:txBody>
      </p:sp>
      <p:sp>
        <p:nvSpPr>
          <p:cNvPr id="7" name="Rectángulo 6">
            <a:extLst>
              <a:ext uri="{FF2B5EF4-FFF2-40B4-BE49-F238E27FC236}">
                <a16:creationId xmlns:a16="http://schemas.microsoft.com/office/drawing/2014/main" id="{460058D8-A2F4-4C75-AE4C-018BFB7A0BF7}"/>
              </a:ext>
            </a:extLst>
          </p:cNvPr>
          <p:cNvSpPr/>
          <p:nvPr/>
        </p:nvSpPr>
        <p:spPr>
          <a:xfrm>
            <a:off x="2177111" y="2219429"/>
            <a:ext cx="4789777" cy="923330"/>
          </a:xfrm>
          <a:prstGeom prst="rect">
            <a:avLst/>
          </a:prstGeom>
        </p:spPr>
        <p:txBody>
          <a:bodyPr wrap="square">
            <a:spAutoFit/>
          </a:bodyPr>
          <a:lstStyle/>
          <a:p>
            <a:r>
              <a:rPr lang="es-ES_tradnl" dirty="0" err="1">
                <a:solidFill>
                  <a:srgbClr val="0000E6"/>
                </a:solidFill>
              </a:rPr>
              <a:t>void</a:t>
            </a:r>
            <a:r>
              <a:rPr lang="es-ES_tradnl" dirty="0">
                <a:solidFill>
                  <a:srgbClr val="0000E6"/>
                </a:solidFill>
              </a:rPr>
              <a:t> </a:t>
            </a:r>
            <a:r>
              <a:rPr lang="es-ES_tradnl" b="1" dirty="0" err="1">
                <a:latin typeface="Monospaced" charset="0"/>
              </a:rPr>
              <a:t>nombreMetodo</a:t>
            </a:r>
            <a:r>
              <a:rPr lang="es-ES_tradnl" dirty="0"/>
              <a:t>(tipo var1, tipo var2) { </a:t>
            </a:r>
          </a:p>
          <a:p>
            <a:pPr lvl="1"/>
            <a:r>
              <a:rPr lang="es-ES_tradnl" dirty="0"/>
              <a:t>instrucciones</a:t>
            </a:r>
          </a:p>
          <a:p>
            <a:r>
              <a:rPr lang="es-ES_tradnl" dirty="0"/>
              <a:t>}</a:t>
            </a:r>
          </a:p>
        </p:txBody>
      </p:sp>
    </p:spTree>
    <p:extLst>
      <p:ext uri="{BB962C8B-B14F-4D97-AF65-F5344CB8AC3E}">
        <p14:creationId xmlns:p14="http://schemas.microsoft.com/office/powerpoint/2010/main" val="4178266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AR" sz="4400" b="1" dirty="0"/>
              <a:t>Usos de la Palabra Clave </a:t>
            </a:r>
            <a:r>
              <a:rPr lang="es-AR" sz="4400" b="1" dirty="0">
                <a:latin typeface="Consolas" panose="020B0609020204030204" pitchFamily="49" charset="0"/>
              </a:rPr>
              <a:t>this</a:t>
            </a:r>
            <a:br>
              <a:rPr lang="es-AR" sz="4400" dirty="0">
                <a:latin typeface="Consolas" panose="020B0609020204030204" pitchFamily="49" charset="0"/>
              </a:rPr>
            </a:br>
            <a:r>
              <a:rPr lang="es-AR" sz="31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89</a:t>
            </a:fld>
            <a:endParaRPr lang="es-AR" dirty="0"/>
          </a:p>
        </p:txBody>
      </p:sp>
      <p:sp>
        <p:nvSpPr>
          <p:cNvPr id="6" name="Marcador de contenido 5"/>
          <p:cNvSpPr>
            <a:spLocks noGrp="1"/>
          </p:cNvSpPr>
          <p:nvPr>
            <p:ph idx="1"/>
          </p:nvPr>
        </p:nvSpPr>
        <p:spPr>
          <a:xfrm>
            <a:off x="0" y="2160000"/>
            <a:ext cx="9143968" cy="4351338"/>
          </a:xfrm>
        </p:spPr>
        <p:txBody>
          <a:bodyPr>
            <a:normAutofit/>
          </a:bodyPr>
          <a:lstStyle/>
          <a:p>
            <a:r>
              <a:rPr lang="es-AR" sz="2100" dirty="0"/>
              <a:t>Invocando un constructor con parámetros desde el constructor por defecto.</a:t>
            </a:r>
          </a:p>
        </p:txBody>
      </p:sp>
      <p:sp>
        <p:nvSpPr>
          <p:cNvPr id="10" name="CuadroTexto 9"/>
          <p:cNvSpPr txBox="1"/>
          <p:nvPr/>
        </p:nvSpPr>
        <p:spPr>
          <a:xfrm>
            <a:off x="6041778" y="343089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9" name="Rectángulo 8"/>
          <p:cNvSpPr/>
          <p:nvPr/>
        </p:nvSpPr>
        <p:spPr>
          <a:xfrm>
            <a:off x="-17" y="2800274"/>
            <a:ext cx="5446659"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p:txBody>
      </p:sp>
      <p:sp>
        <p:nvSpPr>
          <p:cNvPr id="11" name="Rectángulo 10"/>
          <p:cNvSpPr/>
          <p:nvPr/>
        </p:nvSpPr>
        <p:spPr>
          <a:xfrm>
            <a:off x="2397443" y="5155292"/>
            <a:ext cx="5702539" cy="147732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2" name="Rectángulo redondeado 11"/>
          <p:cNvSpPr/>
          <p:nvPr/>
        </p:nvSpPr>
        <p:spPr>
          <a:xfrm>
            <a:off x="496128" y="3404392"/>
            <a:ext cx="1094133"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26683759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AR" sz="4400" b="1" dirty="0"/>
              <a:t>Usos de la Palabra Clave </a:t>
            </a:r>
            <a:r>
              <a:rPr lang="es-AR" sz="4400" b="1" dirty="0">
                <a:latin typeface="Consolas" panose="020B0609020204030204" pitchFamily="49" charset="0"/>
              </a:rPr>
              <a:t>this</a:t>
            </a:r>
            <a:br>
              <a:rPr lang="es-AR" sz="4400" dirty="0">
                <a:latin typeface="Consolas" panose="020B0609020204030204" pitchFamily="49" charset="0"/>
              </a:rPr>
            </a:br>
            <a:r>
              <a:rPr lang="es-AR" sz="31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90</a:t>
            </a:fld>
            <a:endParaRPr lang="es-AR" dirty="0"/>
          </a:p>
        </p:txBody>
      </p:sp>
      <p:sp>
        <p:nvSpPr>
          <p:cNvPr id="6" name="Marcador de contenido 5"/>
          <p:cNvSpPr>
            <a:spLocks noGrp="1"/>
          </p:cNvSpPr>
          <p:nvPr>
            <p:ph idx="1"/>
          </p:nvPr>
        </p:nvSpPr>
        <p:spPr>
          <a:xfrm>
            <a:off x="0" y="2160000"/>
            <a:ext cx="9143968" cy="4351338"/>
          </a:xfrm>
        </p:spPr>
        <p:txBody>
          <a:bodyPr>
            <a:normAutofit/>
          </a:bodyPr>
          <a:lstStyle/>
          <a:p>
            <a:r>
              <a:rPr lang="es-AR" sz="2100" dirty="0"/>
              <a:t>Invocando un constructor con parámetros desde el constructor por defecto.</a:t>
            </a:r>
          </a:p>
        </p:txBody>
      </p:sp>
      <p:sp>
        <p:nvSpPr>
          <p:cNvPr id="7" name="CuadroTexto 6"/>
          <p:cNvSpPr txBox="1"/>
          <p:nvPr/>
        </p:nvSpPr>
        <p:spPr>
          <a:xfrm>
            <a:off x="6462145" y="4156847"/>
            <a:ext cx="1877786" cy="707886"/>
          </a:xfrm>
          <a:prstGeom prst="rect">
            <a:avLst/>
          </a:prstGeom>
          <a:noFill/>
        </p:spPr>
        <p:txBody>
          <a:bodyPr wrap="square" rtlCol="0">
            <a:spAutoFit/>
          </a:bodyPr>
          <a:lstStyle/>
          <a:p>
            <a:r>
              <a:rPr lang="es-AR" sz="2000" dirty="0">
                <a:latin typeface="Consolas" panose="020B0609020204030204" pitchFamily="49" charset="0"/>
              </a:rPr>
              <a:t>5</a:t>
            </a:r>
          </a:p>
          <a:p>
            <a:r>
              <a:rPr lang="es-AR" sz="2000" dirty="0">
                <a:latin typeface="Consolas" panose="020B0609020204030204" pitchFamily="49" charset="0"/>
              </a:rPr>
              <a:t>Hola a</a:t>
            </a:r>
          </a:p>
        </p:txBody>
      </p:sp>
      <p:sp>
        <p:nvSpPr>
          <p:cNvPr id="10" name="CuadroTexto 9"/>
          <p:cNvSpPr txBox="1"/>
          <p:nvPr/>
        </p:nvSpPr>
        <p:spPr>
          <a:xfrm>
            <a:off x="6041778" y="3430896"/>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9" name="Rectángulo 8"/>
          <p:cNvSpPr/>
          <p:nvPr/>
        </p:nvSpPr>
        <p:spPr>
          <a:xfrm>
            <a:off x="-17" y="2800274"/>
            <a:ext cx="5446659"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p:txBody>
      </p:sp>
      <p:sp>
        <p:nvSpPr>
          <p:cNvPr id="11" name="Rectángulo 10"/>
          <p:cNvSpPr/>
          <p:nvPr/>
        </p:nvSpPr>
        <p:spPr>
          <a:xfrm>
            <a:off x="2397443" y="5155292"/>
            <a:ext cx="5702539" cy="147732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 a</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2" name="Rectángulo redondeado 11"/>
          <p:cNvSpPr/>
          <p:nvPr/>
        </p:nvSpPr>
        <p:spPr>
          <a:xfrm>
            <a:off x="496128" y="3404392"/>
            <a:ext cx="1094133" cy="35052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83397311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91</a:t>
            </a:fld>
            <a:endParaRPr lang="es-AR" dirty="0"/>
          </a:p>
        </p:txBody>
      </p:sp>
      <p:pic>
        <p:nvPicPr>
          <p:cNvPr id="8"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9" name="CuadroTexto 8"/>
          <p:cNvSpPr txBox="1"/>
          <p:nvPr/>
        </p:nvSpPr>
        <p:spPr>
          <a:xfrm>
            <a:off x="6966191" y="219014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10"/>
          <p:cNvSpPr/>
          <p:nvPr/>
        </p:nvSpPr>
        <p:spPr>
          <a:xfrm>
            <a:off x="-18145" y="2139236"/>
            <a:ext cx="9162145"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ET{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this</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"ET"</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"Dentro del constructor sin parámetros."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str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"Dentro del constructor con el ”         +“parámetro </a:t>
            </a:r>
            <a:r>
              <a:rPr lang="es-AR" dirty="0" err="1">
                <a:solidFill>
                  <a:srgbClr val="008800"/>
                </a:solidFill>
                <a:latin typeface="Consolas" panose="020B0609020204030204" pitchFamily="49" charset="0"/>
              </a:rPr>
              <a:t>String</a:t>
            </a:r>
            <a:r>
              <a:rPr lang="es-AR" dirty="0">
                <a:solidFill>
                  <a:srgbClr val="0088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str</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ET et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br>
              <a:rPr lang="es-AR" dirty="0"/>
            </a:br>
            <a:endParaRPr lang="es-AR" dirty="0"/>
          </a:p>
        </p:txBody>
      </p:sp>
    </p:spTree>
    <p:extLst>
      <p:ext uri="{BB962C8B-B14F-4D97-AF65-F5344CB8AC3E}">
        <p14:creationId xmlns:p14="http://schemas.microsoft.com/office/powerpoint/2010/main" val="170946406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endParaRPr lang="es-AR" sz="2800"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92</a:t>
            </a:fld>
            <a:endParaRPr lang="es-AR" dirty="0"/>
          </a:p>
        </p:txBody>
      </p:sp>
      <p:sp>
        <p:nvSpPr>
          <p:cNvPr id="7" name="Rectángulo 6"/>
          <p:cNvSpPr/>
          <p:nvPr/>
        </p:nvSpPr>
        <p:spPr>
          <a:xfrm>
            <a:off x="2368005" y="5919632"/>
            <a:ext cx="6775963" cy="646331"/>
          </a:xfrm>
          <a:prstGeom prst="rect">
            <a:avLst/>
          </a:prstGeom>
        </p:spPr>
        <p:txBody>
          <a:bodyPr wrap="square">
            <a:spAutoFit/>
          </a:bodyPr>
          <a:lstStyle/>
          <a:p>
            <a:r>
              <a:rPr lang="es-AR" dirty="0">
                <a:solidFill>
                  <a:srgbClr val="FF0000"/>
                </a:solidFill>
                <a:latin typeface="Consolas" panose="020B0609020204030204" pitchFamily="49" charset="0"/>
              </a:rPr>
              <a:t>Dentro del constructor con el parámetro </a:t>
            </a:r>
            <a:r>
              <a:rPr lang="es-AR" dirty="0" err="1">
                <a:solidFill>
                  <a:srgbClr val="FF0000"/>
                </a:solidFill>
                <a:latin typeface="Consolas" panose="020B0609020204030204" pitchFamily="49" charset="0"/>
              </a:rPr>
              <a:t>String</a:t>
            </a:r>
            <a:r>
              <a:rPr lang="es-AR" dirty="0">
                <a:solidFill>
                  <a:srgbClr val="FF0000"/>
                </a:solidFill>
                <a:latin typeface="Consolas" panose="020B0609020204030204" pitchFamily="49" charset="0"/>
              </a:rPr>
              <a:t>: ET.</a:t>
            </a:r>
          </a:p>
          <a:p>
            <a:r>
              <a:rPr lang="es-AR" dirty="0">
                <a:solidFill>
                  <a:srgbClr val="FF0000"/>
                </a:solidFill>
                <a:latin typeface="Consolas" panose="020B0609020204030204" pitchFamily="49" charset="0"/>
              </a:rPr>
              <a:t>Dentro del constructor sin parámetros.</a:t>
            </a:r>
            <a:endParaRPr lang="es-AR" b="0" i="0" dirty="0">
              <a:solidFill>
                <a:srgbClr val="FF0000"/>
              </a:solidFill>
              <a:effectLst/>
              <a:latin typeface="Consolas" panose="020B0609020204030204" pitchFamily="49" charset="0"/>
            </a:endParaRPr>
          </a:p>
        </p:txBody>
      </p:sp>
      <p:pic>
        <p:nvPicPr>
          <p:cNvPr id="8"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9" name="CuadroTexto 8"/>
          <p:cNvSpPr txBox="1"/>
          <p:nvPr/>
        </p:nvSpPr>
        <p:spPr>
          <a:xfrm>
            <a:off x="6966191" y="2190147"/>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10"/>
          <p:cNvSpPr/>
          <p:nvPr/>
        </p:nvSpPr>
        <p:spPr>
          <a:xfrm>
            <a:off x="-18145" y="2139236"/>
            <a:ext cx="9162145"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ET{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this</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"ET"</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"Dentro del constructor sin parámetros."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str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"Dentro del constructor con el ”         +“parámetro </a:t>
            </a:r>
            <a:r>
              <a:rPr lang="es-AR" dirty="0" err="1">
                <a:solidFill>
                  <a:srgbClr val="008800"/>
                </a:solidFill>
                <a:latin typeface="Consolas" panose="020B0609020204030204" pitchFamily="49" charset="0"/>
              </a:rPr>
              <a:t>String</a:t>
            </a:r>
            <a:r>
              <a:rPr lang="es-AR" dirty="0">
                <a:solidFill>
                  <a:srgbClr val="0088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str</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ET et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br>
              <a:rPr lang="es-AR" dirty="0"/>
            </a:br>
            <a:endParaRPr lang="es-AR" dirty="0"/>
          </a:p>
        </p:txBody>
      </p:sp>
    </p:spTree>
    <p:extLst>
      <p:ext uri="{BB962C8B-B14F-4D97-AF65-F5344CB8AC3E}">
        <p14:creationId xmlns:p14="http://schemas.microsoft.com/office/powerpoint/2010/main" val="245545693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p>
        </p:txBody>
      </p:sp>
      <p:sp>
        <p:nvSpPr>
          <p:cNvPr id="3" name="Marcador de contenido 2"/>
          <p:cNvSpPr>
            <a:spLocks noGrp="1"/>
          </p:cNvSpPr>
          <p:nvPr>
            <p:ph idx="1"/>
          </p:nvPr>
        </p:nvSpPr>
        <p:spPr>
          <a:xfrm>
            <a:off x="0" y="2160000"/>
            <a:ext cx="9144000" cy="4351338"/>
          </a:xfrm>
        </p:spPr>
        <p:txBody>
          <a:bodyPr>
            <a:normAutofit/>
          </a:bodyPr>
          <a:lstStyle/>
          <a:p>
            <a:pPr marL="0" indent="0">
              <a:buNone/>
            </a:pPr>
            <a:r>
              <a:rPr lang="es-AR" sz="2100" dirty="0"/>
              <a:t>Ejemplo de encadenamiento de constructores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93</a:t>
            </a:fld>
            <a:endParaRPr lang="es-AR" dirty="0"/>
          </a:p>
        </p:txBody>
      </p:sp>
      <p:sp>
        <p:nvSpPr>
          <p:cNvPr id="10" name="CuadroTexto 9"/>
          <p:cNvSpPr txBox="1"/>
          <p:nvPr/>
        </p:nvSpPr>
        <p:spPr>
          <a:xfrm>
            <a:off x="6966191" y="2184401"/>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redondeado 10"/>
          <p:cNvSpPr/>
          <p:nvPr/>
        </p:nvSpPr>
        <p:spPr>
          <a:xfrm>
            <a:off x="318785" y="4897788"/>
            <a:ext cx="1842130" cy="37657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Rectángulo 13"/>
          <p:cNvSpPr/>
          <p:nvPr/>
        </p:nvSpPr>
        <p:spPr>
          <a:xfrm>
            <a:off x="-1" y="2478831"/>
            <a:ext cx="6891022" cy="477053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Sin</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Asignar</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nombre</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nombre;</a:t>
            </a:r>
            <a:endParaRPr lang="es-AR" sz="1600" dirty="0"/>
          </a:p>
          <a:p>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p>
          <a:p>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curso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toString</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br>
              <a:rPr lang="es-AR" sz="1600" dirty="0"/>
            </a:br>
            <a:endParaRPr lang="es-AR" sz="1600" dirty="0"/>
          </a:p>
        </p:txBody>
      </p:sp>
      <p:sp>
        <p:nvSpPr>
          <p:cNvPr id="15" name="Rectángulo 14"/>
          <p:cNvSpPr/>
          <p:nvPr/>
        </p:nvSpPr>
        <p:spPr>
          <a:xfrm>
            <a:off x="4232601" y="4867265"/>
            <a:ext cx="4956574" cy="1708160"/>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Estudiante</a:t>
            </a:r>
            <a:r>
              <a:rPr lang="es-AR" sz="1500" dirty="0">
                <a:solidFill>
                  <a:srgbClr val="000000"/>
                </a:solidFill>
                <a:latin typeface="Consolas" panose="020B0609020204030204" pitchFamily="49" charset="0"/>
              </a:rPr>
              <a:t> e1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Estudiante</a:t>
            </a:r>
            <a:r>
              <a:rPr lang="es-AR" sz="1500" dirty="0">
                <a:solidFill>
                  <a:srgbClr val="666600"/>
                </a:solidFill>
                <a:latin typeface="Consolas" panose="020B0609020204030204" pitchFamily="49" charset="0"/>
              </a:rPr>
              <a:t>(</a:t>
            </a:r>
            <a:r>
              <a:rPr lang="es-AR" sz="1500" dirty="0">
                <a:solidFill>
                  <a:srgbClr val="008800"/>
                </a:solidFill>
                <a:latin typeface="Consolas" panose="020B0609020204030204" pitchFamily="49" charset="0"/>
              </a:rPr>
              <a:t>"Juan"</a:t>
            </a:r>
            <a:r>
              <a:rPr lang="es-AR" sz="1500" dirty="0">
                <a:solidFill>
                  <a:srgbClr val="666600"/>
                </a:solidFill>
                <a:latin typeface="Consolas" panose="020B0609020204030204" pitchFamily="49" charset="0"/>
              </a:rPr>
              <a:t>,</a:t>
            </a:r>
            <a:r>
              <a:rPr lang="es-AR" sz="1500" dirty="0">
                <a:solidFill>
                  <a:srgbClr val="006666"/>
                </a:solidFill>
                <a:latin typeface="Consolas" panose="020B0609020204030204" pitchFamily="49" charset="0"/>
              </a:rPr>
              <a:t>111</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Estudiante</a:t>
            </a:r>
            <a:r>
              <a:rPr lang="es-AR" sz="1500" dirty="0">
                <a:solidFill>
                  <a:srgbClr val="000000"/>
                </a:solidFill>
                <a:latin typeface="Consolas" panose="020B0609020204030204" pitchFamily="49" charset="0"/>
              </a:rPr>
              <a:t> e2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Estudiante</a:t>
            </a:r>
            <a:r>
              <a:rPr lang="es-AR" sz="1500" dirty="0">
                <a:solidFill>
                  <a:srgbClr val="666600"/>
                </a:solidFill>
                <a:latin typeface="Consolas" panose="020B0609020204030204" pitchFamily="49" charset="0"/>
              </a:rPr>
              <a:t>(</a:t>
            </a:r>
            <a:r>
              <a:rPr lang="es-AR" sz="1500" dirty="0">
                <a:solidFill>
                  <a:srgbClr val="008800"/>
                </a:solidFill>
                <a:latin typeface="Consolas" panose="020B0609020204030204" pitchFamily="49" charset="0"/>
              </a:rPr>
              <a:t>"Pedro"</a:t>
            </a:r>
            <a:r>
              <a:rPr lang="es-AR" sz="1500" dirty="0">
                <a:solidFill>
                  <a:srgbClr val="666600"/>
                </a:solidFill>
                <a:latin typeface="Consolas" panose="020B0609020204030204" pitchFamily="49" charset="0"/>
              </a:rPr>
              <a:t>,</a:t>
            </a:r>
            <a:r>
              <a:rPr lang="es-AR" sz="1500" dirty="0">
                <a:solidFill>
                  <a:srgbClr val="006666"/>
                </a:solidFill>
                <a:latin typeface="Consolas" panose="020B0609020204030204" pitchFamily="49" charset="0"/>
              </a:rPr>
              <a:t>111</a:t>
            </a:r>
            <a:r>
              <a:rPr lang="es-AR" sz="1500" dirty="0">
                <a:solidFill>
                  <a:srgbClr val="666600"/>
                </a:solidFill>
                <a:latin typeface="Consolas" panose="020B0609020204030204" pitchFamily="49" charset="0"/>
              </a:rPr>
              <a:t>,</a:t>
            </a:r>
            <a:r>
              <a:rPr lang="es-AR" sz="1500" dirty="0">
                <a:solidFill>
                  <a:srgbClr val="008800"/>
                </a:solidFill>
                <a:latin typeface="Consolas" panose="020B0609020204030204" pitchFamily="49" charset="0"/>
              </a:rPr>
              <a:t>"Programación"</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a:t>
            </a:r>
            <a:r>
              <a:rPr lang="es-AR" sz="1500" dirty="0" err="1">
                <a:solidFill>
                  <a:srgbClr val="660066"/>
                </a:solidFill>
                <a:latin typeface="Consolas" panose="020B0609020204030204" pitchFamily="49" charset="0"/>
              </a:rPr>
              <a:t>System</a:t>
            </a:r>
            <a:r>
              <a:rPr lang="es-AR" sz="1500" dirty="0" err="1">
                <a:solidFill>
                  <a:srgbClr val="666600"/>
                </a:solidFill>
                <a:latin typeface="Consolas" panose="020B0609020204030204" pitchFamily="49" charset="0"/>
              </a:rPr>
              <a:t>.</a:t>
            </a:r>
            <a:r>
              <a:rPr lang="es-AR" sz="1500" dirty="0" err="1">
                <a:solidFill>
                  <a:srgbClr val="000088"/>
                </a:solidFill>
                <a:latin typeface="Consolas" panose="020B0609020204030204" pitchFamily="49" charset="0"/>
              </a:rPr>
              <a:t>out</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println</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e1</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a:t>
            </a:r>
            <a:r>
              <a:rPr lang="es-AR" sz="1500" dirty="0" err="1">
                <a:solidFill>
                  <a:srgbClr val="660066"/>
                </a:solidFill>
                <a:latin typeface="Consolas" panose="020B0609020204030204" pitchFamily="49" charset="0"/>
              </a:rPr>
              <a:t>System</a:t>
            </a:r>
            <a:r>
              <a:rPr lang="es-AR" sz="1500" dirty="0" err="1">
                <a:solidFill>
                  <a:srgbClr val="666600"/>
                </a:solidFill>
                <a:latin typeface="Consolas" panose="020B0609020204030204" pitchFamily="49" charset="0"/>
              </a:rPr>
              <a:t>.</a:t>
            </a:r>
            <a:r>
              <a:rPr lang="es-AR" sz="1500" dirty="0" err="1">
                <a:solidFill>
                  <a:srgbClr val="000088"/>
                </a:solidFill>
                <a:latin typeface="Consolas" panose="020B0609020204030204" pitchFamily="49" charset="0"/>
              </a:rPr>
              <a:t>out</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println</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e2</a:t>
            </a:r>
            <a:r>
              <a:rPr lang="es-AR" sz="1500" dirty="0">
                <a:solidFill>
                  <a:srgbClr val="666600"/>
                </a:solidFill>
                <a:latin typeface="Consolas" panose="020B0609020204030204" pitchFamily="49" charset="0"/>
              </a:rPr>
              <a:t>);</a:t>
            </a:r>
            <a:endParaRPr lang="es-AR" sz="1500" dirty="0"/>
          </a:p>
          <a:p>
            <a:r>
              <a:rPr lang="es-AR" sz="1500" dirty="0">
                <a:solidFill>
                  <a:srgbClr val="000000"/>
                </a:solidFill>
                <a:latin typeface="Consolas" panose="020B0609020204030204" pitchFamily="49" charset="0"/>
              </a:rPr>
              <a:t>}</a:t>
            </a:r>
            <a:endParaRPr lang="es-AR" sz="1500" dirty="0"/>
          </a:p>
        </p:txBody>
      </p:sp>
    </p:spTree>
    <p:extLst>
      <p:ext uri="{BB962C8B-B14F-4D97-AF65-F5344CB8AC3E}">
        <p14:creationId xmlns:p14="http://schemas.microsoft.com/office/powerpoint/2010/main" val="52751866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ángulo 13"/>
          <p:cNvSpPr/>
          <p:nvPr/>
        </p:nvSpPr>
        <p:spPr>
          <a:xfrm>
            <a:off x="4079" y="2478831"/>
            <a:ext cx="6891022" cy="477053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Sin</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Asignar</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nombre</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nombre;</a:t>
            </a:r>
            <a:endParaRPr lang="es-AR" sz="1600" dirty="0"/>
          </a:p>
          <a:p>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p>
          <a:p>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curso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toString</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br>
              <a:rPr lang="es-AR" sz="1600" dirty="0"/>
            </a:br>
            <a:endParaRPr lang="es-AR" sz="1600" dirty="0"/>
          </a:p>
        </p:txBody>
      </p:sp>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b="1"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p>
        </p:txBody>
      </p:sp>
      <p:sp>
        <p:nvSpPr>
          <p:cNvPr id="3" name="Marcador de contenido 2"/>
          <p:cNvSpPr>
            <a:spLocks noGrp="1"/>
          </p:cNvSpPr>
          <p:nvPr>
            <p:ph idx="1"/>
          </p:nvPr>
        </p:nvSpPr>
        <p:spPr>
          <a:xfrm>
            <a:off x="0" y="2160000"/>
            <a:ext cx="9144000" cy="4351338"/>
          </a:xfrm>
        </p:spPr>
        <p:txBody>
          <a:bodyPr>
            <a:normAutofit/>
          </a:bodyPr>
          <a:lstStyle/>
          <a:p>
            <a:pPr marL="0" indent="0">
              <a:buNone/>
            </a:pPr>
            <a:r>
              <a:rPr lang="es-AR" sz="2100" dirty="0"/>
              <a:t>Ejemplo de encadenamiento de constructores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94</a:t>
            </a:fld>
            <a:endParaRPr lang="es-AR" dirty="0"/>
          </a:p>
        </p:txBody>
      </p:sp>
      <p:sp>
        <p:nvSpPr>
          <p:cNvPr id="10" name="CuadroTexto 9"/>
          <p:cNvSpPr txBox="1"/>
          <p:nvPr/>
        </p:nvSpPr>
        <p:spPr>
          <a:xfrm>
            <a:off x="6966191" y="2184401"/>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1" name="Rectángulo redondeado 10"/>
          <p:cNvSpPr/>
          <p:nvPr/>
        </p:nvSpPr>
        <p:spPr>
          <a:xfrm>
            <a:off x="318785" y="4897788"/>
            <a:ext cx="1842130" cy="37657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3" name="CuadroTexto 12"/>
          <p:cNvSpPr txBox="1"/>
          <p:nvPr/>
        </p:nvSpPr>
        <p:spPr>
          <a:xfrm>
            <a:off x="5536699" y="3298662"/>
            <a:ext cx="3461527" cy="646331"/>
          </a:xfrm>
          <a:prstGeom prst="rect">
            <a:avLst/>
          </a:prstGeom>
          <a:noFill/>
        </p:spPr>
        <p:txBody>
          <a:bodyPr wrap="square" rtlCol="0">
            <a:spAutoFit/>
          </a:bodyPr>
          <a:lstStyle/>
          <a:p>
            <a:r>
              <a:rPr lang="es-AR" dirty="0">
                <a:solidFill>
                  <a:srgbClr val="FF0000"/>
                </a:solidFill>
                <a:latin typeface="Consolas" panose="020B0609020204030204" pitchFamily="49" charset="0"/>
              </a:rPr>
              <a:t>Juan - 111 - Sin Asignar</a:t>
            </a:r>
          </a:p>
          <a:p>
            <a:r>
              <a:rPr lang="es-AR" dirty="0">
                <a:solidFill>
                  <a:srgbClr val="FF0000"/>
                </a:solidFill>
                <a:latin typeface="Consolas" panose="020B0609020204030204" pitchFamily="49" charset="0"/>
              </a:rPr>
              <a:t>Pedro – 112 - Programación</a:t>
            </a:r>
          </a:p>
        </p:txBody>
      </p:sp>
      <p:sp>
        <p:nvSpPr>
          <p:cNvPr id="15" name="Rectángulo 14"/>
          <p:cNvSpPr/>
          <p:nvPr/>
        </p:nvSpPr>
        <p:spPr>
          <a:xfrm>
            <a:off x="4232601" y="4867265"/>
            <a:ext cx="4956574" cy="1708160"/>
          </a:xfrm>
          <a:prstGeom prst="rect">
            <a:avLst/>
          </a:prstGeom>
        </p:spPr>
        <p:txBody>
          <a:bodyPr wrap="square">
            <a:spAutoFit/>
          </a:bodyPr>
          <a:lstStyle/>
          <a:p>
            <a:r>
              <a:rPr lang="es-AR" sz="1500" dirty="0" err="1">
                <a:solidFill>
                  <a:srgbClr val="000088"/>
                </a:solidFill>
                <a:latin typeface="Consolas" panose="020B0609020204030204" pitchFamily="49" charset="0"/>
              </a:rPr>
              <a:t>public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static</a:t>
            </a:r>
            <a:r>
              <a:rPr lang="es-AR" sz="1500" dirty="0">
                <a:solidFill>
                  <a:srgbClr val="000000"/>
                </a:solidFill>
                <a:latin typeface="Consolas" panose="020B0609020204030204" pitchFamily="49" charset="0"/>
              </a:rPr>
              <a:t> </a:t>
            </a:r>
            <a:r>
              <a:rPr lang="es-AR" sz="1500" dirty="0" err="1">
                <a:solidFill>
                  <a:srgbClr val="000088"/>
                </a:solidFill>
                <a:latin typeface="Consolas" panose="020B0609020204030204" pitchFamily="49" charset="0"/>
              </a:rPr>
              <a:t>void</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main</a:t>
            </a:r>
            <a:r>
              <a:rPr lang="es-AR" sz="1500" dirty="0">
                <a:solidFill>
                  <a:srgbClr val="666600"/>
                </a:solidFill>
                <a:latin typeface="Consolas" panose="020B0609020204030204" pitchFamily="49" charset="0"/>
              </a:rPr>
              <a:t>(</a:t>
            </a:r>
            <a:r>
              <a:rPr lang="es-AR" sz="1500" dirty="0" err="1">
                <a:solidFill>
                  <a:srgbClr val="660066"/>
                </a:solidFill>
                <a:latin typeface="Consolas" panose="020B0609020204030204" pitchFamily="49" charset="0"/>
              </a:rPr>
              <a:t>String</a:t>
            </a:r>
            <a:r>
              <a:rPr lang="es-AR" sz="1500" dirty="0">
                <a:solidFill>
                  <a:srgbClr val="000000"/>
                </a:solidFill>
                <a:latin typeface="Consolas" panose="020B0609020204030204" pitchFamily="49" charset="0"/>
              </a:rPr>
              <a:t>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err="1">
                <a:solidFill>
                  <a:srgbClr val="000000"/>
                </a:solidFill>
                <a:latin typeface="Consolas" panose="020B0609020204030204" pitchFamily="49" charset="0"/>
              </a:rPr>
              <a:t>args</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Estudiante</a:t>
            </a:r>
            <a:r>
              <a:rPr lang="es-AR" sz="1500" dirty="0">
                <a:solidFill>
                  <a:srgbClr val="000000"/>
                </a:solidFill>
                <a:latin typeface="Consolas" panose="020B0609020204030204" pitchFamily="49" charset="0"/>
              </a:rPr>
              <a:t> e1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Estudiante</a:t>
            </a:r>
            <a:r>
              <a:rPr lang="es-AR" sz="1500" dirty="0">
                <a:solidFill>
                  <a:srgbClr val="666600"/>
                </a:solidFill>
                <a:latin typeface="Consolas" panose="020B0609020204030204" pitchFamily="49" charset="0"/>
              </a:rPr>
              <a:t>(</a:t>
            </a:r>
            <a:r>
              <a:rPr lang="es-AR" sz="1500" dirty="0">
                <a:solidFill>
                  <a:srgbClr val="008800"/>
                </a:solidFill>
                <a:latin typeface="Consolas" panose="020B0609020204030204" pitchFamily="49" charset="0"/>
              </a:rPr>
              <a:t>"Juan"</a:t>
            </a:r>
            <a:r>
              <a:rPr lang="es-AR" sz="1500" dirty="0">
                <a:solidFill>
                  <a:srgbClr val="666600"/>
                </a:solidFill>
                <a:latin typeface="Consolas" panose="020B0609020204030204" pitchFamily="49" charset="0"/>
              </a:rPr>
              <a:t>,</a:t>
            </a:r>
            <a:r>
              <a:rPr lang="es-AR" sz="1500" dirty="0">
                <a:solidFill>
                  <a:srgbClr val="006666"/>
                </a:solidFill>
                <a:latin typeface="Consolas" panose="020B0609020204030204" pitchFamily="49" charset="0"/>
              </a:rPr>
              <a:t>111</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Estudiante</a:t>
            </a:r>
            <a:r>
              <a:rPr lang="es-AR" sz="1500" dirty="0">
                <a:solidFill>
                  <a:srgbClr val="000000"/>
                </a:solidFill>
                <a:latin typeface="Consolas" panose="020B0609020204030204" pitchFamily="49" charset="0"/>
              </a:rPr>
              <a:t> e2 </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 </a:t>
            </a:r>
            <a:r>
              <a:rPr lang="es-AR" sz="1500" dirty="0">
                <a:solidFill>
                  <a:srgbClr val="000088"/>
                </a:solidFill>
                <a:latin typeface="Consolas" panose="020B0609020204030204" pitchFamily="49" charset="0"/>
              </a:rPr>
              <a:t>new</a:t>
            </a:r>
            <a:r>
              <a:rPr lang="es-AR" sz="1500" dirty="0">
                <a:solidFill>
                  <a:srgbClr val="000000"/>
                </a:solidFill>
                <a:latin typeface="Consolas" panose="020B0609020204030204" pitchFamily="49" charset="0"/>
              </a:rPr>
              <a:t> </a:t>
            </a:r>
            <a:r>
              <a:rPr lang="es-AR" sz="1500" dirty="0">
                <a:solidFill>
                  <a:srgbClr val="660066"/>
                </a:solidFill>
                <a:latin typeface="Consolas" panose="020B0609020204030204" pitchFamily="49" charset="0"/>
              </a:rPr>
              <a:t>Estudiante</a:t>
            </a:r>
            <a:r>
              <a:rPr lang="es-AR" sz="1500" dirty="0">
                <a:solidFill>
                  <a:srgbClr val="666600"/>
                </a:solidFill>
                <a:latin typeface="Consolas" panose="020B0609020204030204" pitchFamily="49" charset="0"/>
              </a:rPr>
              <a:t>(</a:t>
            </a:r>
            <a:r>
              <a:rPr lang="es-AR" sz="1500" dirty="0">
                <a:solidFill>
                  <a:srgbClr val="008800"/>
                </a:solidFill>
                <a:latin typeface="Consolas" panose="020B0609020204030204" pitchFamily="49" charset="0"/>
              </a:rPr>
              <a:t>"Pedro"</a:t>
            </a:r>
            <a:r>
              <a:rPr lang="es-AR" sz="1500" dirty="0">
                <a:solidFill>
                  <a:srgbClr val="666600"/>
                </a:solidFill>
                <a:latin typeface="Consolas" panose="020B0609020204030204" pitchFamily="49" charset="0"/>
              </a:rPr>
              <a:t>,</a:t>
            </a:r>
            <a:r>
              <a:rPr lang="es-AR" sz="1500" dirty="0">
                <a:solidFill>
                  <a:srgbClr val="006666"/>
                </a:solidFill>
                <a:latin typeface="Consolas" panose="020B0609020204030204" pitchFamily="49" charset="0"/>
              </a:rPr>
              <a:t>111</a:t>
            </a:r>
            <a:r>
              <a:rPr lang="es-AR" sz="1500" dirty="0">
                <a:solidFill>
                  <a:srgbClr val="666600"/>
                </a:solidFill>
                <a:latin typeface="Consolas" panose="020B0609020204030204" pitchFamily="49" charset="0"/>
              </a:rPr>
              <a:t>,</a:t>
            </a:r>
            <a:r>
              <a:rPr lang="es-AR" sz="1500" dirty="0">
                <a:solidFill>
                  <a:srgbClr val="008800"/>
                </a:solidFill>
                <a:latin typeface="Consolas" panose="020B0609020204030204" pitchFamily="49" charset="0"/>
              </a:rPr>
              <a:t>"Programación"</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a:t>
            </a:r>
            <a:r>
              <a:rPr lang="es-AR" sz="1500" dirty="0" err="1">
                <a:solidFill>
                  <a:srgbClr val="660066"/>
                </a:solidFill>
                <a:latin typeface="Consolas" panose="020B0609020204030204" pitchFamily="49" charset="0"/>
              </a:rPr>
              <a:t>System</a:t>
            </a:r>
            <a:r>
              <a:rPr lang="es-AR" sz="1500" dirty="0" err="1">
                <a:solidFill>
                  <a:srgbClr val="666600"/>
                </a:solidFill>
                <a:latin typeface="Consolas" panose="020B0609020204030204" pitchFamily="49" charset="0"/>
              </a:rPr>
              <a:t>.</a:t>
            </a:r>
            <a:r>
              <a:rPr lang="es-AR" sz="1500" dirty="0" err="1">
                <a:solidFill>
                  <a:srgbClr val="000088"/>
                </a:solidFill>
                <a:latin typeface="Consolas" panose="020B0609020204030204" pitchFamily="49" charset="0"/>
              </a:rPr>
              <a:t>out</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println</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e1</a:t>
            </a:r>
            <a:r>
              <a:rPr lang="es-AR" sz="1500" dirty="0">
                <a:solidFill>
                  <a:srgbClr val="666600"/>
                </a:solidFill>
                <a:latin typeface="Consolas" panose="020B0609020204030204" pitchFamily="49" charset="0"/>
              </a:rPr>
              <a:t>);</a:t>
            </a:r>
            <a:endParaRPr lang="es-AR" sz="1500" dirty="0"/>
          </a:p>
          <a:p>
            <a:r>
              <a:rPr lang="es-AR" sz="1500" dirty="0">
                <a:solidFill>
                  <a:srgbClr val="660066"/>
                </a:solidFill>
                <a:latin typeface="Consolas" panose="020B0609020204030204" pitchFamily="49" charset="0"/>
              </a:rPr>
              <a:t>  </a:t>
            </a:r>
            <a:r>
              <a:rPr lang="es-AR" sz="1500" dirty="0" err="1">
                <a:solidFill>
                  <a:srgbClr val="660066"/>
                </a:solidFill>
                <a:latin typeface="Consolas" panose="020B0609020204030204" pitchFamily="49" charset="0"/>
              </a:rPr>
              <a:t>System</a:t>
            </a:r>
            <a:r>
              <a:rPr lang="es-AR" sz="1500" dirty="0" err="1">
                <a:solidFill>
                  <a:srgbClr val="666600"/>
                </a:solidFill>
                <a:latin typeface="Consolas" panose="020B0609020204030204" pitchFamily="49" charset="0"/>
              </a:rPr>
              <a:t>.</a:t>
            </a:r>
            <a:r>
              <a:rPr lang="es-AR" sz="1500" dirty="0" err="1">
                <a:solidFill>
                  <a:srgbClr val="000088"/>
                </a:solidFill>
                <a:latin typeface="Consolas" panose="020B0609020204030204" pitchFamily="49" charset="0"/>
              </a:rPr>
              <a:t>out</a:t>
            </a:r>
            <a:r>
              <a:rPr lang="es-AR" sz="1500" dirty="0" err="1">
                <a:solidFill>
                  <a:srgbClr val="666600"/>
                </a:solidFill>
                <a:latin typeface="Consolas" panose="020B0609020204030204" pitchFamily="49" charset="0"/>
              </a:rPr>
              <a:t>.</a:t>
            </a:r>
            <a:r>
              <a:rPr lang="es-AR" sz="1500" dirty="0" err="1">
                <a:solidFill>
                  <a:srgbClr val="000000"/>
                </a:solidFill>
                <a:latin typeface="Consolas" panose="020B0609020204030204" pitchFamily="49" charset="0"/>
              </a:rPr>
              <a:t>println</a:t>
            </a:r>
            <a:r>
              <a:rPr lang="es-AR" sz="1500" dirty="0">
                <a:solidFill>
                  <a:srgbClr val="666600"/>
                </a:solidFill>
                <a:latin typeface="Consolas" panose="020B0609020204030204" pitchFamily="49" charset="0"/>
              </a:rPr>
              <a:t>(</a:t>
            </a:r>
            <a:r>
              <a:rPr lang="es-AR" sz="1500" dirty="0">
                <a:solidFill>
                  <a:srgbClr val="000000"/>
                </a:solidFill>
                <a:latin typeface="Consolas" panose="020B0609020204030204" pitchFamily="49" charset="0"/>
              </a:rPr>
              <a:t>e2</a:t>
            </a:r>
            <a:r>
              <a:rPr lang="es-AR" sz="1500" dirty="0">
                <a:solidFill>
                  <a:srgbClr val="666600"/>
                </a:solidFill>
                <a:latin typeface="Consolas" panose="020B0609020204030204" pitchFamily="49" charset="0"/>
              </a:rPr>
              <a:t>);</a:t>
            </a:r>
            <a:endParaRPr lang="es-AR" sz="1500" dirty="0"/>
          </a:p>
          <a:p>
            <a:r>
              <a:rPr lang="es-AR" sz="1500" dirty="0">
                <a:solidFill>
                  <a:srgbClr val="000000"/>
                </a:solidFill>
                <a:latin typeface="Consolas" panose="020B0609020204030204" pitchFamily="49" charset="0"/>
              </a:rPr>
              <a:t>}</a:t>
            </a:r>
            <a:endParaRPr lang="es-AR" sz="1500" dirty="0"/>
          </a:p>
        </p:txBody>
      </p:sp>
    </p:spTree>
    <p:extLst>
      <p:ext uri="{BB962C8B-B14F-4D97-AF65-F5344CB8AC3E}">
        <p14:creationId xmlns:p14="http://schemas.microsoft.com/office/powerpoint/2010/main" val="44643113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b="1"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95</a:t>
            </a:fld>
            <a:endParaRPr lang="es-AR" dirty="0"/>
          </a:p>
        </p:txBody>
      </p:sp>
      <p:pic>
        <p:nvPicPr>
          <p:cNvPr id="10"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p:cNvSpPr txBox="1"/>
          <p:nvPr/>
        </p:nvSpPr>
        <p:spPr>
          <a:xfrm>
            <a:off x="4664798" y="2338318"/>
            <a:ext cx="4293672"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sucede con este código?</a:t>
            </a:r>
          </a:p>
        </p:txBody>
      </p:sp>
      <p:sp>
        <p:nvSpPr>
          <p:cNvPr id="17" name="Rectángulo 16"/>
          <p:cNvSpPr/>
          <p:nvPr/>
        </p:nvSpPr>
        <p:spPr>
          <a:xfrm>
            <a:off x="4079" y="2268347"/>
            <a:ext cx="6891022" cy="477053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Sin</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Asignar</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nombre</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nombre;</a:t>
            </a:r>
            <a:endParaRPr lang="es-AR" sz="1600" dirty="0"/>
          </a:p>
          <a:p>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p>
          <a:p>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a:t>
            </a:r>
            <a:r>
              <a:rPr lang="es-AR" sz="1600" dirty="0">
                <a:solidFill>
                  <a:srgbClr val="666600"/>
                </a:solidFill>
                <a:latin typeface="Consolas" panose="020B0609020204030204" pitchFamily="49" charset="0"/>
              </a:rPr>
              <a:t>){</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curso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curso;</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toString</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br>
              <a:rPr lang="es-AR" sz="1600" dirty="0"/>
            </a:br>
            <a:endParaRPr lang="es-AR" sz="1600" dirty="0"/>
          </a:p>
        </p:txBody>
      </p:sp>
      <p:sp>
        <p:nvSpPr>
          <p:cNvPr id="18" name="Rectángulo redondeado 17"/>
          <p:cNvSpPr/>
          <p:nvPr/>
        </p:nvSpPr>
        <p:spPr>
          <a:xfrm>
            <a:off x="504316" y="4972050"/>
            <a:ext cx="1960588" cy="31005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61237268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Usos de la Palabra Clave </a:t>
            </a:r>
            <a:r>
              <a:rPr lang="es-AR" b="1" dirty="0">
                <a:latin typeface="Consolas" panose="020B0609020204030204" pitchFamily="49" charset="0"/>
              </a:rPr>
              <a:t>this</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Invocar un Constructor de la Clase Actual</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96</a:t>
            </a:fld>
            <a:endParaRPr lang="es-AR" dirty="0"/>
          </a:p>
        </p:txBody>
      </p:sp>
      <p:pic>
        <p:nvPicPr>
          <p:cNvPr id="10"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p:cNvSpPr txBox="1"/>
          <p:nvPr/>
        </p:nvSpPr>
        <p:spPr>
          <a:xfrm>
            <a:off x="4664798" y="2338318"/>
            <a:ext cx="4293672"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sucede con este código?</a:t>
            </a:r>
          </a:p>
        </p:txBody>
      </p:sp>
      <p:sp>
        <p:nvSpPr>
          <p:cNvPr id="14" name="CuadroTexto 13"/>
          <p:cNvSpPr txBox="1"/>
          <p:nvPr/>
        </p:nvSpPr>
        <p:spPr>
          <a:xfrm>
            <a:off x="5399943" y="3327997"/>
            <a:ext cx="3181783" cy="707886"/>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Error en tiempo de Compilación!!</a:t>
            </a:r>
          </a:p>
        </p:txBody>
      </p:sp>
      <p:sp>
        <p:nvSpPr>
          <p:cNvPr id="15" name="CuadroTexto 14"/>
          <p:cNvSpPr txBox="1"/>
          <p:nvPr/>
        </p:nvSpPr>
        <p:spPr>
          <a:xfrm>
            <a:off x="5065518" y="4457873"/>
            <a:ext cx="4078482" cy="1938992"/>
          </a:xfrm>
          <a:prstGeom prst="rect">
            <a:avLst/>
          </a:prstGeom>
          <a:noFill/>
        </p:spPr>
        <p:txBody>
          <a:bodyPr wrap="square" rtlCol="0">
            <a:spAutoFit/>
          </a:bodyPr>
          <a:lstStyle/>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La invocación a </a:t>
            </a:r>
            <a:r>
              <a:rPr lang="es-AR" sz="2000" dirty="0">
                <a:latin typeface="Consolas" panose="020B0609020204030204" pitchFamily="49" charset="0"/>
                <a:cs typeface="Arial" panose="020B0604020202020204" pitchFamily="34" charset="0"/>
              </a:rPr>
              <a:t>this</a:t>
            </a:r>
            <a:r>
              <a:rPr lang="es-AR" sz="2000" dirty="0">
                <a:latin typeface="Arial" panose="020B0604020202020204" pitchFamily="34" charset="0"/>
                <a:cs typeface="Arial" panose="020B0604020202020204" pitchFamily="34" charset="0"/>
              </a:rPr>
              <a:t> </a:t>
            </a:r>
            <a:r>
              <a:rPr lang="es-AR" sz="2000" b="1" dirty="0">
                <a:latin typeface="Arial" panose="020B0604020202020204" pitchFamily="34" charset="0"/>
                <a:cs typeface="Arial" panose="020B0604020202020204" pitchFamily="34" charset="0"/>
              </a:rPr>
              <a:t>debe</a:t>
            </a:r>
            <a:r>
              <a:rPr lang="es-AR" sz="2000" dirty="0">
                <a:latin typeface="Arial" panose="020B0604020202020204" pitchFamily="34" charset="0"/>
                <a:cs typeface="Arial" panose="020B0604020202020204" pitchFamily="34" charset="0"/>
              </a:rPr>
              <a:t> ser la </a:t>
            </a:r>
            <a:r>
              <a:rPr lang="es-AR" sz="2000" b="1" dirty="0">
                <a:latin typeface="Arial" panose="020B0604020202020204" pitchFamily="34" charset="0"/>
                <a:cs typeface="Arial" panose="020B0604020202020204" pitchFamily="34" charset="0"/>
              </a:rPr>
              <a:t>primera sentencia en el constructor</a:t>
            </a:r>
            <a:r>
              <a:rPr lang="es-AR" sz="20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s-AR" sz="2000" dirty="0">
                <a:latin typeface="Arial" panose="020B0604020202020204" pitchFamily="34" charset="0"/>
                <a:cs typeface="Arial" panose="020B0604020202020204" pitchFamily="34" charset="0"/>
              </a:rPr>
              <a:t>Un constructor puede tener una invocación a </a:t>
            </a:r>
            <a:r>
              <a:rPr lang="es-AR" sz="2000" dirty="0">
                <a:latin typeface="Consolas" panose="020B0609020204030204" pitchFamily="49" charset="0"/>
                <a:cs typeface="Arial" panose="020B0604020202020204" pitchFamily="34" charset="0"/>
              </a:rPr>
              <a:t>this</a:t>
            </a:r>
            <a:r>
              <a:rPr lang="es-AR" sz="2000" dirty="0">
                <a:latin typeface="Arial" panose="020B0604020202020204" pitchFamily="34" charset="0"/>
                <a:cs typeface="Arial" panose="020B0604020202020204" pitchFamily="34" charset="0"/>
              </a:rPr>
              <a:t> o </a:t>
            </a:r>
            <a:r>
              <a:rPr lang="es-AR" sz="2000" dirty="0">
                <a:latin typeface="Consolas" panose="020B0609020204030204" pitchFamily="49" charset="0"/>
                <a:cs typeface="Arial" panose="020B0604020202020204" pitchFamily="34" charset="0"/>
              </a:rPr>
              <a:t>super</a:t>
            </a:r>
            <a:r>
              <a:rPr lang="es-AR" sz="2000" dirty="0">
                <a:latin typeface="Arial" panose="020B0604020202020204" pitchFamily="34" charset="0"/>
                <a:cs typeface="Arial" panose="020B0604020202020204" pitchFamily="34" charset="0"/>
              </a:rPr>
              <a:t>, pero </a:t>
            </a:r>
            <a:r>
              <a:rPr lang="es-AR" sz="2000" b="1" dirty="0">
                <a:latin typeface="Arial" panose="020B0604020202020204" pitchFamily="34" charset="0"/>
                <a:cs typeface="Arial" panose="020B0604020202020204" pitchFamily="34" charset="0"/>
              </a:rPr>
              <a:t>NO ambas</a:t>
            </a:r>
            <a:r>
              <a:rPr lang="es-AR" sz="2000" dirty="0">
                <a:latin typeface="Arial" panose="020B0604020202020204" pitchFamily="34" charset="0"/>
                <a:cs typeface="Arial" panose="020B0604020202020204" pitchFamily="34" charset="0"/>
              </a:rPr>
              <a:t>.</a:t>
            </a:r>
          </a:p>
        </p:txBody>
      </p:sp>
      <p:sp>
        <p:nvSpPr>
          <p:cNvPr id="17" name="Rectángulo 16"/>
          <p:cNvSpPr/>
          <p:nvPr/>
        </p:nvSpPr>
        <p:spPr>
          <a:xfrm>
            <a:off x="4079" y="2268347"/>
            <a:ext cx="6891022" cy="477053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endParaRPr lang="es-AR" sz="1600" dirty="0"/>
          </a:p>
          <a:p>
            <a:r>
              <a:rPr lang="es-AR" sz="1600" dirty="0">
                <a:solidFill>
                  <a:srgbClr val="660066"/>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Sin</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Asignar</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nombre</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nombre;</a:t>
            </a:r>
            <a:endParaRPr lang="es-AR" sz="1600" dirty="0"/>
          </a:p>
          <a:p>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Estudiante</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p>
          <a:p>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curso</a:t>
            </a:r>
            <a:r>
              <a:rPr lang="es-AR" sz="1600" dirty="0">
                <a:solidFill>
                  <a:srgbClr val="666600"/>
                </a:solidFill>
                <a:latin typeface="Consolas" panose="020B0609020204030204" pitchFamily="49" charset="0"/>
              </a:rPr>
              <a:t>){</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curso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curso;</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nombre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id</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toString</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nombre</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id</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curso;</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a:p>
            <a:br>
              <a:rPr lang="es-AR" sz="1600" dirty="0"/>
            </a:br>
            <a:endParaRPr lang="es-AR" sz="1600" dirty="0"/>
          </a:p>
        </p:txBody>
      </p:sp>
      <p:sp>
        <p:nvSpPr>
          <p:cNvPr id="18" name="Rectángulo redondeado 17"/>
          <p:cNvSpPr/>
          <p:nvPr/>
        </p:nvSpPr>
        <p:spPr>
          <a:xfrm>
            <a:off x="504316" y="4972050"/>
            <a:ext cx="1960588" cy="31005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08311596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3969" cy="1220315"/>
          </a:xfrm>
        </p:spPr>
        <p:txBody>
          <a:bodyPr>
            <a:normAutofit fontScale="90000"/>
          </a:bodyPr>
          <a:lstStyle/>
          <a:p>
            <a:r>
              <a:rPr lang="es-AR" sz="4400" b="1" i="1" dirty="0"/>
              <a:t>Usos de la Palabra Clave </a:t>
            </a:r>
            <a:r>
              <a:rPr lang="es-AR" sz="4400" b="1" i="1" dirty="0">
                <a:latin typeface="Consolas" panose="020B0609020204030204" pitchFamily="49" charset="0"/>
              </a:rPr>
              <a:t>this</a:t>
            </a:r>
            <a:br>
              <a:rPr lang="es-AR" sz="4400" b="1" dirty="0">
                <a:latin typeface="Consolas" panose="020B0609020204030204" pitchFamily="49" charset="0"/>
              </a:rPr>
            </a:br>
            <a:r>
              <a:rPr lang="es-AR" sz="3100" i="1" dirty="0">
                <a:latin typeface="Arial" panose="020B0604020202020204" pitchFamily="34" charset="0"/>
                <a:cs typeface="Arial" panose="020B0604020202020204" pitchFamily="34" charset="0"/>
              </a:rPr>
              <a:t>Pasar como Argumento la Instancia Actual a un Método</a:t>
            </a:r>
          </a:p>
        </p:txBody>
      </p:sp>
      <p:sp>
        <p:nvSpPr>
          <p:cNvPr id="3" name="Marcador de contenido 2"/>
          <p:cNvSpPr>
            <a:spLocks noGrp="1"/>
          </p:cNvSpPr>
          <p:nvPr>
            <p:ph idx="1"/>
          </p:nvPr>
        </p:nvSpPr>
        <p:spPr>
          <a:xfrm>
            <a:off x="0" y="2056810"/>
            <a:ext cx="9144000" cy="4351338"/>
          </a:xfrm>
        </p:spPr>
        <p:txBody>
          <a:bodyPr>
            <a:normAutofit/>
          </a:bodyPr>
          <a:lstStyle/>
          <a:p>
            <a:r>
              <a:rPr lang="es-AR" sz="2100" dirty="0"/>
              <a:t>Se utiliza cuando se necesita proveer una referencia de la instancia actual a otra clase.</a:t>
            </a:r>
          </a:p>
          <a:p>
            <a:pPr lvl="1"/>
            <a:r>
              <a:rPr lang="es-AR" sz="2000" dirty="0"/>
              <a:t>Por ejemplo, para el manejo de eventos y excepciones</a:t>
            </a:r>
            <a:r>
              <a:rPr lang="es-AR" sz="2100" dirty="0"/>
              <a:t>.</a:t>
            </a:r>
          </a:p>
          <a:p>
            <a:pPr lvl="1"/>
            <a:endParaRPr lang="es-AR" sz="2100" dirty="0"/>
          </a:p>
          <a:p>
            <a:pPr marL="261938" lvl="1" indent="-261938"/>
            <a:r>
              <a:rPr lang="es-AR" sz="2100" dirty="0"/>
              <a:t>Reutilización de objetos.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97</a:t>
            </a:fld>
            <a:endParaRPr lang="es-AR" dirty="0"/>
          </a:p>
        </p:txBody>
      </p:sp>
      <p:sp>
        <p:nvSpPr>
          <p:cNvPr id="13" name="Rectángulo 12"/>
          <p:cNvSpPr/>
          <p:nvPr/>
        </p:nvSpPr>
        <p:spPr>
          <a:xfrm>
            <a:off x="847224" y="5556852"/>
            <a:ext cx="3785252" cy="1200329"/>
          </a:xfrm>
          <a:prstGeom prst="rect">
            <a:avLst/>
          </a:prstGeom>
        </p:spPr>
        <p:txBody>
          <a:bodyPr wrap="square">
            <a:spAutoFit/>
          </a:bodyPr>
          <a:lstStyle/>
          <a:p>
            <a:pPr algn="ctr">
              <a:buSzPct val="25000"/>
            </a:pPr>
            <a:r>
              <a:rPr lang="es-AR" dirty="0">
                <a:latin typeface="Consolas" panose="020B0609020204030204" pitchFamily="49" charset="0"/>
                <a:cs typeface="Arial" panose="020B0604020202020204" pitchFamily="34" charset="0"/>
              </a:rPr>
              <a:t>this</a:t>
            </a:r>
            <a:r>
              <a:rPr lang="es-AR" b="1" dirty="0">
                <a:latin typeface="Arial" panose="020B0604020202020204" pitchFamily="34" charset="0"/>
                <a:cs typeface="Arial" panose="020B0604020202020204" pitchFamily="34" charset="0"/>
              </a:rPr>
              <a:t> </a:t>
            </a:r>
            <a:r>
              <a:rPr lang="es-AR" dirty="0">
                <a:latin typeface="Arial" panose="020B0604020202020204" pitchFamily="34" charset="0"/>
                <a:cs typeface="Arial" panose="020B0604020202020204" pitchFamily="34" charset="0"/>
              </a:rPr>
              <a:t>está representando al objeto de tipo A sobre el cual se invocó el método cumple</a:t>
            </a:r>
            <a:endParaRPr lang="es-AR" b="1" dirty="0">
              <a:solidFill>
                <a:srgbClr val="FF3300"/>
              </a:solidFill>
              <a:latin typeface="Arial" panose="020B0604020202020204" pitchFamily="34" charset="0"/>
              <a:cs typeface="Arial" panose="020B0604020202020204" pitchFamily="34" charset="0"/>
            </a:endParaRPr>
          </a:p>
          <a:p>
            <a:pPr algn="ctr">
              <a:buSzPct val="25000"/>
            </a:pPr>
            <a:endParaRPr lang="es-AR" b="1" dirty="0">
              <a:solidFill>
                <a:srgbClr val="FF3300"/>
              </a:solidFill>
              <a:latin typeface="Arial" panose="020B0604020202020204" pitchFamily="34" charset="0"/>
              <a:cs typeface="Arial" panose="020B0604020202020204" pitchFamily="34" charset="0"/>
            </a:endParaRPr>
          </a:p>
        </p:txBody>
      </p:sp>
      <p:sp>
        <p:nvSpPr>
          <p:cNvPr id="14" name="Rectángulo 13"/>
          <p:cNvSpPr/>
          <p:nvPr/>
        </p:nvSpPr>
        <p:spPr>
          <a:xfrm>
            <a:off x="-1" y="3906463"/>
            <a:ext cx="5132820"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B{</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valor;</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boolean</a:t>
            </a:r>
            <a:r>
              <a:rPr lang="es-AR" dirty="0">
                <a:solidFill>
                  <a:srgbClr val="000000"/>
                </a:solidFill>
                <a:latin typeface="Consolas" panose="020B0609020204030204" pitchFamily="49" charset="0"/>
              </a:rPr>
              <a:t> acepta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 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valor</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getNombre</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br>
              <a:rPr lang="es-AR" dirty="0"/>
            </a:br>
            <a:endParaRPr lang="es-AR" dirty="0"/>
          </a:p>
        </p:txBody>
      </p:sp>
      <p:sp>
        <p:nvSpPr>
          <p:cNvPr id="15" name="Rectángulo 14"/>
          <p:cNvSpPr/>
          <p:nvPr/>
        </p:nvSpPr>
        <p:spPr>
          <a:xfrm>
            <a:off x="5271904" y="4015756"/>
            <a:ext cx="3872064"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boolean</a:t>
            </a:r>
            <a:r>
              <a:rPr lang="es-AR" dirty="0">
                <a:solidFill>
                  <a:srgbClr val="000000"/>
                </a:solidFill>
                <a:latin typeface="Consolas" panose="020B0609020204030204" pitchFamily="49" charset="0"/>
              </a:rPr>
              <a:t> cumple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 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acepta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getNombre</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nombre;</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6" name="Rectángulo redondeado 25"/>
          <p:cNvSpPr/>
          <p:nvPr/>
        </p:nvSpPr>
        <p:spPr>
          <a:xfrm>
            <a:off x="2148840" y="4508753"/>
            <a:ext cx="1508760" cy="31005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7" name="Rectángulo redondeado 26"/>
          <p:cNvSpPr/>
          <p:nvPr/>
        </p:nvSpPr>
        <p:spPr>
          <a:xfrm>
            <a:off x="6606508" y="4879382"/>
            <a:ext cx="1908842" cy="31005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149042935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1" cy="1220315"/>
          </a:xfrm>
        </p:spPr>
        <p:txBody>
          <a:bodyPr>
            <a:normAutofit fontScale="90000"/>
          </a:bodyPr>
          <a:lstStyle/>
          <a:p>
            <a:r>
              <a:rPr lang="es-AR" sz="4400" b="1" dirty="0"/>
              <a:t>Usos de la Palabra Clave </a:t>
            </a:r>
            <a:r>
              <a:rPr lang="es-AR" sz="4400" b="1" dirty="0">
                <a:latin typeface="Consolas" panose="020B0609020204030204" pitchFamily="49" charset="0"/>
              </a:rPr>
              <a:t>this</a:t>
            </a:r>
            <a:br>
              <a:rPr lang="es-AR" dirty="0">
                <a:latin typeface="Consolas" panose="020B0609020204030204" pitchFamily="49" charset="0"/>
              </a:rPr>
            </a:br>
            <a:r>
              <a:rPr lang="es-AR" sz="3100" i="1" dirty="0">
                <a:latin typeface="Arial" panose="020B0604020202020204" pitchFamily="34" charset="0"/>
                <a:cs typeface="Arial" panose="020B0604020202020204" pitchFamily="34" charset="0"/>
              </a:rPr>
              <a:t>Pasar como Argumento la Instancia Actual a un Método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98</a:t>
            </a:fld>
            <a:endParaRPr lang="es-AR" dirty="0"/>
          </a:p>
        </p:txBody>
      </p:sp>
      <p:pic>
        <p:nvPicPr>
          <p:cNvPr id="7"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8" name="CuadroTexto 7"/>
          <p:cNvSpPr txBox="1"/>
          <p:nvPr/>
        </p:nvSpPr>
        <p:spPr>
          <a:xfrm>
            <a:off x="5937491" y="2436843"/>
            <a:ext cx="2298153" cy="400110"/>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¿Qué imprime?</a:t>
            </a:r>
          </a:p>
        </p:txBody>
      </p:sp>
      <p:sp>
        <p:nvSpPr>
          <p:cNvPr id="12" name="Rectángulo redondeado 11"/>
          <p:cNvSpPr/>
          <p:nvPr/>
        </p:nvSpPr>
        <p:spPr>
          <a:xfrm>
            <a:off x="485172" y="3575377"/>
            <a:ext cx="1880657" cy="387023"/>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3" name="Rectángulo 12"/>
          <p:cNvSpPr/>
          <p:nvPr/>
        </p:nvSpPr>
        <p:spPr>
          <a:xfrm>
            <a:off x="-1" y="1918185"/>
            <a:ext cx="5617029"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ET{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ET</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method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method1</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method1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ET 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br>
              <a:rPr lang="es-AR" dirty="0"/>
            </a:b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ET </a:t>
            </a:r>
            <a:r>
              <a:rPr lang="es-AR" dirty="0" err="1">
                <a:solidFill>
                  <a:srgbClr val="000000"/>
                </a:solidFill>
                <a:latin typeface="Consolas" panose="020B0609020204030204" pitchFamily="49" charset="0"/>
              </a:rPr>
              <a:t>obj</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ET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method</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1050151686"/>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9585</TotalTime>
  <Words>14905</Words>
  <Application>Microsoft Office PowerPoint</Application>
  <PresentationFormat>On-screen Show (4:3)</PresentationFormat>
  <Paragraphs>3757</Paragraphs>
  <Slides>246</Slides>
  <Notes>17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246</vt:i4>
      </vt:variant>
    </vt:vector>
  </HeadingPairs>
  <TitlesOfParts>
    <vt:vector size="258" baseType="lpstr">
      <vt:lpstr>Arial</vt:lpstr>
      <vt:lpstr>Arimo</vt:lpstr>
      <vt:lpstr>Calibri</vt:lpstr>
      <vt:lpstr>Consolas</vt:lpstr>
      <vt:lpstr>Courier New</vt:lpstr>
      <vt:lpstr>Lucida Sans Unicode</vt:lpstr>
      <vt:lpstr>Mangal</vt:lpstr>
      <vt:lpstr>Monospaced</vt:lpstr>
      <vt:lpstr>Tahoma</vt:lpstr>
      <vt:lpstr>Times New Roman</vt:lpstr>
      <vt:lpstr>Wingdings</vt:lpstr>
      <vt:lpstr>Tema de Office</vt:lpstr>
      <vt:lpstr>Programación Orientada a Objetos</vt:lpstr>
      <vt:lpstr>Lenguaje Java</vt:lpstr>
      <vt:lpstr>Lenguaje Java</vt:lpstr>
      <vt:lpstr>Lenguaje Java ¿Dónde empieza nuestra aplicación?</vt:lpstr>
      <vt:lpstr>Declarar Variables</vt:lpstr>
      <vt:lpstr>Declarar Variables</vt:lpstr>
      <vt:lpstr>Selección</vt:lpstr>
      <vt:lpstr>Repetición</vt:lpstr>
      <vt:lpstr>Métodos</vt:lpstr>
      <vt:lpstr>Arreglos</vt:lpstr>
      <vt:lpstr>Operadores Relacionales</vt:lpstr>
      <vt:lpstr>Operadores Condicionales</vt:lpstr>
      <vt:lpstr>Operadores Condicionales (2)</vt:lpstr>
      <vt:lpstr>Sentencia IF</vt:lpstr>
      <vt:lpstr>Sentencia IF-ELSE</vt:lpstr>
      <vt:lpstr>Sentencia SWITCH</vt:lpstr>
      <vt:lpstr>Sentencia WHILE</vt:lpstr>
      <vt:lpstr>Sentencia FOR</vt:lpstr>
      <vt:lpstr>Sentencia FOREACH</vt:lpstr>
      <vt:lpstr>Arreglos</vt:lpstr>
      <vt:lpstr>Arreglos (2)</vt:lpstr>
      <vt:lpstr>Arreglos (3)</vt:lpstr>
      <vt:lpstr>Arreglos (4)</vt:lpstr>
      <vt:lpstr>Matrices</vt:lpstr>
      <vt:lpstr>Programación Orientada a Objetos</vt:lpstr>
      <vt:lpstr>Temas</vt:lpstr>
      <vt:lpstr>Atención!!</vt:lpstr>
      <vt:lpstr>¿Qué son los paquetes?</vt:lpstr>
      <vt:lpstr>¿Qué son los paquetes?</vt:lpstr>
      <vt:lpstr>¿Qué son los paquetes?</vt:lpstr>
      <vt:lpstr>¿Qué son los paquetes? Ejemplos Paquetes Pre-definidos en Java</vt:lpstr>
      <vt:lpstr>¿Por qué Usar Paquetes?</vt:lpstr>
      <vt:lpstr>Declaración de Paquetes</vt:lpstr>
      <vt:lpstr>Declaración de Paquetes</vt:lpstr>
      <vt:lpstr>Declaración de Paquetes</vt:lpstr>
      <vt:lpstr>Declaración de Paquetes Clase en un Paquete</vt:lpstr>
      <vt:lpstr>Declaración de Paquetes Clase sin Paquete</vt:lpstr>
      <vt:lpstr>Estructura de Directorios de Paquetes</vt:lpstr>
      <vt:lpstr>Estructura de Directorios de Paquetes</vt:lpstr>
      <vt:lpstr>Uso de Clases</vt:lpstr>
      <vt:lpstr>Uso de Clases</vt:lpstr>
      <vt:lpstr>Uso de Clases Clases Pertenecientes a Java</vt:lpstr>
      <vt:lpstr>Uso de Clases</vt:lpstr>
      <vt:lpstr>Uso de Clases Nombre Calificado</vt:lpstr>
      <vt:lpstr>Uso de Clases Nombre Calificado</vt:lpstr>
      <vt:lpstr>Uso de Clases Nombre Calificado</vt:lpstr>
      <vt:lpstr>Uso de Clases Importar la Clase</vt:lpstr>
      <vt:lpstr>Uso de Clases Importar la Clase</vt:lpstr>
      <vt:lpstr>Uso de Clases Nombre Calificado Vs. Importar la Clase</vt:lpstr>
      <vt:lpstr>Uso de Clases Importar un Paquete Completo</vt:lpstr>
      <vt:lpstr>Uso de Clases Importar un Paquete Completo</vt:lpstr>
      <vt:lpstr>Uso de Clases static import</vt:lpstr>
      <vt:lpstr>Uso de Clases static import</vt:lpstr>
      <vt:lpstr>Uso de Clases static import</vt:lpstr>
      <vt:lpstr>Uso de Clases static import</vt:lpstr>
      <vt:lpstr>Uso de Clases static import</vt:lpstr>
      <vt:lpstr>import</vt:lpstr>
      <vt:lpstr>import</vt:lpstr>
      <vt:lpstr>import</vt:lpstr>
      <vt:lpstr>import</vt:lpstr>
      <vt:lpstr>import</vt:lpstr>
      <vt:lpstr>import</vt:lpstr>
      <vt:lpstr>Ambigüedades de Nombre</vt:lpstr>
      <vt:lpstr>Ambigüedades de Nombre</vt:lpstr>
      <vt:lpstr>Ambigüedades de Nombre</vt:lpstr>
      <vt:lpstr>Paquetes: Resumen</vt:lpstr>
      <vt:lpstr>Asignando Clases a Paquetes</vt:lpstr>
      <vt:lpstr>Asignando Clases a Paquetes</vt:lpstr>
      <vt:lpstr>Asignando Clases a Paquetes</vt:lpstr>
      <vt:lpstr>¿Qué es this?</vt:lpstr>
      <vt:lpstr>¿Qué es this?</vt:lpstr>
      <vt:lpstr>¿Qué es this? Ejemplo de Uso Común</vt:lpstr>
      <vt:lpstr>¿Qué es this? Ejemplo de Uso Común</vt:lpstr>
      <vt:lpstr>Usos de la Palabra Clave this</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Referenciar a una Instancia Actual</vt:lpstr>
      <vt:lpstr>Usos de la Palabra Clave this Invocar un Método de la Clase Actual</vt:lpstr>
      <vt:lpstr>Usos de la Palabra Clave this Invocar un Método de la Clase Actual</vt:lpstr>
      <vt:lpstr>Usos de la Palabra Clave this Invocar un Método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Invocar un Constructor de la Clase Actual</vt:lpstr>
      <vt:lpstr>Usos de la Palabra Clave this Pasar como Argumento la Instancia Actual a un Método</vt:lpstr>
      <vt:lpstr>Usos de la Palabra Clave this Pasar como Argumento la Instancia Actual a un Método</vt:lpstr>
      <vt:lpstr>Usos de la Palabra Clave this Pasar como Argumento la Instancia Actual a un Método</vt:lpstr>
      <vt:lpstr>Usos de la Palabra Clave this Pasar como Argumento la Instancia Actual a un Constructor</vt:lpstr>
      <vt:lpstr>Usos de la Palabra Clave this Retornar la Instancia Actual en un Método</vt:lpstr>
      <vt:lpstr>Usos de la Palabra Clave this Retornar la Instancia Actual en un Método</vt:lpstr>
      <vt:lpstr>Usos de la Palabra Clave this Retornar la Instancia Actual en un Método</vt:lpstr>
      <vt:lpstr>Programación Orientada a Objetos</vt:lpstr>
      <vt:lpstr>¿Qué es la Herencia?</vt:lpstr>
      <vt:lpstr>¿Qué es la Herencia?</vt:lpstr>
      <vt:lpstr>¿Qué es la Herencia?</vt:lpstr>
      <vt:lpstr>¿Qué es la Herencia? Ejemplo</vt:lpstr>
      <vt:lpstr>Herencia Ejemplo: Teléfono</vt:lpstr>
      <vt:lpstr>Herencia Ejemplo: Teléfono</vt:lpstr>
      <vt:lpstr>Herencia Ejemplo: Teléfono</vt:lpstr>
      <vt:lpstr>Herencia Ejemplo: Teléfono</vt:lpstr>
      <vt:lpstr>Herencia Ejemplo: Teléfono</vt:lpstr>
      <vt:lpstr>Herencia Ejemplo: Teléfono</vt:lpstr>
      <vt:lpstr>Herencia Ejemplo: Teléfono</vt:lpstr>
      <vt:lpstr>Herencia Ejemplo: Teléfono</vt:lpstr>
      <vt:lpstr>Herencia Ejemplo: Teléfono</vt:lpstr>
      <vt:lpstr>Herencia Resumen</vt:lpstr>
      <vt:lpstr>Herencia Resumen</vt:lpstr>
      <vt:lpstr>Herencia Ventajas - Desventajas</vt:lpstr>
      <vt:lpstr>Notación Java</vt:lpstr>
      <vt:lpstr>Notación UML</vt:lpstr>
      <vt:lpstr>Notación UML Ejemplo Teléfono</vt:lpstr>
      <vt:lpstr>Notación Java Ejemplo Teléfono</vt:lpstr>
      <vt:lpstr>Identificación de Super-clase y Sub-clase</vt:lpstr>
      <vt:lpstr>Identificación de Super-clase y Sub-clase</vt:lpstr>
      <vt:lpstr>Identificación de Super-clase y Sub-clase</vt:lpstr>
      <vt:lpstr>Identificación de Super-clase y Sub-clase</vt:lpstr>
      <vt:lpstr>Identificación de Super-clase y Sub-clase</vt:lpstr>
      <vt:lpstr>Identificación de Super-clase y Sub-clase</vt:lpstr>
      <vt:lpstr>¿Qué Puede Hacerse en una Sub-clase?</vt:lpstr>
      <vt:lpstr>¿Qué Puede Hacerse en una Sub-clase?</vt:lpstr>
      <vt:lpstr>¿Verdadero o Falso?</vt:lpstr>
      <vt:lpstr>¿Verdadero o Falso?</vt:lpstr>
      <vt:lpstr>¿Verdadero o Falso?</vt:lpstr>
      <vt:lpstr>¿Qué Puede Hacerse en una Sub-clase?</vt:lpstr>
      <vt:lpstr>¿Qué Puede Hacerse en una Sub-clase?</vt:lpstr>
      <vt:lpstr>Redefiniendo Métodos</vt:lpstr>
      <vt:lpstr>Preguntas…</vt:lpstr>
      <vt:lpstr>Preguntas…</vt:lpstr>
      <vt:lpstr>Preguntas…</vt:lpstr>
      <vt:lpstr>Preguntas…</vt:lpstr>
      <vt:lpstr>Invocando a la Super-clase La Palabra Clave super</vt:lpstr>
      <vt:lpstr>Invocando a la Super-clase La Palabra Clave super</vt:lpstr>
      <vt:lpstr>Invocando a la Super-clase La Palabra Clave super</vt:lpstr>
      <vt:lpstr>Invocando a la Super-clase La Palabra Clave super</vt:lpstr>
      <vt:lpstr>Invocando a la Super-clase La Palabra Clave super</vt:lpstr>
      <vt:lpstr>Invocando a la Super-clase La Palabra Clave super</vt:lpstr>
      <vt:lpstr>Invocando a la Super-clase La Palabra Clave super</vt:lpstr>
      <vt:lpstr>Errores de Compilación…</vt:lpstr>
      <vt:lpstr>Errores de Compilación…</vt:lpstr>
      <vt:lpstr>Tipos de Herencia</vt:lpstr>
      <vt:lpstr>Tipos de Herencia</vt:lpstr>
      <vt:lpstr>Tipos de Herencia en Java Herencia Simple</vt:lpstr>
      <vt:lpstr>Tipos de Herencia en Java Herencia Simple</vt:lpstr>
      <vt:lpstr>Tipos de Herencia en Java Herencia Multi-Nivel</vt:lpstr>
      <vt:lpstr>Tipos de Herencia en Java Herencia Multi-Nivel</vt:lpstr>
      <vt:lpstr>Tipos de Herencia en Java Herencia Jerárquica</vt:lpstr>
      <vt:lpstr>Tipos de Herencia en Java Herencia Jerárquica</vt:lpstr>
      <vt:lpstr>Tipos de Herencia en Java Herencia Jerárquica</vt:lpstr>
      <vt:lpstr>Tipos de Herencia en Java Herencia Jerárquica</vt:lpstr>
      <vt:lpstr>Tipos de Herencia en Java Herencia Múltiple</vt:lpstr>
      <vt:lpstr>Tipos de Herencia en Java Herencia Múltiple</vt:lpstr>
      <vt:lpstr>Error de Compilación</vt:lpstr>
      <vt:lpstr>Error de Compilación</vt:lpstr>
      <vt:lpstr>Analizando la Ejecución…</vt:lpstr>
      <vt:lpstr>Analizando la Ejecución…</vt:lpstr>
      <vt:lpstr>Analizando la Ejecución…</vt:lpstr>
      <vt:lpstr>Analizando la Ejecución…</vt:lpstr>
      <vt:lpstr>Programación Orientada a Objetos</vt:lpstr>
      <vt:lpstr>Paquetes</vt:lpstr>
      <vt:lpstr>Paquetes</vt:lpstr>
      <vt:lpstr>Paquetes</vt:lpstr>
      <vt:lpstr>Programación Orientada a Objetos</vt:lpstr>
      <vt:lpstr>Declaración de Variables</vt:lpstr>
      <vt:lpstr>Utilización de this</vt:lpstr>
      <vt:lpstr>Uso de this</vt:lpstr>
      <vt:lpstr>Uso de this</vt:lpstr>
      <vt:lpstr>Uso de this</vt:lpstr>
      <vt:lpstr>Crucigrama</vt:lpstr>
      <vt:lpstr>Crucigrama</vt:lpstr>
      <vt:lpstr>Crucigrama</vt:lpstr>
      <vt:lpstr>Analizando la Ejecución…</vt:lpstr>
      <vt:lpstr>Herencia </vt:lpstr>
      <vt:lpstr>Herencia</vt:lpstr>
      <vt:lpstr>Herencia</vt:lpstr>
      <vt:lpstr>Herencia</vt:lpstr>
      <vt:lpstr>PowerPoint Presentation</vt:lpstr>
      <vt:lpstr>Herencia Extendiendo el ejercicio</vt:lpstr>
      <vt:lpstr>Herencia Extendiendo el ejercicio</vt:lpstr>
      <vt:lpstr>Programación Orientada a Objetos</vt:lpstr>
      <vt:lpstr>Programación Orientada a Objetos</vt:lpstr>
      <vt:lpstr>Paquetes</vt:lpstr>
      <vt:lpstr>Paquetes</vt:lpstr>
      <vt:lpstr>Paquetes</vt:lpstr>
      <vt:lpstr>Paquetes</vt:lpstr>
      <vt:lpstr>Paquetes</vt:lpstr>
      <vt:lpstr>Paquetes</vt:lpstr>
      <vt:lpstr>Paquetes</vt:lpstr>
      <vt:lpstr>Declaración de Variables</vt:lpstr>
      <vt:lpstr>Declaración de Variables</vt:lpstr>
      <vt:lpstr>Declaración de Variables</vt:lpstr>
      <vt:lpstr>Utilización de this</vt:lpstr>
      <vt:lpstr>Utilización de this</vt:lpstr>
      <vt:lpstr>Utilización de this</vt:lpstr>
      <vt:lpstr>Utilización de this</vt:lpstr>
      <vt:lpstr>Uso de this</vt:lpstr>
      <vt:lpstr>Uso de this</vt:lpstr>
      <vt:lpstr>Uso de this</vt:lpstr>
      <vt:lpstr>Uso de this</vt:lpstr>
      <vt:lpstr>Uso de this</vt:lpstr>
      <vt:lpstr>Uso de this</vt:lpstr>
      <vt:lpstr>Uso de this</vt:lpstr>
      <vt:lpstr>Uso de this</vt:lpstr>
      <vt:lpstr>Crucigrama</vt:lpstr>
      <vt:lpstr>Crucigrama</vt:lpstr>
      <vt:lpstr>Crucigrama</vt:lpstr>
      <vt:lpstr>Analizando la Ejecución…</vt:lpstr>
      <vt:lpstr>Analizando la Ejecución…</vt:lpstr>
      <vt:lpstr>Herencia </vt:lpstr>
      <vt:lpstr>Herencia Clase Persona</vt:lpstr>
      <vt:lpstr>Herencia Clase Persona</vt:lpstr>
      <vt:lpstr>Herencia Clase Persona</vt:lpstr>
      <vt:lpstr>Herencia Clase Estudiante</vt:lpstr>
      <vt:lpstr>Herencia Clase Estudiante</vt:lpstr>
      <vt:lpstr>Herencia Clase Estudiante</vt:lpstr>
      <vt:lpstr>Herencia Clase Profesor</vt:lpstr>
      <vt:lpstr>Herencia Clase Profesor</vt:lpstr>
      <vt:lpstr>Herencia Clase de Prueba</vt:lpstr>
      <vt:lpstr>Herencia Clase de Prueba</vt:lpstr>
      <vt:lpstr>Herencia </vt:lpstr>
      <vt:lpstr>Herencia Clase Forma</vt:lpstr>
      <vt:lpstr>Herencia Clase Forma</vt:lpstr>
      <vt:lpstr>Herencia Clase Forma</vt:lpstr>
      <vt:lpstr>Herencia Clase Circulo</vt:lpstr>
      <vt:lpstr>Herencia Clase Circulo</vt:lpstr>
      <vt:lpstr>Herencia Clase Circulo</vt:lpstr>
      <vt:lpstr>Herencia Clase Rectangulo</vt:lpstr>
      <vt:lpstr>Herencia Clase Rectangulo</vt:lpstr>
      <vt:lpstr>Herencia Clase Rectangulo</vt:lpstr>
      <vt:lpstr>Herencia Clase Rectangulo</vt:lpstr>
      <vt:lpstr>Herencia Clase Cuadrado</vt:lpstr>
      <vt:lpstr>Herencia Clase Cuadrado</vt:lpstr>
      <vt:lpstr>Herencia Clase Cuadrado</vt:lpstr>
      <vt:lpstr>Herencia Clase de Prueba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Alejandro Rago</dc:creator>
  <cp:lastModifiedBy>Pitty</cp:lastModifiedBy>
  <cp:revision>293</cp:revision>
  <dcterms:created xsi:type="dcterms:W3CDTF">2017-06-08T19:02:43Z</dcterms:created>
  <dcterms:modified xsi:type="dcterms:W3CDTF">2017-10-09T17:34:17Z</dcterms:modified>
</cp:coreProperties>
</file>

<file path=docProps/thumbnail.jpeg>
</file>